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10287000" cx="182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da862a84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da862a84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6684c93cd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6684c93cd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Here are the notes if you need them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Challenge - read from the notation, rather than the numbers.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6684c93cd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6684c93cd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Here are the notes if you need them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Challenge - read from the notation, rather than the numbers.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da862a84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da862a84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This includes everything we have looked at throughout L1-5 of this unit.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Can you perform Amazing Grace using as many of the techniques we have talked about.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Don’t forget to add a LH part.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Create different contrasting phrases.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E.g. phrase 1 - staccato and quiet, phrase 2 forte and legato, phrase 3 staccato and forte, phrase 4 legato and quiet.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*Model?* - or let them find out for themselves?</a:t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4D51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Pause Lesson - for review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Music Unit 2 L5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Al-Hanoush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5"/>
          <p:cNvGrpSpPr/>
          <p:nvPr/>
        </p:nvGrpSpPr>
        <p:grpSpPr>
          <a:xfrm>
            <a:off x="652838" y="4720423"/>
            <a:ext cx="16686715" cy="4866220"/>
            <a:chOff x="350700" y="4015975"/>
            <a:chExt cx="17710374" cy="4099250"/>
          </a:xfrm>
        </p:grpSpPr>
        <p:sp>
          <p:nvSpPr>
            <p:cNvPr id="88" name="Google Shape;88;p15"/>
            <p:cNvSpPr/>
            <p:nvPr/>
          </p:nvSpPr>
          <p:spPr>
            <a:xfrm>
              <a:off x="1742500" y="6431325"/>
              <a:ext cx="10746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7547600" y="6340375"/>
              <a:ext cx="10746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649500" y="7068175"/>
              <a:ext cx="113268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3708325" y="6431325"/>
              <a:ext cx="17058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" name="Google Shape;92;p15"/>
            <p:cNvPicPr preferRelativeResize="0"/>
            <p:nvPr/>
          </p:nvPicPr>
          <p:blipFill rotWithShape="1">
            <a:blip r:embed="rId3">
              <a:alphaModFix/>
            </a:blip>
            <a:srcRect b="0" l="0" r="5383" t="0"/>
            <a:stretch/>
          </p:blipFill>
          <p:spPr>
            <a:xfrm>
              <a:off x="350700" y="4320825"/>
              <a:ext cx="17710374" cy="3464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3" name="Google Shape;93;p15"/>
            <p:cNvSpPr/>
            <p:nvPr/>
          </p:nvSpPr>
          <p:spPr>
            <a:xfrm>
              <a:off x="769100" y="4015975"/>
              <a:ext cx="14807100" cy="956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7819400" y="6304225"/>
              <a:ext cx="639000" cy="596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574600" y="7159125"/>
              <a:ext cx="14807100" cy="956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2649500" y="6545200"/>
              <a:ext cx="639000" cy="596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14512425" y="6545200"/>
              <a:ext cx="639000" cy="596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13187600" y="6469000"/>
              <a:ext cx="1324800" cy="596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 txBox="1"/>
            <p:nvPr/>
          </p:nvSpPr>
          <p:spPr>
            <a:xfrm>
              <a:off x="2649500" y="6915450"/>
              <a:ext cx="13826700" cy="72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000">
                  <a:solidFill>
                    <a:srgbClr val="F03C7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b="1" lang="en-GB" sz="4000">
                  <a:solidFill>
                    <a:srgbClr val="0046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3 5   5    3 1  3    2   1    </a:t>
              </a:r>
              <a:r>
                <a:rPr b="1" lang="en-GB" sz="4000">
                  <a:solidFill>
                    <a:srgbClr val="F03C7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1   2     2    </a:t>
              </a:r>
              <a:r>
                <a:rPr b="1" lang="en-GB" sz="4000">
                  <a:solidFill>
                    <a:srgbClr val="0046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1    3 1  3    2   1</a:t>
              </a:r>
              <a:r>
                <a:rPr b="1" lang="en-GB" sz="4000">
                  <a:solidFill>
                    <a:srgbClr val="F03C7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</a:t>
              </a:r>
              <a:r>
                <a:rPr b="1" lang="en-GB" sz="4000">
                  <a:solidFill>
                    <a:srgbClr val="00468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</a:t>
              </a:r>
              <a:endParaRPr b="1" sz="4000">
                <a:solidFill>
                  <a:srgbClr val="00468C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0" name="Google Shape;100;p15"/>
          <p:cNvGrpSpPr/>
          <p:nvPr/>
        </p:nvGrpSpPr>
        <p:grpSpPr>
          <a:xfrm>
            <a:off x="884975" y="1385488"/>
            <a:ext cx="17168251" cy="4114100"/>
            <a:chOff x="769100" y="3735525"/>
            <a:chExt cx="17168251" cy="4114100"/>
          </a:xfrm>
        </p:grpSpPr>
        <p:pic>
          <p:nvPicPr>
            <p:cNvPr id="101" name="Google Shape;101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1450" y="3735525"/>
              <a:ext cx="17165901" cy="4114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15"/>
            <p:cNvSpPr/>
            <p:nvPr/>
          </p:nvSpPr>
          <p:spPr>
            <a:xfrm>
              <a:off x="769100" y="4000300"/>
              <a:ext cx="1880400" cy="72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1742500" y="6431325"/>
              <a:ext cx="1074600" cy="72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7547600" y="6340375"/>
              <a:ext cx="1074600" cy="72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2649500" y="7068175"/>
              <a:ext cx="11326800" cy="72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13708325" y="6431325"/>
              <a:ext cx="1705800" cy="72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649500" y="4111300"/>
              <a:ext cx="13201200" cy="72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 txBox="1"/>
            <p:nvPr/>
          </p:nvSpPr>
          <p:spPr>
            <a:xfrm>
              <a:off x="2649500" y="7068175"/>
              <a:ext cx="13826700" cy="72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000">
                  <a:solidFill>
                    <a:schemeClr val="accent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2    </a:t>
              </a:r>
              <a:r>
                <a:rPr b="1" lang="en-GB" sz="4000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1     3 1   3      2   1     </a:t>
              </a:r>
              <a:r>
                <a:rPr b="1" lang="en-GB" sz="4000">
                  <a:solidFill>
                    <a:schemeClr val="accent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1     2     2    </a:t>
              </a:r>
              <a:r>
                <a:rPr b="1" lang="en-GB" sz="4000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1     3  1   3     2    5 </a:t>
              </a:r>
              <a:r>
                <a:rPr b="1" lang="en-GB" sz="4000">
                  <a:solidFill>
                    <a:schemeClr val="accent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b="1" lang="en-GB" sz="4000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   </a:t>
              </a:r>
              <a:endParaRPr b="1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9" name="Google Shape;109;p15"/>
          <p:cNvSpPr txBox="1"/>
          <p:nvPr/>
        </p:nvSpPr>
        <p:spPr>
          <a:xfrm>
            <a:off x="3100925" y="8887675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0" name="Google Shape;110;p15"/>
          <p:cNvSpPr txBox="1"/>
          <p:nvPr>
            <p:ph type="title"/>
          </p:nvPr>
        </p:nvSpPr>
        <p:spPr>
          <a:xfrm>
            <a:off x="917950" y="890050"/>
            <a:ext cx="4663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Amazing Grace</a:t>
            </a:r>
            <a:endParaRPr b="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769100" y="1043467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chemeClr val="accent4"/>
              </a:solidFill>
            </a:endParaRPr>
          </a:p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13" name="Google Shape;113;p15"/>
          <p:cNvGrpSpPr/>
          <p:nvPr/>
        </p:nvGrpSpPr>
        <p:grpSpPr>
          <a:xfrm>
            <a:off x="14787011" y="154945"/>
            <a:ext cx="3266222" cy="2046297"/>
            <a:chOff x="12885100" y="144900"/>
            <a:chExt cx="5272351" cy="3590625"/>
          </a:xfrm>
        </p:grpSpPr>
        <p:pic>
          <p:nvPicPr>
            <p:cNvPr id="114" name="Google Shape;114;p15"/>
            <p:cNvPicPr preferRelativeResize="0"/>
            <p:nvPr/>
          </p:nvPicPr>
          <p:blipFill rotWithShape="1">
            <a:blip r:embed="rId5">
              <a:alphaModFix/>
            </a:blip>
            <a:srcRect b="43194" l="30604" r="47067" t="38891"/>
            <a:stretch/>
          </p:blipFill>
          <p:spPr>
            <a:xfrm>
              <a:off x="12885100" y="144900"/>
              <a:ext cx="5272351" cy="3119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15"/>
            <p:cNvSpPr txBox="1"/>
            <p:nvPr/>
          </p:nvSpPr>
          <p:spPr>
            <a:xfrm>
              <a:off x="12981475" y="3115425"/>
              <a:ext cx="5079600" cy="6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500">
                  <a:solidFill>
                    <a:schemeClr val="accent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21   </a:t>
              </a:r>
              <a:r>
                <a:rPr b="1" lang="en-GB" sz="3500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123</a:t>
              </a:r>
              <a:endParaRPr b="1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29814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35880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475812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53430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15850700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69849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" name="Google Shape;122;p15"/>
          <p:cNvSpPr txBox="1"/>
          <p:nvPr/>
        </p:nvSpPr>
        <p:spPr>
          <a:xfrm>
            <a:off x="10552875" y="456500"/>
            <a:ext cx="3815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84200" lvl="0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Montserrat"/>
              <a:buChar char="●"/>
            </a:pPr>
            <a:r>
              <a:rPr lang="en-GB" sz="20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[The Noun Project] - [Joeleen Moy] - [Piano]</a:t>
            </a:r>
            <a:endParaRPr sz="2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/>
        </p:nvSpPr>
        <p:spPr>
          <a:xfrm>
            <a:off x="3100925" y="8887675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8" name="Google Shape;128;p16"/>
          <p:cNvSpPr txBox="1"/>
          <p:nvPr>
            <p:ph type="title"/>
          </p:nvPr>
        </p:nvSpPr>
        <p:spPr>
          <a:xfrm>
            <a:off x="917950" y="890050"/>
            <a:ext cx="4663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Amazing Grace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>
            <a:off x="769100" y="1043467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chemeClr val="accent4"/>
              </a:solidFill>
            </a:endParaRPr>
          </a:p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1" name="Google Shape;131;p16"/>
          <p:cNvGrpSpPr/>
          <p:nvPr/>
        </p:nvGrpSpPr>
        <p:grpSpPr>
          <a:xfrm>
            <a:off x="652838" y="4720423"/>
            <a:ext cx="16686715" cy="4866220"/>
            <a:chOff x="350700" y="4015975"/>
            <a:chExt cx="17710374" cy="4099250"/>
          </a:xfrm>
        </p:grpSpPr>
        <p:sp>
          <p:nvSpPr>
            <p:cNvPr id="132" name="Google Shape;132;p16"/>
            <p:cNvSpPr/>
            <p:nvPr/>
          </p:nvSpPr>
          <p:spPr>
            <a:xfrm>
              <a:off x="1742500" y="6431325"/>
              <a:ext cx="10746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7547600" y="6340375"/>
              <a:ext cx="10746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2649500" y="7068175"/>
              <a:ext cx="113268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13708325" y="6431325"/>
              <a:ext cx="17058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6" name="Google Shape;136;p16"/>
            <p:cNvPicPr preferRelativeResize="0"/>
            <p:nvPr/>
          </p:nvPicPr>
          <p:blipFill rotWithShape="1">
            <a:blip r:embed="rId3">
              <a:alphaModFix/>
            </a:blip>
            <a:srcRect b="0" l="0" r="5383" t="0"/>
            <a:stretch/>
          </p:blipFill>
          <p:spPr>
            <a:xfrm>
              <a:off x="350700" y="4320825"/>
              <a:ext cx="17710374" cy="3464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6"/>
            <p:cNvSpPr/>
            <p:nvPr/>
          </p:nvSpPr>
          <p:spPr>
            <a:xfrm>
              <a:off x="7819400" y="6304225"/>
              <a:ext cx="639000" cy="596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2649500" y="6545200"/>
              <a:ext cx="639000" cy="596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14512425" y="6545200"/>
              <a:ext cx="639000" cy="596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13187600" y="6469000"/>
              <a:ext cx="1324800" cy="596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1574600" y="7159125"/>
              <a:ext cx="14807100" cy="956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769100" y="4015975"/>
              <a:ext cx="14807100" cy="956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16"/>
          <p:cNvGrpSpPr/>
          <p:nvPr/>
        </p:nvGrpSpPr>
        <p:grpSpPr>
          <a:xfrm>
            <a:off x="883875" y="1623488"/>
            <a:ext cx="17168251" cy="4114100"/>
            <a:chOff x="769100" y="3735525"/>
            <a:chExt cx="17168251" cy="4114100"/>
          </a:xfrm>
        </p:grpSpPr>
        <p:pic>
          <p:nvPicPr>
            <p:cNvPr id="144" name="Google Shape;144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71450" y="3735525"/>
              <a:ext cx="17165901" cy="4114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16"/>
            <p:cNvSpPr/>
            <p:nvPr/>
          </p:nvSpPr>
          <p:spPr>
            <a:xfrm>
              <a:off x="769100" y="4000300"/>
              <a:ext cx="1880400" cy="72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742500" y="6431325"/>
              <a:ext cx="1074600" cy="72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7547600" y="6340375"/>
              <a:ext cx="1074600" cy="72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2649500" y="7068175"/>
              <a:ext cx="11326800" cy="72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13708325" y="6431325"/>
              <a:ext cx="1705800" cy="72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2649500" y="4111300"/>
              <a:ext cx="13201200" cy="72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16"/>
          <p:cNvGrpSpPr/>
          <p:nvPr/>
        </p:nvGrpSpPr>
        <p:grpSpPr>
          <a:xfrm>
            <a:off x="14785911" y="153145"/>
            <a:ext cx="3266222" cy="2046297"/>
            <a:chOff x="12885100" y="144900"/>
            <a:chExt cx="5272351" cy="3590625"/>
          </a:xfrm>
        </p:grpSpPr>
        <p:pic>
          <p:nvPicPr>
            <p:cNvPr id="152" name="Google Shape;152;p16"/>
            <p:cNvPicPr preferRelativeResize="0"/>
            <p:nvPr/>
          </p:nvPicPr>
          <p:blipFill rotWithShape="1">
            <a:blip r:embed="rId5">
              <a:alphaModFix/>
            </a:blip>
            <a:srcRect b="43194" l="30604" r="47067" t="38891"/>
            <a:stretch/>
          </p:blipFill>
          <p:spPr>
            <a:xfrm>
              <a:off x="12885100" y="144900"/>
              <a:ext cx="5272351" cy="3119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16"/>
            <p:cNvSpPr/>
            <p:nvPr/>
          </p:nvSpPr>
          <p:spPr>
            <a:xfrm>
              <a:off x="129814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35880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475812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153430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15850700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169849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16"/>
            <p:cNvSpPr txBox="1"/>
            <p:nvPr/>
          </p:nvSpPr>
          <p:spPr>
            <a:xfrm>
              <a:off x="12981475" y="3115425"/>
              <a:ext cx="5079600" cy="6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500">
                  <a:solidFill>
                    <a:schemeClr val="accent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 </a:t>
              </a:r>
              <a:endParaRPr b="1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60" name="Google Shape;160;p16"/>
          <p:cNvSpPr txBox="1"/>
          <p:nvPr/>
        </p:nvSpPr>
        <p:spPr>
          <a:xfrm>
            <a:off x="2830350" y="2076200"/>
            <a:ext cx="132753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     A F  A    G   F 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D  C     C</a:t>
            </a:r>
            <a:r>
              <a:rPr b="1" lang="en-GB" sz="4000">
                <a:latin typeface="Montserrat"/>
                <a:ea typeface="Montserrat"/>
                <a:cs typeface="Montserrat"/>
                <a:sym typeface="Montserrat"/>
              </a:rPr>
              <a:t>    </a:t>
            </a: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F     A F  A     G  C 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2982750" y="5543563"/>
            <a:ext cx="132753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 C C  A F  A   G   F  </a:t>
            </a:r>
            <a:r>
              <a:rPr b="1" lang="en-GB" sz="40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D   C   C </a:t>
            </a:r>
            <a:r>
              <a:rPr b="1" lang="en-GB" sz="4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   F   A F  A   G F</a:t>
            </a:r>
            <a:endParaRPr b="1" sz="4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850" y="1495863"/>
            <a:ext cx="17165901" cy="411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7734050" y="4245338"/>
            <a:ext cx="10746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2594625" y="5415575"/>
            <a:ext cx="114204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2829000" y="1890550"/>
            <a:ext cx="141111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"/>
          <p:cNvSpPr txBox="1"/>
          <p:nvPr>
            <p:ph type="title"/>
          </p:nvPr>
        </p:nvSpPr>
        <p:spPr>
          <a:xfrm>
            <a:off x="917950" y="890050"/>
            <a:ext cx="8407500" cy="145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Amazing Grace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1" name="Google Shape;171;p17"/>
          <p:cNvSpPr txBox="1"/>
          <p:nvPr>
            <p:ph idx="1" type="body"/>
          </p:nvPr>
        </p:nvSpPr>
        <p:spPr>
          <a:xfrm>
            <a:off x="769100" y="10434675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1" sz="3500">
              <a:solidFill>
                <a:schemeClr val="accent4"/>
              </a:solidFill>
            </a:endParaRPr>
          </a:p>
        </p:txBody>
      </p:sp>
      <p:sp>
        <p:nvSpPr>
          <p:cNvPr id="172" name="Google Shape;17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73" name="Google Shape;173;p17"/>
          <p:cNvGrpSpPr/>
          <p:nvPr/>
        </p:nvGrpSpPr>
        <p:grpSpPr>
          <a:xfrm>
            <a:off x="14787011" y="154945"/>
            <a:ext cx="3266222" cy="2046297"/>
            <a:chOff x="12885100" y="144900"/>
            <a:chExt cx="5272351" cy="3590625"/>
          </a:xfrm>
        </p:grpSpPr>
        <p:pic>
          <p:nvPicPr>
            <p:cNvPr id="174" name="Google Shape;174;p17"/>
            <p:cNvPicPr preferRelativeResize="0"/>
            <p:nvPr/>
          </p:nvPicPr>
          <p:blipFill rotWithShape="1">
            <a:blip r:embed="rId4">
              <a:alphaModFix/>
            </a:blip>
            <a:srcRect b="43194" l="30604" r="47067" t="38891"/>
            <a:stretch/>
          </p:blipFill>
          <p:spPr>
            <a:xfrm>
              <a:off x="12885100" y="144900"/>
              <a:ext cx="5272351" cy="3119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17"/>
            <p:cNvSpPr txBox="1"/>
            <p:nvPr/>
          </p:nvSpPr>
          <p:spPr>
            <a:xfrm>
              <a:off x="12981475" y="3115425"/>
              <a:ext cx="5079600" cy="62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3500">
                  <a:solidFill>
                    <a:schemeClr val="accent5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21   </a:t>
              </a:r>
              <a:r>
                <a:rPr b="1" lang="en-GB" sz="3500">
                  <a:solidFill>
                    <a:schemeClr val="accent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123</a:t>
              </a:r>
              <a:endParaRPr b="1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129814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135880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7"/>
            <p:cNvSpPr/>
            <p:nvPr/>
          </p:nvSpPr>
          <p:spPr>
            <a:xfrm>
              <a:off x="1475812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153430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15850700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16984975" y="2519050"/>
              <a:ext cx="531000" cy="596400"/>
            </a:xfrm>
            <a:prstGeom prst="ellipse">
              <a:avLst/>
            </a:prstGeom>
            <a:noFill/>
            <a:ln cap="flat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2" name="Google Shape;182;p17"/>
          <p:cNvGrpSpPr/>
          <p:nvPr/>
        </p:nvGrpSpPr>
        <p:grpSpPr>
          <a:xfrm>
            <a:off x="575538" y="5156800"/>
            <a:ext cx="16686715" cy="4434382"/>
            <a:chOff x="350700" y="3942867"/>
            <a:chExt cx="17710374" cy="4172358"/>
          </a:xfrm>
        </p:grpSpPr>
        <p:sp>
          <p:nvSpPr>
            <p:cNvPr id="183" name="Google Shape;183;p17"/>
            <p:cNvSpPr/>
            <p:nvPr/>
          </p:nvSpPr>
          <p:spPr>
            <a:xfrm>
              <a:off x="1742500" y="6431325"/>
              <a:ext cx="10746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7"/>
            <p:cNvSpPr/>
            <p:nvPr/>
          </p:nvSpPr>
          <p:spPr>
            <a:xfrm>
              <a:off x="7547600" y="6340375"/>
              <a:ext cx="10746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7"/>
            <p:cNvSpPr/>
            <p:nvPr/>
          </p:nvSpPr>
          <p:spPr>
            <a:xfrm>
              <a:off x="2649500" y="7068175"/>
              <a:ext cx="113268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7"/>
            <p:cNvSpPr/>
            <p:nvPr/>
          </p:nvSpPr>
          <p:spPr>
            <a:xfrm>
              <a:off x="13708325" y="6431325"/>
              <a:ext cx="1705800" cy="727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7" name="Google Shape;187;p17"/>
            <p:cNvPicPr preferRelativeResize="0"/>
            <p:nvPr/>
          </p:nvPicPr>
          <p:blipFill rotWithShape="1">
            <a:blip r:embed="rId5">
              <a:alphaModFix/>
            </a:blip>
            <a:srcRect b="0" l="0" r="5383" t="0"/>
            <a:stretch/>
          </p:blipFill>
          <p:spPr>
            <a:xfrm>
              <a:off x="350700" y="4320825"/>
              <a:ext cx="17710374" cy="3464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p17"/>
            <p:cNvSpPr/>
            <p:nvPr/>
          </p:nvSpPr>
          <p:spPr>
            <a:xfrm>
              <a:off x="7819400" y="6304225"/>
              <a:ext cx="639000" cy="596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14512425" y="6545200"/>
              <a:ext cx="639000" cy="5964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574600" y="7159125"/>
              <a:ext cx="14807100" cy="956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3219212" y="3942867"/>
              <a:ext cx="12323100" cy="956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2" name="Google Shape;192;p17"/>
          <p:cNvSpPr/>
          <p:nvPr/>
        </p:nvSpPr>
        <p:spPr>
          <a:xfrm>
            <a:off x="1207150" y="4778738"/>
            <a:ext cx="10746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7"/>
          <p:cNvSpPr/>
          <p:nvPr/>
        </p:nvSpPr>
        <p:spPr>
          <a:xfrm>
            <a:off x="2481875" y="5773863"/>
            <a:ext cx="1074600" cy="7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7"/>
          <p:cNvSpPr/>
          <p:nvPr/>
        </p:nvSpPr>
        <p:spPr>
          <a:xfrm>
            <a:off x="1892950" y="4321538"/>
            <a:ext cx="1074600" cy="727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