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FBDB63B-7103-4B95-9CA0-A98359B80D90}">
  <a:tblStyle styleId="{FFBDB63B-7103-4B95-9CA0-A98359B80D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d3dbbe603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d3dbbe603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cd2bcea5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cd2bcea5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d2bcea506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d2bcea506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cd2bcea506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cd2bcea506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d3dbbe603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d3dbbe603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8d3dbbe603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8d3dbbe603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d2bcea506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d2bcea506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d3dbbe603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8d3dbbe603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14 - Investigation - Exo vs. Endo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Energetics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Charlton</a:t>
            </a:r>
            <a:endParaRPr sz="400"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2" name="Google Shape;132;p27"/>
          <p:cNvSpPr txBox="1"/>
          <p:nvPr>
            <p:ph type="title"/>
          </p:nvPr>
        </p:nvSpPr>
        <p:spPr>
          <a:xfrm>
            <a:off x="458975" y="445025"/>
            <a:ext cx="1175100" cy="4407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Task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Write a method for the exothermic practical where we react sodium hydroxide and hydrochloric acid together.</a:t>
            </a:r>
            <a:endParaRPr sz="2100"/>
          </a:p>
          <a:p>
            <a:pPr indent="-2222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A good method should contain:</a:t>
            </a:r>
            <a:endParaRPr sz="1700"/>
          </a:p>
          <a:p>
            <a:pPr indent="-2222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Named equipment</a:t>
            </a:r>
            <a:endParaRPr sz="1700"/>
          </a:p>
          <a:p>
            <a:pPr indent="-2222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Volumes/masses of all chemicals</a:t>
            </a:r>
            <a:endParaRPr sz="1700"/>
          </a:p>
          <a:p>
            <a:pPr indent="-2222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Step by step instructions</a:t>
            </a:r>
            <a:endParaRPr sz="1700"/>
          </a:p>
          <a:p>
            <a:pPr indent="-2222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What will be changed and measured </a:t>
            </a:r>
            <a:endParaRPr sz="1700"/>
          </a:p>
          <a:p>
            <a:pPr indent="-2222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GB" sz="1700"/>
              <a:t>What will be kept the same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4" name="Google Shape;134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idx="1" type="subTitle"/>
          </p:nvPr>
        </p:nvSpPr>
        <p:spPr>
          <a:xfrm>
            <a:off x="458975" y="12095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A</a:t>
            </a:r>
            <a:endParaRPr sz="1800"/>
          </a:p>
        </p:txBody>
      </p:sp>
      <p:sp>
        <p:nvSpPr>
          <p:cNvPr id="140" name="Google Shape;140;p28"/>
          <p:cNvSpPr txBox="1"/>
          <p:nvPr>
            <p:ph idx="3" type="subTitle"/>
          </p:nvPr>
        </p:nvSpPr>
        <p:spPr>
          <a:xfrm>
            <a:off x="4734000" y="12095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B</a:t>
            </a:r>
            <a:endParaRPr sz="1800"/>
          </a:p>
        </p:txBody>
      </p:sp>
      <p:sp>
        <p:nvSpPr>
          <p:cNvPr id="141" name="Google Shape;141;p28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142" name="Google Shape;142;p28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D</a:t>
            </a:r>
            <a:endParaRPr sz="1800"/>
          </a:p>
        </p:txBody>
      </p:sp>
      <p:sp>
        <p:nvSpPr>
          <p:cNvPr id="143" name="Google Shape;143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4" name="Google Shape;144;p2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Which table titles would be best? Why?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45" name="Google Shape;145;p28"/>
          <p:cNvGraphicFramePr/>
          <p:nvPr/>
        </p:nvGraphicFramePr>
        <p:xfrm>
          <a:off x="458975" y="166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{FFBDB63B-7103-4B95-9CA0-A98359B80D90}</a:tableStyleId>
              </a:tblPr>
              <a:tblGrid>
                <a:gridCol w="1564200"/>
                <a:gridCol w="1564200"/>
              </a:tblGrid>
              <a:tr h="54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(minutes)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Amount of gas (cm</a:t>
                      </a:r>
                      <a:r>
                        <a:rPr baseline="30000"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6" name="Google Shape;146;p28"/>
          <p:cNvGraphicFramePr/>
          <p:nvPr/>
        </p:nvGraphicFramePr>
        <p:xfrm>
          <a:off x="458975" y="340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{FFBDB63B-7103-4B95-9CA0-A98359B80D90}</a:tableStyleId>
              </a:tblPr>
              <a:tblGrid>
                <a:gridCol w="1564200"/>
                <a:gridCol w="1564200"/>
              </a:tblGrid>
              <a:tr h="71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 of gas (cm</a:t>
                      </a:r>
                      <a:r>
                        <a:rPr baseline="30000"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(s)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9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7" name="Google Shape;147;p28"/>
          <p:cNvGraphicFramePr/>
          <p:nvPr/>
        </p:nvGraphicFramePr>
        <p:xfrm>
          <a:off x="4734000" y="166285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{FFBDB63B-7103-4B95-9CA0-A98359B80D90}</a:tableStyleId>
              </a:tblPr>
              <a:tblGrid>
                <a:gridCol w="1564200"/>
                <a:gridCol w="1564200"/>
              </a:tblGrid>
              <a:tr h="6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Time, every 20 seconds up to 2 minutes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 of gas produced by the reaction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8" name="Google Shape;148;p28"/>
          <p:cNvGraphicFramePr/>
          <p:nvPr/>
        </p:nvGraphicFramePr>
        <p:xfrm>
          <a:off x="4733975" y="340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{FFBDB63B-7103-4B95-9CA0-A98359B80D90}</a:tableStyleId>
              </a:tblPr>
              <a:tblGrid>
                <a:gridCol w="1564200"/>
                <a:gridCol w="1564200"/>
              </a:tblGrid>
              <a:tr h="69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(s)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 of gas (cm</a:t>
                      </a:r>
                      <a:r>
                        <a:rPr baseline="30000"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4" name="Google Shape;154;p29"/>
          <p:cNvSpPr txBox="1"/>
          <p:nvPr>
            <p:ph type="title"/>
          </p:nvPr>
        </p:nvSpPr>
        <p:spPr>
          <a:xfrm>
            <a:off x="458975" y="445025"/>
            <a:ext cx="1175100" cy="440700"/>
          </a:xfrm>
          <a:prstGeom prst="rect">
            <a:avLst/>
          </a:prstGeom>
          <a:solidFill>
            <a:schemeClr val="accent1"/>
          </a:solidFill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Task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Design a table for the experiment sodium hydroxide and hydrochloric acid. We will repeat the practical 3 times.</a:t>
            </a:r>
            <a:endParaRPr sz="2500"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Independent variable in left column.</a:t>
            </a:r>
            <a:endParaRPr sz="1800"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Full headings and units.</a:t>
            </a:r>
            <a:endParaRPr sz="1800"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Unless told otherwise, included repeating columns and mean column.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6" name="Google Shape;156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/>
        </p:nvSpPr>
        <p:spPr>
          <a:xfrm>
            <a:off x="457200" y="1431700"/>
            <a:ext cx="70230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62" name="Google Shape;162;p3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8" name="Google Shape;168;p3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Method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9" name="Google Shape;169;p31"/>
          <p:cNvSpPr txBox="1"/>
          <p:nvPr>
            <p:ph idx="1" type="body"/>
          </p:nvPr>
        </p:nvSpPr>
        <p:spPr>
          <a:xfrm>
            <a:off x="458975" y="872913"/>
            <a:ext cx="8226000" cy="377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15900" lvl="0" marL="2286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Fill the </a:t>
            </a:r>
            <a:r>
              <a:rPr lang="en-GB" u="sng"/>
              <a:t>polystyrene cup</a:t>
            </a:r>
            <a:r>
              <a:rPr lang="en-GB"/>
              <a:t> with </a:t>
            </a:r>
            <a:r>
              <a:rPr b="1" lang="en-GB"/>
              <a:t>20cm</a:t>
            </a:r>
            <a:r>
              <a:rPr b="1" baseline="30000" lang="en-GB"/>
              <a:t>3</a:t>
            </a:r>
            <a:r>
              <a:rPr b="1" lang="en-GB"/>
              <a:t> </a:t>
            </a:r>
            <a:r>
              <a:rPr lang="en-GB"/>
              <a:t>of hydrochloric acid, measured out with a </a:t>
            </a:r>
            <a:r>
              <a:rPr lang="en-GB" u="sng"/>
              <a:t>measuring cylinder</a:t>
            </a:r>
            <a:r>
              <a:rPr b="1" lang="en-GB"/>
              <a:t>.</a:t>
            </a:r>
            <a:endParaRPr b="1"/>
          </a:p>
          <a:p>
            <a:pPr indent="-215900" lvl="0" marL="2286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Take the start temperature of the acid using a </a:t>
            </a:r>
            <a:r>
              <a:rPr lang="en-GB" u="sng"/>
              <a:t>thermometer</a:t>
            </a:r>
            <a:r>
              <a:rPr lang="en-GB"/>
              <a:t> leaving it for at least 20 seconds. Record the start temperature.</a:t>
            </a:r>
            <a:endParaRPr/>
          </a:p>
          <a:p>
            <a:pPr indent="-215900" lvl="0" marL="2286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Add </a:t>
            </a:r>
            <a:r>
              <a:rPr b="1" lang="en-GB"/>
              <a:t>20cm</a:t>
            </a:r>
            <a:r>
              <a:rPr b="1" baseline="30000" lang="en-GB"/>
              <a:t>3</a:t>
            </a:r>
            <a:r>
              <a:rPr b="1" lang="en-GB"/>
              <a:t> </a:t>
            </a:r>
            <a:r>
              <a:rPr lang="en-GB"/>
              <a:t>of</a:t>
            </a:r>
            <a:r>
              <a:rPr b="1" lang="en-GB"/>
              <a:t> </a:t>
            </a:r>
            <a:r>
              <a:rPr lang="en-GB"/>
              <a:t>sodium hydroxide to the cup, stir twice and start the </a:t>
            </a:r>
            <a:r>
              <a:rPr lang="en-GB" u="sng"/>
              <a:t>stop clock</a:t>
            </a:r>
            <a:r>
              <a:rPr lang="en-GB"/>
              <a:t>.</a:t>
            </a:r>
            <a:endParaRPr/>
          </a:p>
          <a:p>
            <a:pPr indent="-215900" lvl="0" marL="2286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Take the temperature every 20 seconds up to 2 minutes. Record your results in a table.</a:t>
            </a:r>
            <a:endParaRPr/>
          </a:p>
          <a:p>
            <a:pPr indent="-215900" lvl="0" marL="2286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We will be measuring the </a:t>
            </a:r>
            <a:r>
              <a:rPr b="1" lang="en-GB"/>
              <a:t>change in temperature</a:t>
            </a:r>
            <a:r>
              <a:rPr lang="en-GB"/>
              <a:t> at </a:t>
            </a:r>
            <a:r>
              <a:rPr b="1" lang="en-GB"/>
              <a:t>20 second intervals</a:t>
            </a:r>
            <a:r>
              <a:rPr lang="en-GB"/>
              <a:t> up to 2 minutes. We must keep the </a:t>
            </a:r>
            <a:r>
              <a:rPr b="1" lang="en-GB"/>
              <a:t>polystyrene cup, the number of stirs and the volume of liquids</a:t>
            </a:r>
            <a:r>
              <a:rPr lang="en-GB"/>
              <a:t> used the same.</a:t>
            </a:r>
            <a:endParaRPr/>
          </a:p>
        </p:txBody>
      </p:sp>
      <p:sp>
        <p:nvSpPr>
          <p:cNvPr id="170" name="Google Shape;170;p3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/>
          <p:nvPr/>
        </p:nvSpPr>
        <p:spPr>
          <a:xfrm>
            <a:off x="4429175" y="2800350"/>
            <a:ext cx="3814500" cy="18969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2"/>
          <p:cNvSpPr txBox="1"/>
          <p:nvPr>
            <p:ph idx="1" type="subTitle"/>
          </p:nvPr>
        </p:nvSpPr>
        <p:spPr>
          <a:xfrm>
            <a:off x="458975" y="12095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A</a:t>
            </a:r>
            <a:endParaRPr sz="1800"/>
          </a:p>
        </p:txBody>
      </p:sp>
      <p:sp>
        <p:nvSpPr>
          <p:cNvPr id="177" name="Google Shape;177;p32"/>
          <p:cNvSpPr txBox="1"/>
          <p:nvPr>
            <p:ph idx="3" type="subTitle"/>
          </p:nvPr>
        </p:nvSpPr>
        <p:spPr>
          <a:xfrm>
            <a:off x="4734000" y="12095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B</a:t>
            </a:r>
            <a:endParaRPr sz="1800"/>
          </a:p>
        </p:txBody>
      </p:sp>
      <p:sp>
        <p:nvSpPr>
          <p:cNvPr id="178" name="Google Shape;178;p32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FFFF"/>
                </a:solidFill>
              </a:rPr>
              <a:t>C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179" name="Google Shape;179;p32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D</a:t>
            </a:r>
            <a:endParaRPr sz="1800"/>
          </a:p>
        </p:txBody>
      </p:sp>
      <p:sp>
        <p:nvSpPr>
          <p:cNvPr id="180" name="Google Shape;180;p3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1" name="Google Shape;181;p32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Which table titles would be best? Why?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82" name="Google Shape;182;p32"/>
          <p:cNvGraphicFramePr/>
          <p:nvPr/>
        </p:nvGraphicFramePr>
        <p:xfrm>
          <a:off x="458975" y="166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{FFBDB63B-7103-4B95-9CA0-A98359B80D90}</a:tableStyleId>
              </a:tblPr>
              <a:tblGrid>
                <a:gridCol w="1564200"/>
                <a:gridCol w="1564200"/>
              </a:tblGrid>
              <a:tr h="54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(minutes)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Amount of gas (cm</a:t>
                      </a:r>
                      <a:r>
                        <a:rPr baseline="30000"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3" name="Google Shape;183;p32"/>
          <p:cNvGraphicFramePr/>
          <p:nvPr/>
        </p:nvGraphicFramePr>
        <p:xfrm>
          <a:off x="458975" y="340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{FFBDB63B-7103-4B95-9CA0-A98359B80D90}</a:tableStyleId>
              </a:tblPr>
              <a:tblGrid>
                <a:gridCol w="1564200"/>
                <a:gridCol w="1564200"/>
              </a:tblGrid>
              <a:tr h="71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 of gas (cm</a:t>
                      </a:r>
                      <a:r>
                        <a:rPr baseline="30000"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(s)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9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4" name="Google Shape;184;p32"/>
          <p:cNvGraphicFramePr/>
          <p:nvPr/>
        </p:nvGraphicFramePr>
        <p:xfrm>
          <a:off x="4734000" y="166285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{FFBDB63B-7103-4B95-9CA0-A98359B80D90}</a:tableStyleId>
              </a:tblPr>
              <a:tblGrid>
                <a:gridCol w="1564200"/>
                <a:gridCol w="1564200"/>
              </a:tblGrid>
              <a:tr h="6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Time, every 20 seconds up to 2 minutes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 of gas produced by the reaction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5" name="Google Shape;185;p32"/>
          <p:cNvGraphicFramePr/>
          <p:nvPr/>
        </p:nvGraphicFramePr>
        <p:xfrm>
          <a:off x="4733975" y="3405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{FFBDB63B-7103-4B95-9CA0-A98359B80D90}</a:tableStyleId>
              </a:tblPr>
              <a:tblGrid>
                <a:gridCol w="1564200"/>
                <a:gridCol w="1564200"/>
              </a:tblGrid>
              <a:tr h="69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(s)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 of gas (cm</a:t>
                      </a:r>
                      <a:r>
                        <a:rPr baseline="30000"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lang="en-GB" sz="14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14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3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91" name="Google Shape;191;p3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Tables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2" name="Google Shape;192;p3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93" name="Google Shape;193;p33"/>
          <p:cNvGraphicFramePr/>
          <p:nvPr/>
        </p:nvGraphicFramePr>
        <p:xfrm>
          <a:off x="476250" y="1354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{FFBDB63B-7103-4B95-9CA0-A98359B80D90}</a:tableStyleId>
              </a:tblPr>
              <a:tblGrid>
                <a:gridCol w="1638300"/>
                <a:gridCol w="1638300"/>
                <a:gridCol w="1638300"/>
                <a:gridCol w="1638300"/>
                <a:gridCol w="1638300"/>
              </a:tblGrid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Temperature change in (</a:t>
                      </a:r>
                      <a:r>
                        <a:rPr baseline="30000"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 (s)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80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120</a:t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