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81b3940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81b3940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acd18b945_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acd18b945_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bb5c0dc2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bb5c0dc2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c63375ac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c63375ac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8c63375aca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8c63375aca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8bc21d4b4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bc21d4b4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8c681a829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8c681a829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594000" y="2876300"/>
            <a:ext cx="16452000" cy="3723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Worksheet:</a:t>
            </a:r>
            <a:endParaRPr>
              <a:solidFill>
                <a:srgbClr val="4B3241"/>
              </a:solidFill>
            </a:endParaRPr>
          </a:p>
          <a:p>
            <a:pPr indent="-254000" lvl="0" marL="254000" rtl="0" algn="l">
              <a:spcBef>
                <a:spcPts val="400"/>
              </a:spcBef>
              <a:spcAft>
                <a:spcPts val="0"/>
              </a:spcAft>
              <a:buNone/>
            </a:pPr>
            <a:r>
              <a:rPr lang="en-GB">
                <a:solidFill>
                  <a:srgbClr val="4B3241"/>
                </a:solidFill>
              </a:rPr>
              <a:t>How did Germany recover its economy, 1924-29?</a:t>
            </a:r>
            <a:endParaRPr>
              <a:solidFill>
                <a:srgbClr val="4B3241"/>
              </a:solidFill>
            </a:endParaRPr>
          </a:p>
          <a:p>
            <a:pPr indent="-254000" lvl="0" marL="254000" rtl="0" algn="l">
              <a:spcBef>
                <a:spcPts val="400"/>
              </a:spcBef>
              <a:spcAft>
                <a:spcPts val="0"/>
              </a:spcAft>
              <a:buNone/>
            </a:pPr>
            <a:r>
              <a:t/>
            </a:r>
            <a:endParaRPr>
              <a:solidFill>
                <a:srgbClr val="4B3241"/>
              </a:solidFill>
            </a:endParaRPr>
          </a:p>
          <a:p>
            <a:pPr indent="0" lvl="0" marL="0" rtl="0" algn="l">
              <a:spcBef>
                <a:spcPts val="30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 Weimar and Nazi Germany</a:t>
            </a:r>
            <a:endParaRPr>
              <a:solidFill>
                <a:srgbClr val="4B3241"/>
              </a:solidFill>
            </a:endParaRPr>
          </a:p>
          <a:p>
            <a:pPr indent="0" lvl="0" marL="0" rtl="0" algn="l">
              <a:spcBef>
                <a:spcPts val="2000"/>
              </a:spcBef>
              <a:spcAft>
                <a:spcPts val="0"/>
              </a:spcAft>
              <a:buNone/>
            </a:pPr>
            <a:r>
              <a:rPr lang="en-GB">
                <a:solidFill>
                  <a:srgbClr val="4B3241"/>
                </a:solidFill>
              </a:rPr>
              <a:t>Lesson 7</a:t>
            </a:r>
            <a:endParaRPr>
              <a:solidFill>
                <a:srgbClr val="4B3241"/>
              </a:solidFill>
            </a:endParaRPr>
          </a:p>
          <a:p>
            <a:pPr indent="0" lvl="0" marL="0" rtl="0" algn="l">
              <a:spcBef>
                <a:spcPts val="2000"/>
              </a:spcBef>
              <a:spcAft>
                <a:spcPts val="2000"/>
              </a:spcAft>
              <a:buNone/>
            </a:pPr>
            <a:r>
              <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McNally</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7" name="Google Shape;87;p15"/>
          <p:cNvSpPr txBox="1"/>
          <p:nvPr>
            <p:ph idx="1" type="body"/>
          </p:nvPr>
        </p:nvSpPr>
        <p:spPr>
          <a:xfrm>
            <a:off x="679675" y="1907725"/>
            <a:ext cx="16690200" cy="6765300"/>
          </a:xfrm>
          <a:prstGeom prst="rect">
            <a:avLst/>
          </a:prstGeom>
          <a:ln cap="flat" cmpd="sng" w="9525">
            <a:solidFill>
              <a:schemeClr val="accent2"/>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rPr b="1" lang="en-GB" sz="3500">
                <a:solidFill>
                  <a:schemeClr val="accent3"/>
                </a:solidFill>
                <a:highlight>
                  <a:srgbClr val="FFFFFF"/>
                </a:highlight>
              </a:rPr>
              <a:t>Gustav Stresemann </a:t>
            </a:r>
            <a:r>
              <a:rPr lang="en-GB" sz="3500">
                <a:solidFill>
                  <a:srgbClr val="000000"/>
                </a:solidFill>
                <a:highlight>
                  <a:srgbClr val="FFFFFF"/>
                </a:highlight>
              </a:rPr>
              <a:t>became </a:t>
            </a:r>
            <a:r>
              <a:rPr b="1" lang="en-GB" sz="3500">
                <a:solidFill>
                  <a:schemeClr val="accent4"/>
                </a:solidFill>
                <a:highlight>
                  <a:srgbClr val="FFFFFF"/>
                </a:highlight>
              </a:rPr>
              <a:t>chancellor</a:t>
            </a:r>
            <a:r>
              <a:rPr lang="en-GB" sz="3500">
                <a:solidFill>
                  <a:srgbClr val="000000"/>
                </a:solidFill>
                <a:highlight>
                  <a:srgbClr val="FFFFFF"/>
                </a:highlight>
              </a:rPr>
              <a:t> and </a:t>
            </a:r>
            <a:r>
              <a:rPr b="1" lang="en-GB" sz="3500">
                <a:solidFill>
                  <a:schemeClr val="accent4"/>
                </a:solidFill>
                <a:highlight>
                  <a:srgbClr val="FFFFFF"/>
                </a:highlight>
              </a:rPr>
              <a:t>foreign </a:t>
            </a:r>
            <a:r>
              <a:rPr b="1" lang="en-GB" sz="3500">
                <a:solidFill>
                  <a:schemeClr val="accent4"/>
                </a:solidFill>
                <a:highlight>
                  <a:srgbClr val="FFFFFF"/>
                </a:highlight>
              </a:rPr>
              <a:t>secretary</a:t>
            </a:r>
            <a:r>
              <a:rPr lang="en-GB" sz="3500">
                <a:solidFill>
                  <a:srgbClr val="000000"/>
                </a:solidFill>
                <a:highlight>
                  <a:srgbClr val="FFFFFF"/>
                </a:highlight>
              </a:rPr>
              <a:t> of Germany in 1923. In November 1923, he resigned the chancellorship but he remained foreign secretary until 1929. He is remembered as the man who helped restore Germany’s economy and international relations after the First World War.</a:t>
            </a:r>
            <a:endParaRPr sz="3500">
              <a:solidFill>
                <a:srgbClr val="000000"/>
              </a:solidFill>
              <a:highlight>
                <a:srgbClr val="FFFFFF"/>
              </a:highlight>
            </a:endParaRPr>
          </a:p>
          <a:p>
            <a:pPr indent="0" lvl="0" marL="0" rtl="0" algn="l">
              <a:spcBef>
                <a:spcPts val="2000"/>
              </a:spcBef>
              <a:spcAft>
                <a:spcPts val="0"/>
              </a:spcAft>
              <a:buNone/>
            </a:pPr>
            <a:r>
              <a:rPr lang="en-GB" sz="3500">
                <a:solidFill>
                  <a:srgbClr val="000000"/>
                </a:solidFill>
                <a:highlight>
                  <a:srgbClr val="FFFFFF"/>
                </a:highlight>
              </a:rPr>
              <a:t>He was awarded the Nobel Peace Prize for his efforts in 1926 and his financial and </a:t>
            </a:r>
            <a:r>
              <a:rPr b="1" lang="en-GB" sz="3500">
                <a:solidFill>
                  <a:schemeClr val="accent5"/>
                </a:solidFill>
                <a:highlight>
                  <a:srgbClr val="FFFFFF"/>
                </a:highlight>
              </a:rPr>
              <a:t>diplomatic skill</a:t>
            </a:r>
            <a:r>
              <a:rPr lang="en-GB" sz="3500">
                <a:solidFill>
                  <a:srgbClr val="000000"/>
                </a:solidFill>
                <a:highlight>
                  <a:srgbClr val="FFFFFF"/>
                </a:highlight>
              </a:rPr>
              <a:t> helped restore confidence amongst the German people in the </a:t>
            </a:r>
            <a:r>
              <a:rPr b="1" lang="en-GB" sz="3500">
                <a:solidFill>
                  <a:schemeClr val="accent3"/>
                </a:solidFill>
                <a:highlight>
                  <a:srgbClr val="FFFFFF"/>
                </a:highlight>
              </a:rPr>
              <a:t>Weimar Republic</a:t>
            </a:r>
            <a:r>
              <a:rPr lang="en-GB" sz="3500">
                <a:solidFill>
                  <a:srgbClr val="000000"/>
                </a:solidFill>
                <a:highlight>
                  <a:srgbClr val="FFFFFF"/>
                </a:highlight>
              </a:rPr>
              <a:t>. </a:t>
            </a:r>
            <a:endParaRPr sz="3500">
              <a:solidFill>
                <a:srgbClr val="000000"/>
              </a:solidFill>
              <a:highlight>
                <a:srgbClr val="FFFFFF"/>
              </a:highlight>
            </a:endParaRPr>
          </a:p>
          <a:p>
            <a:pPr indent="0" lvl="0" marL="0" rtl="0" algn="l">
              <a:spcBef>
                <a:spcPts val="2000"/>
              </a:spcBef>
              <a:spcAft>
                <a:spcPts val="2000"/>
              </a:spcAft>
              <a:buNone/>
            </a:pPr>
            <a:r>
              <a:t/>
            </a:r>
            <a:endParaRPr sz="3500"/>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9" name="Google Shape;89;p15"/>
          <p:cNvSpPr txBox="1"/>
          <p:nvPr>
            <p:ph type="title"/>
          </p:nvPr>
        </p:nvSpPr>
        <p:spPr>
          <a:xfrm>
            <a:off x="917950" y="469750"/>
            <a:ext cx="13201200" cy="855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solidFill>
                  <a:schemeClr val="dk2"/>
                </a:solidFill>
              </a:rPr>
              <a:t>Gustav Stresemann</a:t>
            </a:r>
            <a:endParaRPr u="sng">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5" name="Google Shape;95;p16"/>
          <p:cNvSpPr txBox="1"/>
          <p:nvPr>
            <p:ph idx="1" type="body"/>
          </p:nvPr>
        </p:nvSpPr>
        <p:spPr>
          <a:xfrm>
            <a:off x="293925" y="1585150"/>
            <a:ext cx="17616600" cy="67653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300">
                <a:solidFill>
                  <a:srgbClr val="000000"/>
                </a:solidFill>
                <a:highlight>
                  <a:srgbClr val="FFFFFF"/>
                </a:highlight>
              </a:rPr>
              <a:t>Due to the impact of </a:t>
            </a:r>
            <a:r>
              <a:rPr b="1" lang="en-GB" sz="3300">
                <a:solidFill>
                  <a:schemeClr val="accent5"/>
                </a:solidFill>
                <a:highlight>
                  <a:srgbClr val="FFFFFF"/>
                </a:highlight>
              </a:rPr>
              <a:t>hyperinflation</a:t>
            </a:r>
            <a:r>
              <a:rPr lang="en-GB" sz="3300">
                <a:solidFill>
                  <a:srgbClr val="000000"/>
                </a:solidFill>
                <a:highlight>
                  <a:srgbClr val="FFFFFF"/>
                </a:highlight>
              </a:rPr>
              <a:t>, </a:t>
            </a:r>
            <a:r>
              <a:rPr b="1" lang="en-GB" sz="3300">
                <a:solidFill>
                  <a:schemeClr val="accent3"/>
                </a:solidFill>
                <a:highlight>
                  <a:srgbClr val="FFFFFF"/>
                </a:highlight>
              </a:rPr>
              <a:t>Stresemann</a:t>
            </a:r>
            <a:r>
              <a:rPr lang="en-GB" sz="3300">
                <a:solidFill>
                  <a:srgbClr val="000000"/>
                </a:solidFill>
                <a:highlight>
                  <a:srgbClr val="FFFFFF"/>
                </a:highlight>
              </a:rPr>
              <a:t> decided to set up a new state-controlled bank called the </a:t>
            </a:r>
            <a:r>
              <a:rPr b="1" lang="en-GB" sz="3300">
                <a:solidFill>
                  <a:schemeClr val="accent3"/>
                </a:solidFill>
                <a:highlight>
                  <a:srgbClr val="FFFFFF"/>
                </a:highlight>
              </a:rPr>
              <a:t>Rentenbank</a:t>
            </a:r>
            <a:r>
              <a:rPr lang="en-GB" sz="3300">
                <a:solidFill>
                  <a:srgbClr val="000000"/>
                </a:solidFill>
                <a:highlight>
                  <a:srgbClr val="FFFFFF"/>
                </a:highlight>
              </a:rPr>
              <a:t>. It created a new </a:t>
            </a:r>
            <a:r>
              <a:rPr b="1" lang="en-GB" sz="3300">
                <a:solidFill>
                  <a:schemeClr val="accent4"/>
                </a:solidFill>
                <a:highlight>
                  <a:srgbClr val="FFFFFF"/>
                </a:highlight>
              </a:rPr>
              <a:t>currency</a:t>
            </a:r>
            <a:r>
              <a:rPr lang="en-GB" sz="3300">
                <a:solidFill>
                  <a:srgbClr val="000000"/>
                </a:solidFill>
                <a:highlight>
                  <a:srgbClr val="FFFFFF"/>
                </a:highlight>
              </a:rPr>
              <a:t> called the </a:t>
            </a:r>
            <a:r>
              <a:rPr b="1" lang="en-GB" sz="3300">
                <a:solidFill>
                  <a:schemeClr val="accent3"/>
                </a:solidFill>
                <a:highlight>
                  <a:srgbClr val="FFFFFF"/>
                </a:highlight>
              </a:rPr>
              <a:t>Rentenmark</a:t>
            </a:r>
            <a:r>
              <a:rPr lang="en-GB" sz="3300">
                <a:solidFill>
                  <a:srgbClr val="000000"/>
                </a:solidFill>
                <a:highlight>
                  <a:srgbClr val="FFFFFF"/>
                </a:highlight>
              </a:rPr>
              <a:t> which had a controlled amount of printed notes. These were also closely tied to the price of gold which added value to the currency.</a:t>
            </a:r>
            <a:endParaRPr sz="3300">
              <a:solidFill>
                <a:srgbClr val="000000"/>
              </a:solidFill>
              <a:highlight>
                <a:srgbClr val="FFFFFF"/>
              </a:highlight>
            </a:endParaRPr>
          </a:p>
          <a:p>
            <a:pPr indent="0" lvl="0" marL="0" rtl="0" algn="l">
              <a:lnSpc>
                <a:spcPct val="115000"/>
              </a:lnSpc>
              <a:spcBef>
                <a:spcPts val="0"/>
              </a:spcBef>
              <a:spcAft>
                <a:spcPts val="0"/>
              </a:spcAft>
              <a:buNone/>
            </a:pPr>
            <a:r>
              <a:t/>
            </a:r>
            <a:endParaRPr sz="3300">
              <a:solidFill>
                <a:srgbClr val="000000"/>
              </a:solidFill>
              <a:highlight>
                <a:srgbClr val="FFFFFF"/>
              </a:highlight>
            </a:endParaRPr>
          </a:p>
          <a:p>
            <a:pPr indent="0" lvl="0" marL="0" rtl="0" algn="l">
              <a:lnSpc>
                <a:spcPct val="115000"/>
              </a:lnSpc>
              <a:spcBef>
                <a:spcPts val="0"/>
              </a:spcBef>
              <a:spcAft>
                <a:spcPts val="0"/>
              </a:spcAft>
              <a:buNone/>
            </a:pPr>
            <a:r>
              <a:rPr lang="en-GB" sz="3300">
                <a:solidFill>
                  <a:srgbClr val="000000"/>
                </a:solidFill>
                <a:highlight>
                  <a:srgbClr val="FFFFFF"/>
                </a:highlight>
              </a:rPr>
              <a:t>In 1924, a new national bank was created called the </a:t>
            </a:r>
            <a:r>
              <a:rPr b="1" lang="en-GB" sz="3300">
                <a:solidFill>
                  <a:schemeClr val="accent3"/>
                </a:solidFill>
                <a:highlight>
                  <a:srgbClr val="FFFFFF"/>
                </a:highlight>
              </a:rPr>
              <a:t>Reichsbank</a:t>
            </a:r>
            <a:r>
              <a:rPr lang="en-GB" sz="3300">
                <a:solidFill>
                  <a:srgbClr val="000000"/>
                </a:solidFill>
                <a:highlight>
                  <a:srgbClr val="FFFFFF"/>
                </a:highlight>
              </a:rPr>
              <a:t>. This took over the Rentenmark and renamed it to the Reichsmark. Furthermore, the value of the Reichsmark was linked to the German gold reserves which added a greater value to the currency. Once again, the supply of notes was strictly limited to prevent hyperinflation from </a:t>
            </a:r>
            <a:r>
              <a:rPr lang="en-GB" sz="3300">
                <a:solidFill>
                  <a:srgbClr val="000000"/>
                </a:solidFill>
                <a:highlight>
                  <a:srgbClr val="FFFFFF"/>
                </a:highlight>
              </a:rPr>
              <a:t>reoccurring</a:t>
            </a:r>
            <a:r>
              <a:rPr lang="en-GB" sz="3300">
                <a:solidFill>
                  <a:srgbClr val="000000"/>
                </a:solidFill>
                <a:highlight>
                  <a:srgbClr val="FFFFFF"/>
                </a:highlight>
              </a:rPr>
              <a:t>. </a:t>
            </a:r>
            <a:endParaRPr sz="3300">
              <a:solidFill>
                <a:srgbClr val="000000"/>
              </a:solidFill>
              <a:highlight>
                <a:srgbClr val="FFFFFF"/>
              </a:highlight>
            </a:endParaRPr>
          </a:p>
          <a:p>
            <a:pPr indent="0" lvl="0" marL="0" rtl="0" algn="l">
              <a:lnSpc>
                <a:spcPct val="115000"/>
              </a:lnSpc>
              <a:spcBef>
                <a:spcPts val="0"/>
              </a:spcBef>
              <a:spcAft>
                <a:spcPts val="0"/>
              </a:spcAft>
              <a:buNone/>
            </a:pPr>
            <a:r>
              <a:t/>
            </a:r>
            <a:endParaRPr sz="3300">
              <a:solidFill>
                <a:srgbClr val="000000"/>
              </a:solidFill>
              <a:highlight>
                <a:srgbClr val="FFFFFF"/>
              </a:highlight>
            </a:endParaRPr>
          </a:p>
          <a:p>
            <a:pPr indent="0" lvl="0" marL="0" rtl="0" algn="l">
              <a:lnSpc>
                <a:spcPct val="115000"/>
              </a:lnSpc>
              <a:spcBef>
                <a:spcPts val="0"/>
              </a:spcBef>
              <a:spcAft>
                <a:spcPts val="0"/>
              </a:spcAft>
              <a:buNone/>
            </a:pPr>
            <a:r>
              <a:t/>
            </a:r>
            <a:endParaRPr sz="3300">
              <a:solidFill>
                <a:srgbClr val="000000"/>
              </a:solidFill>
              <a:highlight>
                <a:srgbClr val="FFFFFF"/>
              </a:highlight>
            </a:endParaRPr>
          </a:p>
          <a:p>
            <a:pPr indent="0" lvl="0" marL="0" rtl="0" algn="l">
              <a:spcBef>
                <a:spcPts val="0"/>
              </a:spcBef>
              <a:spcAft>
                <a:spcPts val="0"/>
              </a:spcAft>
              <a:buNone/>
            </a:pPr>
            <a:r>
              <a:t/>
            </a:r>
            <a:endParaRPr sz="2900">
              <a:solidFill>
                <a:srgbClr val="000000"/>
              </a:solidFill>
              <a:highlight>
                <a:srgbClr val="FFFFFF"/>
              </a:highlight>
            </a:endParaRPr>
          </a:p>
          <a:p>
            <a:pPr indent="0" lvl="0" marL="0" rtl="0" algn="l">
              <a:spcBef>
                <a:spcPts val="2000"/>
              </a:spcBef>
              <a:spcAft>
                <a:spcPts val="0"/>
              </a:spcAft>
              <a:buNone/>
            </a:pPr>
            <a:r>
              <a:t/>
            </a:r>
            <a:endParaRPr sz="3500"/>
          </a:p>
          <a:p>
            <a:pPr indent="0" lvl="0" marL="0" rtl="0" algn="l">
              <a:spcBef>
                <a:spcPts val="2000"/>
              </a:spcBef>
              <a:spcAft>
                <a:spcPts val="2000"/>
              </a:spcAft>
              <a:buNone/>
            </a:pPr>
            <a:r>
              <a:t/>
            </a:r>
            <a:endParaRPr sz="3500"/>
          </a:p>
        </p:txBody>
      </p:sp>
      <p:sp>
        <p:nvSpPr>
          <p:cNvPr id="96" name="Google Shape;96;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7" name="Google Shape;97;p16"/>
          <p:cNvSpPr txBox="1"/>
          <p:nvPr>
            <p:ph type="title"/>
          </p:nvPr>
        </p:nvSpPr>
        <p:spPr>
          <a:xfrm>
            <a:off x="917950" y="375700"/>
            <a:ext cx="13201200" cy="781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solidFill>
                  <a:schemeClr val="dk2"/>
                </a:solidFill>
              </a:rPr>
              <a:t>The Rentenmark</a:t>
            </a:r>
            <a:endParaRPr u="sng">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3" name="Google Shape;103;p17"/>
          <p:cNvSpPr txBox="1"/>
          <p:nvPr>
            <p:ph idx="1" type="body"/>
          </p:nvPr>
        </p:nvSpPr>
        <p:spPr>
          <a:xfrm>
            <a:off x="293925" y="1585150"/>
            <a:ext cx="17616600" cy="67653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2900">
                <a:solidFill>
                  <a:schemeClr val="accent3"/>
                </a:solidFill>
                <a:highlight>
                  <a:srgbClr val="FFFFFF"/>
                </a:highlight>
              </a:rPr>
              <a:t>Stresemann</a:t>
            </a:r>
            <a:r>
              <a:rPr lang="en-GB" sz="2900">
                <a:solidFill>
                  <a:srgbClr val="000000"/>
                </a:solidFill>
                <a:highlight>
                  <a:srgbClr val="FFFFFF"/>
                </a:highlight>
              </a:rPr>
              <a:t> knew that Germany needed financial support to helped improve their struggling economy. He negotiated with American banker, </a:t>
            </a:r>
            <a:r>
              <a:rPr b="1" lang="en-GB" sz="2900">
                <a:solidFill>
                  <a:schemeClr val="accent3"/>
                </a:solidFill>
                <a:highlight>
                  <a:srgbClr val="FFFFFF"/>
                </a:highlight>
              </a:rPr>
              <a:t>Charles Dawes,</a:t>
            </a:r>
            <a:r>
              <a:rPr lang="en-GB" sz="2900">
                <a:solidFill>
                  <a:srgbClr val="000000"/>
                </a:solidFill>
                <a:highlight>
                  <a:srgbClr val="FFFFFF"/>
                </a:highlight>
              </a:rPr>
              <a:t> to set up a plan so they could pay the </a:t>
            </a:r>
            <a:r>
              <a:rPr b="1" lang="en-GB" sz="2900">
                <a:solidFill>
                  <a:schemeClr val="accent4"/>
                </a:solidFill>
                <a:highlight>
                  <a:srgbClr val="FFFFFF"/>
                </a:highlight>
              </a:rPr>
              <a:t>reparation</a:t>
            </a:r>
            <a:r>
              <a:rPr lang="en-GB" sz="2900">
                <a:solidFill>
                  <a:srgbClr val="000000"/>
                </a:solidFill>
                <a:highlight>
                  <a:srgbClr val="FFFFFF"/>
                </a:highlight>
              </a:rPr>
              <a:t> payments. Under the Dawes Plan, America provided Germany with $25 billion worth of loans to the </a:t>
            </a:r>
            <a:r>
              <a:rPr b="1" lang="en-GB" sz="2900">
                <a:solidFill>
                  <a:schemeClr val="accent5"/>
                </a:solidFill>
                <a:highlight>
                  <a:srgbClr val="FFFFFF"/>
                </a:highlight>
              </a:rPr>
              <a:t>German industry</a:t>
            </a:r>
            <a:r>
              <a:rPr lang="en-GB" sz="2900">
                <a:solidFill>
                  <a:srgbClr val="000000"/>
                </a:solidFill>
                <a:highlight>
                  <a:srgbClr val="FFFFFF"/>
                </a:highlight>
              </a:rPr>
              <a:t> to kickstart the economy. Reparation payments were also temporarily reduced to £50 million a year to ease the burden on Germany.</a:t>
            </a:r>
            <a:endParaRPr sz="2900">
              <a:solidFill>
                <a:srgbClr val="000000"/>
              </a:solidFill>
              <a:highlight>
                <a:srgbClr val="FFFFFF"/>
              </a:highlight>
            </a:endParaRPr>
          </a:p>
          <a:p>
            <a:pPr indent="0" lvl="0" marL="0" rtl="0" algn="l">
              <a:lnSpc>
                <a:spcPct val="115000"/>
              </a:lnSpc>
              <a:spcBef>
                <a:spcPts val="0"/>
              </a:spcBef>
              <a:spcAft>
                <a:spcPts val="0"/>
              </a:spcAft>
              <a:buNone/>
            </a:pPr>
            <a:r>
              <a:t/>
            </a:r>
            <a:endParaRPr sz="2900">
              <a:solidFill>
                <a:srgbClr val="000000"/>
              </a:solidFill>
              <a:highlight>
                <a:srgbClr val="FFFFFF"/>
              </a:highlight>
            </a:endParaRPr>
          </a:p>
          <a:p>
            <a:pPr indent="0" lvl="0" marL="0" rtl="0" algn="l">
              <a:lnSpc>
                <a:spcPct val="115000"/>
              </a:lnSpc>
              <a:spcBef>
                <a:spcPts val="0"/>
              </a:spcBef>
              <a:spcAft>
                <a:spcPts val="0"/>
              </a:spcAft>
              <a:buNone/>
            </a:pPr>
            <a:r>
              <a:rPr lang="en-GB" sz="2900">
                <a:solidFill>
                  <a:srgbClr val="000000"/>
                </a:solidFill>
                <a:highlight>
                  <a:srgbClr val="FFFFFF"/>
                </a:highlight>
              </a:rPr>
              <a:t>The hope was that the German industry could improve, </a:t>
            </a:r>
            <a:r>
              <a:rPr b="1" lang="en-GB" sz="2900">
                <a:solidFill>
                  <a:schemeClr val="accent5"/>
                </a:solidFill>
                <a:highlight>
                  <a:srgbClr val="FFFFFF"/>
                </a:highlight>
              </a:rPr>
              <a:t>employing</a:t>
            </a:r>
            <a:r>
              <a:rPr lang="en-GB" sz="2900">
                <a:solidFill>
                  <a:srgbClr val="000000"/>
                </a:solidFill>
                <a:highlight>
                  <a:srgbClr val="FFFFFF"/>
                </a:highlight>
              </a:rPr>
              <a:t> more people and providing more tax to the economy. This would ease the hardship on Germany and allow them to repay the reparations. As a result of this, </a:t>
            </a:r>
            <a:r>
              <a:rPr b="1" lang="en-GB" sz="2900">
                <a:solidFill>
                  <a:schemeClr val="accent4"/>
                </a:solidFill>
                <a:highlight>
                  <a:srgbClr val="FFFFFF"/>
                </a:highlight>
              </a:rPr>
              <a:t>industrial output</a:t>
            </a:r>
            <a:r>
              <a:rPr lang="en-GB" sz="2900">
                <a:solidFill>
                  <a:srgbClr val="000000"/>
                </a:solidFill>
                <a:highlight>
                  <a:srgbClr val="FFFFFF"/>
                </a:highlight>
              </a:rPr>
              <a:t> doubled between 1924-28 and employment, taxation and trade all increased. The French also left the </a:t>
            </a:r>
            <a:r>
              <a:rPr b="1" lang="en-GB" sz="2900">
                <a:solidFill>
                  <a:schemeClr val="accent3"/>
                </a:solidFill>
                <a:highlight>
                  <a:srgbClr val="FFFFFF"/>
                </a:highlight>
              </a:rPr>
              <a:t>Ruhr</a:t>
            </a:r>
            <a:r>
              <a:rPr lang="en-GB" sz="2900">
                <a:solidFill>
                  <a:srgbClr val="000000"/>
                </a:solidFill>
                <a:highlight>
                  <a:srgbClr val="FFFFFF"/>
                </a:highlight>
              </a:rPr>
              <a:t> as the US loan increase their confidence that the reparation payments would be made.</a:t>
            </a:r>
            <a:endParaRPr sz="2900">
              <a:solidFill>
                <a:srgbClr val="000000"/>
              </a:solidFill>
              <a:highlight>
                <a:srgbClr val="FFFFFF"/>
              </a:highlight>
            </a:endParaRPr>
          </a:p>
          <a:p>
            <a:pPr indent="0" lvl="0" marL="0" rtl="0" algn="l">
              <a:lnSpc>
                <a:spcPct val="115000"/>
              </a:lnSpc>
              <a:spcBef>
                <a:spcPts val="0"/>
              </a:spcBef>
              <a:spcAft>
                <a:spcPts val="0"/>
              </a:spcAft>
              <a:buNone/>
            </a:pPr>
            <a:r>
              <a:t/>
            </a:r>
            <a:endParaRPr sz="2900">
              <a:solidFill>
                <a:srgbClr val="000000"/>
              </a:solidFill>
              <a:highlight>
                <a:srgbClr val="FFFFFF"/>
              </a:highlight>
            </a:endParaRPr>
          </a:p>
          <a:p>
            <a:pPr indent="0" lvl="0" marL="0" rtl="0" algn="l">
              <a:lnSpc>
                <a:spcPct val="115000"/>
              </a:lnSpc>
              <a:spcBef>
                <a:spcPts val="0"/>
              </a:spcBef>
              <a:spcAft>
                <a:spcPts val="0"/>
              </a:spcAft>
              <a:buNone/>
            </a:pPr>
            <a:r>
              <a:rPr lang="en-GB" sz="2900">
                <a:solidFill>
                  <a:srgbClr val="000000"/>
                </a:solidFill>
                <a:highlight>
                  <a:srgbClr val="FFFFFF"/>
                </a:highlight>
              </a:rPr>
              <a:t>Despite this success, the extreme parties hated the </a:t>
            </a:r>
            <a:r>
              <a:rPr lang="en-GB" sz="2900">
                <a:solidFill>
                  <a:srgbClr val="000000"/>
                </a:solidFill>
                <a:highlight>
                  <a:srgbClr val="FFFFFF"/>
                </a:highlight>
              </a:rPr>
              <a:t>commitment</a:t>
            </a:r>
            <a:r>
              <a:rPr lang="en-GB" sz="2900">
                <a:solidFill>
                  <a:srgbClr val="000000"/>
                </a:solidFill>
                <a:highlight>
                  <a:srgbClr val="FFFFFF"/>
                </a:highlight>
              </a:rPr>
              <a:t> to the </a:t>
            </a:r>
            <a:r>
              <a:rPr b="1" lang="en-GB" sz="2900">
                <a:solidFill>
                  <a:schemeClr val="accent3"/>
                </a:solidFill>
                <a:highlight>
                  <a:srgbClr val="FFFFFF"/>
                </a:highlight>
              </a:rPr>
              <a:t>Treaty of Versailles</a:t>
            </a:r>
            <a:r>
              <a:rPr lang="en-GB" sz="2900">
                <a:solidFill>
                  <a:srgbClr val="000000"/>
                </a:solidFill>
                <a:highlight>
                  <a:srgbClr val="FFFFFF"/>
                </a:highlight>
              </a:rPr>
              <a:t> and the fact Germany was financially </a:t>
            </a:r>
            <a:r>
              <a:rPr b="1" lang="en-GB" sz="2900">
                <a:solidFill>
                  <a:schemeClr val="accent5"/>
                </a:solidFill>
                <a:highlight>
                  <a:srgbClr val="FFFFFF"/>
                </a:highlight>
              </a:rPr>
              <a:t>dependent</a:t>
            </a:r>
            <a:r>
              <a:rPr lang="en-GB" sz="2900">
                <a:solidFill>
                  <a:srgbClr val="000000"/>
                </a:solidFill>
                <a:highlight>
                  <a:srgbClr val="FFFFFF"/>
                </a:highlight>
              </a:rPr>
              <a:t> on America</a:t>
            </a:r>
            <a:endParaRPr sz="2900">
              <a:solidFill>
                <a:srgbClr val="000000"/>
              </a:solidFill>
              <a:highlight>
                <a:srgbClr val="FFFFFF"/>
              </a:highlight>
            </a:endParaRPr>
          </a:p>
          <a:p>
            <a:pPr indent="0" lvl="0" marL="0" rtl="0" algn="l">
              <a:lnSpc>
                <a:spcPct val="115000"/>
              </a:lnSpc>
              <a:spcBef>
                <a:spcPts val="0"/>
              </a:spcBef>
              <a:spcAft>
                <a:spcPts val="0"/>
              </a:spcAft>
              <a:buNone/>
            </a:pPr>
            <a:r>
              <a:t/>
            </a:r>
            <a:endParaRPr sz="3300">
              <a:solidFill>
                <a:srgbClr val="000000"/>
              </a:solidFill>
              <a:highlight>
                <a:srgbClr val="FFFFFF"/>
              </a:highlight>
            </a:endParaRPr>
          </a:p>
          <a:p>
            <a:pPr indent="0" lvl="0" marL="0" rtl="0" algn="l">
              <a:lnSpc>
                <a:spcPct val="115000"/>
              </a:lnSpc>
              <a:spcBef>
                <a:spcPts val="0"/>
              </a:spcBef>
              <a:spcAft>
                <a:spcPts val="0"/>
              </a:spcAft>
              <a:buNone/>
            </a:pPr>
            <a:r>
              <a:t/>
            </a:r>
            <a:endParaRPr sz="3300">
              <a:solidFill>
                <a:srgbClr val="000000"/>
              </a:solidFill>
              <a:highlight>
                <a:srgbClr val="FFFFFF"/>
              </a:highlight>
            </a:endParaRPr>
          </a:p>
          <a:p>
            <a:pPr indent="0" lvl="0" marL="0" rtl="0" algn="l">
              <a:lnSpc>
                <a:spcPct val="115000"/>
              </a:lnSpc>
              <a:spcBef>
                <a:spcPts val="0"/>
              </a:spcBef>
              <a:spcAft>
                <a:spcPts val="0"/>
              </a:spcAft>
              <a:buNone/>
            </a:pPr>
            <a:r>
              <a:t/>
            </a:r>
            <a:endParaRPr sz="3300">
              <a:solidFill>
                <a:srgbClr val="000000"/>
              </a:solidFill>
              <a:highlight>
                <a:srgbClr val="FFFFFF"/>
              </a:highlight>
            </a:endParaRPr>
          </a:p>
          <a:p>
            <a:pPr indent="0" lvl="0" marL="0" rtl="0" algn="l">
              <a:spcBef>
                <a:spcPts val="0"/>
              </a:spcBef>
              <a:spcAft>
                <a:spcPts val="0"/>
              </a:spcAft>
              <a:buNone/>
            </a:pPr>
            <a:r>
              <a:t/>
            </a:r>
            <a:endParaRPr sz="2900">
              <a:solidFill>
                <a:srgbClr val="000000"/>
              </a:solidFill>
              <a:highlight>
                <a:srgbClr val="FFFFFF"/>
              </a:highlight>
            </a:endParaRPr>
          </a:p>
          <a:p>
            <a:pPr indent="0" lvl="0" marL="0" rtl="0" algn="l">
              <a:spcBef>
                <a:spcPts val="2000"/>
              </a:spcBef>
              <a:spcAft>
                <a:spcPts val="0"/>
              </a:spcAft>
              <a:buNone/>
            </a:pPr>
            <a:r>
              <a:t/>
            </a:r>
            <a:endParaRPr sz="3500"/>
          </a:p>
          <a:p>
            <a:pPr indent="0" lvl="0" marL="0" rtl="0" algn="l">
              <a:spcBef>
                <a:spcPts val="2000"/>
              </a:spcBef>
              <a:spcAft>
                <a:spcPts val="2000"/>
              </a:spcAft>
              <a:buNone/>
            </a:pPr>
            <a:r>
              <a:t/>
            </a:r>
            <a:endParaRPr sz="3500"/>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5" name="Google Shape;105;p17"/>
          <p:cNvSpPr txBox="1"/>
          <p:nvPr>
            <p:ph type="title"/>
          </p:nvPr>
        </p:nvSpPr>
        <p:spPr>
          <a:xfrm>
            <a:off x="917950" y="375700"/>
            <a:ext cx="13201200" cy="781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solidFill>
                  <a:schemeClr val="dk2"/>
                </a:solidFill>
              </a:rPr>
              <a:t>The Dawes Plan, 1924</a:t>
            </a:r>
            <a:endParaRPr u="sng">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1" name="Google Shape;111;p18"/>
          <p:cNvSpPr txBox="1"/>
          <p:nvPr>
            <p:ph idx="1" type="body"/>
          </p:nvPr>
        </p:nvSpPr>
        <p:spPr>
          <a:xfrm>
            <a:off x="293925" y="1585150"/>
            <a:ext cx="17616600" cy="67653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solidFill>
                  <a:srgbClr val="000000"/>
                </a:solidFill>
                <a:highlight>
                  <a:srgbClr val="FFFFFF"/>
                </a:highlight>
              </a:rPr>
              <a:t>In 1929, </a:t>
            </a:r>
            <a:r>
              <a:rPr b="1" lang="en-GB" sz="3000">
                <a:solidFill>
                  <a:schemeClr val="accent3"/>
                </a:solidFill>
                <a:highlight>
                  <a:srgbClr val="FFFFFF"/>
                </a:highlight>
              </a:rPr>
              <a:t>Stresemann</a:t>
            </a:r>
            <a:r>
              <a:rPr lang="en-GB" sz="3000">
                <a:solidFill>
                  <a:srgbClr val="000000"/>
                </a:solidFill>
                <a:highlight>
                  <a:srgbClr val="FFFFFF"/>
                </a:highlight>
              </a:rPr>
              <a:t> once again negotiated the terms of the </a:t>
            </a:r>
            <a:r>
              <a:rPr b="1" lang="en-GB" sz="3000">
                <a:solidFill>
                  <a:schemeClr val="accent4"/>
                </a:solidFill>
                <a:highlight>
                  <a:srgbClr val="FFFFFF"/>
                </a:highlight>
              </a:rPr>
              <a:t>reparations</a:t>
            </a:r>
            <a:r>
              <a:rPr lang="en-GB" sz="3000">
                <a:solidFill>
                  <a:srgbClr val="000000"/>
                </a:solidFill>
                <a:highlight>
                  <a:srgbClr val="FFFFFF"/>
                </a:highlight>
              </a:rPr>
              <a:t>. This time he managed to successfully lower the settlement figure of the reparations. The </a:t>
            </a:r>
            <a:r>
              <a:rPr b="1" lang="en-GB" sz="3000">
                <a:solidFill>
                  <a:schemeClr val="accent3"/>
                </a:solidFill>
                <a:highlight>
                  <a:srgbClr val="FFFFFF"/>
                </a:highlight>
              </a:rPr>
              <a:t>Young Plan</a:t>
            </a:r>
            <a:r>
              <a:rPr lang="en-GB" sz="3000">
                <a:solidFill>
                  <a:srgbClr val="000000"/>
                </a:solidFill>
                <a:highlight>
                  <a:srgbClr val="FFFFFF"/>
                </a:highlight>
              </a:rPr>
              <a:t> agreed to reduce the amount of reparations Germany had to pay from £6.6 billion to £2 billion. It also granted Germany an extra 59 years to pay the Allies.</a:t>
            </a:r>
            <a:endParaRPr sz="3000">
              <a:solidFill>
                <a:srgbClr val="000000"/>
              </a:solidFill>
              <a:highlight>
                <a:srgbClr val="FFFFFF"/>
              </a:highlight>
            </a:endParaRPr>
          </a:p>
          <a:p>
            <a:pPr indent="0" lvl="0" marL="0" rtl="0" algn="l">
              <a:lnSpc>
                <a:spcPct val="115000"/>
              </a:lnSpc>
              <a:spcBef>
                <a:spcPts val="0"/>
              </a:spcBef>
              <a:spcAft>
                <a:spcPts val="0"/>
              </a:spcAft>
              <a:buNone/>
            </a:pPr>
            <a:r>
              <a:t/>
            </a:r>
            <a:endParaRPr sz="3000">
              <a:solidFill>
                <a:srgbClr val="000000"/>
              </a:solidFill>
              <a:highlight>
                <a:srgbClr val="FFFFFF"/>
              </a:highlight>
            </a:endParaRPr>
          </a:p>
          <a:p>
            <a:pPr indent="0" lvl="0" marL="0" rtl="0" algn="l">
              <a:lnSpc>
                <a:spcPct val="115000"/>
              </a:lnSpc>
              <a:spcBef>
                <a:spcPts val="0"/>
              </a:spcBef>
              <a:spcAft>
                <a:spcPts val="0"/>
              </a:spcAft>
              <a:buNone/>
            </a:pPr>
            <a:r>
              <a:rPr lang="en-GB" sz="3000">
                <a:solidFill>
                  <a:srgbClr val="000000"/>
                </a:solidFill>
                <a:highlight>
                  <a:srgbClr val="FFFFFF"/>
                </a:highlight>
              </a:rPr>
              <a:t>On one hand, this was a major boost to the German economy as it allowed the </a:t>
            </a:r>
            <a:r>
              <a:rPr b="1" lang="en-GB" sz="3000">
                <a:solidFill>
                  <a:schemeClr val="accent3"/>
                </a:solidFill>
                <a:highlight>
                  <a:srgbClr val="FFFFFF"/>
                </a:highlight>
              </a:rPr>
              <a:t>Weimar Republic</a:t>
            </a:r>
            <a:r>
              <a:rPr lang="en-GB" sz="3000">
                <a:solidFill>
                  <a:srgbClr val="000000"/>
                </a:solidFill>
                <a:highlight>
                  <a:srgbClr val="FFFFFF"/>
                </a:highlight>
              </a:rPr>
              <a:t> to lower the tax rate, which increased public spending. This increase the </a:t>
            </a:r>
            <a:r>
              <a:rPr lang="en-GB" sz="3000">
                <a:solidFill>
                  <a:srgbClr val="000000"/>
                </a:solidFill>
                <a:highlight>
                  <a:srgbClr val="FFFFFF"/>
                </a:highlight>
              </a:rPr>
              <a:t>quality</a:t>
            </a:r>
            <a:r>
              <a:rPr lang="en-GB" sz="3000">
                <a:solidFill>
                  <a:srgbClr val="000000"/>
                </a:solidFill>
                <a:highlight>
                  <a:srgbClr val="FFFFFF"/>
                </a:highlight>
              </a:rPr>
              <a:t> of life for people in Germany. The increased public spending also created more jobs which reduced </a:t>
            </a:r>
            <a:r>
              <a:rPr b="1" lang="en-GB" sz="3000">
                <a:solidFill>
                  <a:schemeClr val="accent5"/>
                </a:solidFill>
                <a:highlight>
                  <a:srgbClr val="FFFFFF"/>
                </a:highlight>
              </a:rPr>
              <a:t>unemployment</a:t>
            </a:r>
            <a:r>
              <a:rPr lang="en-GB" sz="3000">
                <a:solidFill>
                  <a:srgbClr val="000000"/>
                </a:solidFill>
                <a:highlight>
                  <a:srgbClr val="FFFFFF"/>
                </a:highlight>
              </a:rPr>
              <a:t>. </a:t>
            </a:r>
            <a:endParaRPr sz="3000">
              <a:solidFill>
                <a:srgbClr val="000000"/>
              </a:solidFill>
              <a:highlight>
                <a:srgbClr val="FFFFFF"/>
              </a:highlight>
            </a:endParaRPr>
          </a:p>
          <a:p>
            <a:pPr indent="0" lvl="0" marL="0" rtl="0" algn="l">
              <a:lnSpc>
                <a:spcPct val="115000"/>
              </a:lnSpc>
              <a:spcBef>
                <a:spcPts val="0"/>
              </a:spcBef>
              <a:spcAft>
                <a:spcPts val="0"/>
              </a:spcAft>
              <a:buNone/>
            </a:pPr>
            <a:r>
              <a:t/>
            </a:r>
            <a:endParaRPr sz="3000">
              <a:solidFill>
                <a:srgbClr val="000000"/>
              </a:solidFill>
              <a:highlight>
                <a:srgbClr val="FFFFFF"/>
              </a:highlight>
            </a:endParaRPr>
          </a:p>
          <a:p>
            <a:pPr indent="0" lvl="0" marL="0" rtl="0" algn="l">
              <a:lnSpc>
                <a:spcPct val="115000"/>
              </a:lnSpc>
              <a:spcBef>
                <a:spcPts val="0"/>
              </a:spcBef>
              <a:spcAft>
                <a:spcPts val="0"/>
              </a:spcAft>
              <a:buNone/>
            </a:pPr>
            <a:r>
              <a:rPr lang="en-GB" sz="3000">
                <a:solidFill>
                  <a:srgbClr val="000000"/>
                </a:solidFill>
                <a:highlight>
                  <a:srgbClr val="FFFFFF"/>
                </a:highlight>
              </a:rPr>
              <a:t>Yet the extremist parties saw this as a </a:t>
            </a:r>
            <a:r>
              <a:rPr b="1" lang="en-GB" sz="3000">
                <a:solidFill>
                  <a:schemeClr val="accent5"/>
                </a:solidFill>
                <a:highlight>
                  <a:srgbClr val="FFFFFF"/>
                </a:highlight>
              </a:rPr>
              <a:t>betrayal</a:t>
            </a:r>
            <a:r>
              <a:rPr lang="en-GB" sz="3000">
                <a:solidFill>
                  <a:srgbClr val="000000"/>
                </a:solidFill>
                <a:highlight>
                  <a:srgbClr val="FFFFFF"/>
                </a:highlight>
              </a:rPr>
              <a:t> of the German people. They believed that the Young Plan passed on the German debt to the next generation of Germans. In addition, they strongly opposed the idea of committing to paying reparations.</a:t>
            </a:r>
            <a:endParaRPr sz="3000">
              <a:solidFill>
                <a:srgbClr val="000000"/>
              </a:solidFill>
              <a:highlight>
                <a:srgbClr val="FFFFFF"/>
              </a:highlight>
            </a:endParaRPr>
          </a:p>
          <a:p>
            <a:pPr indent="0" lvl="0" marL="0" rtl="0" algn="l">
              <a:lnSpc>
                <a:spcPct val="115000"/>
              </a:lnSpc>
              <a:spcBef>
                <a:spcPts val="0"/>
              </a:spcBef>
              <a:spcAft>
                <a:spcPts val="0"/>
              </a:spcAft>
              <a:buNone/>
            </a:pPr>
            <a:r>
              <a:t/>
            </a:r>
            <a:endParaRPr sz="3300">
              <a:solidFill>
                <a:srgbClr val="000000"/>
              </a:solidFill>
              <a:highlight>
                <a:srgbClr val="FFFFFF"/>
              </a:highlight>
            </a:endParaRPr>
          </a:p>
          <a:p>
            <a:pPr indent="0" lvl="0" marL="0" rtl="0" algn="l">
              <a:lnSpc>
                <a:spcPct val="115000"/>
              </a:lnSpc>
              <a:spcBef>
                <a:spcPts val="0"/>
              </a:spcBef>
              <a:spcAft>
                <a:spcPts val="0"/>
              </a:spcAft>
              <a:buNone/>
            </a:pPr>
            <a:r>
              <a:t/>
            </a:r>
            <a:endParaRPr sz="3300">
              <a:solidFill>
                <a:srgbClr val="000000"/>
              </a:solidFill>
              <a:highlight>
                <a:srgbClr val="FFFFFF"/>
              </a:highlight>
            </a:endParaRPr>
          </a:p>
          <a:p>
            <a:pPr indent="0" lvl="0" marL="0" rtl="0" algn="l">
              <a:lnSpc>
                <a:spcPct val="115000"/>
              </a:lnSpc>
              <a:spcBef>
                <a:spcPts val="0"/>
              </a:spcBef>
              <a:spcAft>
                <a:spcPts val="0"/>
              </a:spcAft>
              <a:buNone/>
            </a:pPr>
            <a:r>
              <a:t/>
            </a:r>
            <a:endParaRPr sz="3300">
              <a:solidFill>
                <a:srgbClr val="000000"/>
              </a:solidFill>
              <a:highlight>
                <a:srgbClr val="FFFFFF"/>
              </a:highlight>
            </a:endParaRPr>
          </a:p>
          <a:p>
            <a:pPr indent="0" lvl="0" marL="0" rtl="0" algn="l">
              <a:spcBef>
                <a:spcPts val="0"/>
              </a:spcBef>
              <a:spcAft>
                <a:spcPts val="0"/>
              </a:spcAft>
              <a:buNone/>
            </a:pPr>
            <a:r>
              <a:t/>
            </a:r>
            <a:endParaRPr sz="2900">
              <a:solidFill>
                <a:srgbClr val="000000"/>
              </a:solidFill>
              <a:highlight>
                <a:srgbClr val="FFFFFF"/>
              </a:highlight>
            </a:endParaRPr>
          </a:p>
          <a:p>
            <a:pPr indent="0" lvl="0" marL="0" rtl="0" algn="l">
              <a:spcBef>
                <a:spcPts val="2000"/>
              </a:spcBef>
              <a:spcAft>
                <a:spcPts val="0"/>
              </a:spcAft>
              <a:buNone/>
            </a:pPr>
            <a:r>
              <a:t/>
            </a:r>
            <a:endParaRPr sz="3500"/>
          </a:p>
          <a:p>
            <a:pPr indent="0" lvl="0" marL="0" rtl="0" algn="l">
              <a:spcBef>
                <a:spcPts val="2000"/>
              </a:spcBef>
              <a:spcAft>
                <a:spcPts val="2000"/>
              </a:spcAft>
              <a:buNone/>
            </a:pPr>
            <a:r>
              <a:t/>
            </a:r>
            <a:endParaRPr sz="3500"/>
          </a:p>
        </p:txBody>
      </p:sp>
      <p:sp>
        <p:nvSpPr>
          <p:cNvPr id="112" name="Google Shape;112;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3" name="Google Shape;113;p18"/>
          <p:cNvSpPr txBox="1"/>
          <p:nvPr>
            <p:ph type="title"/>
          </p:nvPr>
        </p:nvSpPr>
        <p:spPr>
          <a:xfrm>
            <a:off x="917950" y="375700"/>
            <a:ext cx="13201200" cy="781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solidFill>
                  <a:schemeClr val="dk2"/>
                </a:solidFill>
              </a:rPr>
              <a:t>The Young Plan, 1929</a:t>
            </a:r>
            <a:endParaRPr u="sng">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9" name="Google Shape;119;p19"/>
          <p:cNvSpPr txBox="1"/>
          <p:nvPr>
            <p:ph idx="1" type="body"/>
          </p:nvPr>
        </p:nvSpPr>
        <p:spPr>
          <a:xfrm>
            <a:off x="918000" y="1299325"/>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500">
                <a:solidFill>
                  <a:schemeClr val="accent4"/>
                </a:solidFill>
              </a:rPr>
              <a:t>Economy </a:t>
            </a:r>
            <a:r>
              <a:rPr lang="en-GB" sz="3500"/>
              <a:t>- The state of a country’s finances.</a:t>
            </a:r>
            <a:endParaRPr sz="3500"/>
          </a:p>
          <a:p>
            <a:pPr indent="0" lvl="0" marL="0" rtl="0" algn="l">
              <a:spcBef>
                <a:spcPts val="2000"/>
              </a:spcBef>
              <a:spcAft>
                <a:spcPts val="0"/>
              </a:spcAft>
              <a:buNone/>
            </a:pPr>
            <a:r>
              <a:rPr b="1" lang="en-GB" sz="3500">
                <a:solidFill>
                  <a:schemeClr val="accent4"/>
                </a:solidFill>
              </a:rPr>
              <a:t>Chancellor </a:t>
            </a:r>
            <a:r>
              <a:rPr lang="en-GB" sz="3500"/>
              <a:t>- The person in charge of the day-to-day running in Germany. Usually the person in charge of the biggest political party in the Reichstag.</a:t>
            </a:r>
            <a:endParaRPr sz="3500"/>
          </a:p>
          <a:p>
            <a:pPr indent="0" lvl="0" marL="0" rtl="0" algn="l">
              <a:spcBef>
                <a:spcPts val="2000"/>
              </a:spcBef>
              <a:spcAft>
                <a:spcPts val="0"/>
              </a:spcAft>
              <a:buNone/>
            </a:pPr>
            <a:r>
              <a:rPr b="1" lang="en-GB" sz="3500">
                <a:solidFill>
                  <a:schemeClr val="accent4"/>
                </a:solidFill>
              </a:rPr>
              <a:t>Currency </a:t>
            </a:r>
            <a:r>
              <a:rPr lang="en-GB" sz="3500"/>
              <a:t>- The type of money used in a country. For example, the currency of the UK is the pound (£). </a:t>
            </a:r>
            <a:endParaRPr sz="3500"/>
          </a:p>
          <a:p>
            <a:pPr indent="0" lvl="0" marL="0" rtl="0" algn="l">
              <a:spcBef>
                <a:spcPts val="2000"/>
              </a:spcBef>
              <a:spcAft>
                <a:spcPts val="0"/>
              </a:spcAft>
              <a:buNone/>
            </a:pPr>
            <a:r>
              <a:rPr b="1" lang="en-GB" sz="3500">
                <a:solidFill>
                  <a:schemeClr val="accent4"/>
                </a:solidFill>
              </a:rPr>
              <a:t>Reparations </a:t>
            </a:r>
            <a:r>
              <a:rPr lang="en-GB" sz="3500"/>
              <a:t>- The money Germany had to pay the Allies for the damages caused in WW1.</a:t>
            </a:r>
            <a:endParaRPr sz="3500"/>
          </a:p>
          <a:p>
            <a:pPr indent="0" lvl="0" marL="0" rtl="0" algn="l">
              <a:spcBef>
                <a:spcPts val="2000"/>
              </a:spcBef>
              <a:spcAft>
                <a:spcPts val="0"/>
              </a:spcAft>
              <a:buNone/>
            </a:pPr>
            <a:r>
              <a:rPr b="1" lang="en-GB" sz="3500">
                <a:solidFill>
                  <a:schemeClr val="accent4"/>
                </a:solidFill>
              </a:rPr>
              <a:t>Industrial output</a:t>
            </a:r>
            <a:r>
              <a:rPr lang="en-GB" sz="3500"/>
              <a:t>- The value of goods/resources sold by Germany.</a:t>
            </a:r>
            <a:endParaRPr sz="3500"/>
          </a:p>
          <a:p>
            <a:pPr indent="0" lvl="0" marL="0" rtl="0" algn="l">
              <a:spcBef>
                <a:spcPts val="2000"/>
              </a:spcBef>
              <a:spcAft>
                <a:spcPts val="0"/>
              </a:spcAft>
              <a:buNone/>
            </a:pPr>
            <a:r>
              <a:t/>
            </a:r>
            <a:endParaRPr sz="3500"/>
          </a:p>
          <a:p>
            <a:pPr indent="0" lvl="0" marL="0" rtl="0" algn="l">
              <a:spcBef>
                <a:spcPts val="2000"/>
              </a:spcBef>
              <a:spcAft>
                <a:spcPts val="0"/>
              </a:spcAft>
              <a:buNone/>
            </a:pPr>
            <a:r>
              <a:t/>
            </a:r>
            <a:endParaRPr sz="3500"/>
          </a:p>
          <a:p>
            <a:pPr indent="0" lvl="0" marL="0" rtl="0" algn="l">
              <a:spcBef>
                <a:spcPts val="2000"/>
              </a:spcBef>
              <a:spcAft>
                <a:spcPts val="0"/>
              </a:spcAft>
              <a:buNone/>
            </a:pPr>
            <a:r>
              <a:t/>
            </a:r>
            <a:endParaRPr sz="3500"/>
          </a:p>
          <a:p>
            <a:pPr indent="0" lvl="0" marL="0" rtl="0" algn="l">
              <a:spcBef>
                <a:spcPts val="2000"/>
              </a:spcBef>
              <a:spcAft>
                <a:spcPts val="2000"/>
              </a:spcAft>
              <a:buNone/>
            </a:pPr>
            <a:r>
              <a:t/>
            </a:r>
            <a:endParaRPr sz="3500"/>
          </a:p>
        </p:txBody>
      </p:sp>
      <p:sp>
        <p:nvSpPr>
          <p:cNvPr id="120" name="Google Shape;120;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1" name="Google Shape;121;p19"/>
          <p:cNvSpPr txBox="1"/>
          <p:nvPr>
            <p:ph type="title"/>
          </p:nvPr>
        </p:nvSpPr>
        <p:spPr>
          <a:xfrm>
            <a:off x="918000" y="192000"/>
            <a:ext cx="13201200" cy="855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solidFill>
                  <a:schemeClr val="dk2"/>
                </a:solidFill>
              </a:rPr>
              <a:t>Glossary </a:t>
            </a:r>
            <a:endParaRPr u="sng">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7" name="Google Shape;127;p20"/>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28" name="Google Shape;128;p20"/>
          <p:cNvSpPr txBox="1"/>
          <p:nvPr>
            <p:ph idx="1" type="body"/>
          </p:nvPr>
        </p:nvSpPr>
        <p:spPr>
          <a:xfrm>
            <a:off x="917950" y="1961900"/>
            <a:ext cx="16452000" cy="6876600"/>
          </a:xfrm>
          <a:prstGeom prst="rect">
            <a:avLst/>
          </a:prstGeom>
        </p:spPr>
        <p:txBody>
          <a:bodyPr anchorCtr="0" anchor="t" bIns="0" lIns="0" spcFirstLastPara="1" rIns="0" wrap="square" tIns="0">
            <a:noAutofit/>
          </a:bodyPr>
          <a:lstStyle/>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How did the Rentenmark improve the German economy?</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How did the Dawes Plan improve the German economy?</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impact did the Young Plan have on the reparation payments?</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Why did some people oppose the Young and Dawes Plan?</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u="sng">
                <a:solidFill>
                  <a:srgbClr val="000000"/>
                </a:solidFill>
              </a:rPr>
              <a:t>Challenge question</a:t>
            </a:r>
            <a:r>
              <a:rPr lang="en-GB" sz="3800">
                <a:solidFill>
                  <a:srgbClr val="000000"/>
                </a:solidFill>
              </a:rPr>
              <a:t>: Explain how Stresemann’s economic policies increased confidence in the Weimar Republic.</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0" rtl="0" algn="l">
              <a:lnSpc>
                <a:spcPct val="100000"/>
              </a:lnSpc>
              <a:spcBef>
                <a:spcPts val="0"/>
              </a:spcBef>
              <a:spcAft>
                <a:spcPts val="0"/>
              </a:spcAft>
              <a:buNone/>
            </a:pPr>
            <a:r>
              <a:rPr i="1" lang="en-GB" sz="3800">
                <a:solidFill>
                  <a:srgbClr val="000000"/>
                </a:solidFill>
              </a:rPr>
              <a:t>P - One challenge the Weimar Republic faced in 1923 was ...</a:t>
            </a:r>
            <a:endParaRPr i="1" sz="3800">
              <a:solidFill>
                <a:srgbClr val="000000"/>
              </a:solidFill>
            </a:endParaRPr>
          </a:p>
          <a:p>
            <a:pPr indent="0" lvl="0" marL="0" rtl="0" algn="l">
              <a:lnSpc>
                <a:spcPct val="100000"/>
              </a:lnSpc>
              <a:spcBef>
                <a:spcPts val="0"/>
              </a:spcBef>
              <a:spcAft>
                <a:spcPts val="0"/>
              </a:spcAft>
              <a:buNone/>
            </a:pPr>
            <a:r>
              <a:rPr i="1" lang="en-GB" sz="3800">
                <a:solidFill>
                  <a:srgbClr val="000000"/>
                </a:solidFill>
              </a:rPr>
              <a:t>E - This was when ...</a:t>
            </a:r>
            <a:endParaRPr i="1" sz="3800">
              <a:solidFill>
                <a:srgbClr val="000000"/>
              </a:solidFill>
            </a:endParaRPr>
          </a:p>
          <a:p>
            <a:pPr indent="0" lvl="0" marL="0" rtl="0" algn="l">
              <a:lnSpc>
                <a:spcPct val="100000"/>
              </a:lnSpc>
              <a:spcBef>
                <a:spcPts val="0"/>
              </a:spcBef>
              <a:spcAft>
                <a:spcPts val="0"/>
              </a:spcAft>
              <a:buNone/>
            </a:pPr>
            <a:r>
              <a:rPr i="1" lang="en-GB" sz="3800">
                <a:solidFill>
                  <a:srgbClr val="000000"/>
                </a:solidFill>
              </a:rPr>
              <a:t>E - This was a major challenge to the Republic because ...</a:t>
            </a:r>
            <a:endParaRPr i="1" sz="3800">
              <a:solidFill>
                <a:srgbClr val="000000"/>
              </a:solidFill>
            </a:endParaRPr>
          </a:p>
          <a:p>
            <a:pPr indent="0" lvl="0" marL="0" rtl="0" algn="l">
              <a:lnSpc>
                <a:spcPct val="100000"/>
              </a:lnSpc>
              <a:spcBef>
                <a:spcPts val="0"/>
              </a:spcBef>
              <a:spcAft>
                <a:spcPts val="0"/>
              </a:spcAft>
              <a:buNone/>
            </a:pPr>
            <a:r>
              <a:rPr i="1" lang="en-GB" sz="3800">
                <a:solidFill>
                  <a:srgbClr val="000000"/>
                </a:solidFill>
              </a:rPr>
              <a:t>L - Therefore, … was a challenge to the Weimar Republic in 1923. </a:t>
            </a:r>
            <a:endParaRPr i="1" sz="3800">
              <a:solidFill>
                <a:srgbClr val="000000"/>
              </a:solidFill>
            </a:endParaRPr>
          </a:p>
          <a:p>
            <a:pPr indent="0" lvl="0" marL="0" rtl="0" algn="l">
              <a:lnSpc>
                <a:spcPct val="100000"/>
              </a:lnSpc>
              <a:spcBef>
                <a:spcPts val="0"/>
              </a:spcBef>
              <a:spcAft>
                <a:spcPts val="0"/>
              </a:spcAft>
              <a:buNone/>
            </a:pPr>
            <a:r>
              <a:t/>
            </a:r>
            <a:endParaRPr sz="4400">
              <a:solidFill>
                <a:srgbClr val="000000"/>
              </a:solidFill>
            </a:endParaRPr>
          </a:p>
          <a:p>
            <a:pPr indent="0" lvl="0" marL="0" rtl="0" algn="l">
              <a:lnSpc>
                <a:spcPct val="100000"/>
              </a:lnSpc>
              <a:spcBef>
                <a:spcPts val="0"/>
              </a:spcBef>
              <a:spcAft>
                <a:spcPts val="0"/>
              </a:spcAft>
              <a:buNone/>
            </a:pPr>
            <a:r>
              <a:t/>
            </a:r>
            <a:endParaRPr sz="4400">
              <a:solidFill>
                <a:srgbClr val="000000"/>
              </a:solidFill>
            </a:endParaRPr>
          </a:p>
          <a:p>
            <a:pPr indent="0" lvl="0" marL="0" rtl="0" algn="ctr">
              <a:lnSpc>
                <a:spcPct val="100000"/>
              </a:lnSpc>
              <a:spcBef>
                <a:spcPts val="0"/>
              </a:spcBef>
              <a:spcAft>
                <a:spcPts val="0"/>
              </a:spcAft>
              <a:buNone/>
            </a:pPr>
            <a:r>
              <a:t/>
            </a:r>
            <a:endParaRPr b="1" sz="4400">
              <a:solidFill>
                <a:srgbClr val="000000"/>
              </a:solidFill>
            </a:endParaRPr>
          </a:p>
        </p:txBody>
      </p:sp>
      <p:sp>
        <p:nvSpPr>
          <p:cNvPr id="129" name="Google Shape;129;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0" name="Google Shape;130;p20"/>
          <p:cNvSpPr/>
          <p:nvPr/>
        </p:nvSpPr>
        <p:spPr>
          <a:xfrm>
            <a:off x="551100" y="6557950"/>
            <a:ext cx="16110300" cy="2553300"/>
          </a:xfrm>
          <a:prstGeom prst="rect">
            <a:avLst/>
          </a:prstGeom>
          <a:noFill/>
          <a:ln cap="flat" cmpd="sng" w="2857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