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</p:sldIdLst>
  <p:sldSz cy="10287000" cx="18288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Montserrat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MontserratMedium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MontserratMedium-italic.fntdata"/><Relationship Id="rId16" Type="http://schemas.openxmlformats.org/officeDocument/2006/relationships/font" Target="fonts/MontserratMedium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MontserratMedium-boldItalic.fntdata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d43159d7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g8cd43159d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cd43159d7_0_40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5" name="Google Shape;85;g8cd43159d7_0_4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GB">
                <a:solidFill>
                  <a:srgbClr val="4B3241"/>
                </a:solidFill>
              </a:rPr>
              <a:t>Order of operations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/>
              <a:t>Mathematics</a:t>
            </a:r>
            <a:endParaRPr/>
          </a:p>
        </p:txBody>
      </p:sp>
      <p:sp>
        <p:nvSpPr>
          <p:cNvPr id="81" name="Google Shape;81;p14"/>
          <p:cNvSpPr txBox="1"/>
          <p:nvPr/>
        </p:nvSpPr>
        <p:spPr>
          <a:xfrm>
            <a:off x="917950" y="8460500"/>
            <a:ext cx="3379800" cy="7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Miss Jones</a:t>
            </a:r>
            <a:endParaRPr b="0" i="0" sz="3600" cap="none" strike="noStrike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8" name="Google Shape;88;p15"/>
          <p:cNvSpPr txBox="1"/>
          <p:nvPr>
            <p:ph idx="1" type="body"/>
          </p:nvPr>
        </p:nvSpPr>
        <p:spPr>
          <a:xfrm>
            <a:off x="867150" y="1616675"/>
            <a:ext cx="172017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3500">
                <a:solidFill>
                  <a:schemeClr val="dk2"/>
                </a:solidFill>
              </a:rPr>
              <a:t>For each calculation: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3500">
                <a:solidFill>
                  <a:schemeClr val="dk2"/>
                </a:solidFill>
              </a:rPr>
              <a:t> </a:t>
            </a:r>
            <a:endParaRPr/>
          </a:p>
          <a:p>
            <a:pPr indent="-457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Char char="▪"/>
            </a:pPr>
            <a:r>
              <a:rPr lang="en-GB" sz="3500">
                <a:solidFill>
                  <a:schemeClr val="dk2"/>
                </a:solidFill>
              </a:rPr>
              <a:t>First solve it using the agreed order of operations</a:t>
            </a:r>
            <a:endParaRPr/>
          </a:p>
          <a:p>
            <a:pPr indent="-457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Char char="▪"/>
            </a:pPr>
            <a:r>
              <a:rPr lang="en-GB" sz="3500">
                <a:solidFill>
                  <a:schemeClr val="dk2"/>
                </a:solidFill>
              </a:rPr>
              <a:t>Then find all the ways of using one pair of brackets in the calculation</a:t>
            </a:r>
            <a:endParaRPr/>
          </a:p>
          <a:p>
            <a:pPr indent="-457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Char char="▪"/>
            </a:pPr>
            <a:r>
              <a:rPr lang="en-GB" sz="3500">
                <a:solidFill>
                  <a:schemeClr val="dk2"/>
                </a:solidFill>
              </a:rPr>
              <a:t>Predict which calculations will differ from the original (try to explain why!)</a:t>
            </a:r>
            <a:endParaRPr/>
          </a:p>
          <a:p>
            <a:pPr indent="-457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Char char="▪"/>
            </a:pPr>
            <a:r>
              <a:rPr lang="en-GB" sz="3500">
                <a:solidFill>
                  <a:schemeClr val="dk2"/>
                </a:solidFill>
              </a:rPr>
              <a:t>Solve the calculations with brackets </a:t>
            </a:r>
            <a:endParaRPr sz="2800">
              <a:solidFill>
                <a:schemeClr val="dk2"/>
              </a:solidFill>
            </a:endParaRPr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0" name="Google Shape;90;p15"/>
          <p:cNvSpPr/>
          <p:nvPr/>
        </p:nvSpPr>
        <p:spPr>
          <a:xfrm>
            <a:off x="1502871" y="7352451"/>
            <a:ext cx="54786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800" u="none" cap="none" strike="noStrike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18 - 6 ÷ 3 + 3 =</a:t>
            </a:r>
            <a:endParaRPr/>
          </a:p>
        </p:txBody>
      </p:sp>
      <p:sp>
        <p:nvSpPr>
          <p:cNvPr id="91" name="Google Shape;91;p15"/>
          <p:cNvSpPr/>
          <p:nvPr/>
        </p:nvSpPr>
        <p:spPr>
          <a:xfrm>
            <a:off x="9518754" y="7352451"/>
            <a:ext cx="54786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800" u="none" cap="none" strike="noStrike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12 x 3 + 8 ÷ 4 =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