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6C62AB9-2AD0-4239-8AB4-978A6D6AE62D}">
  <a:tblStyle styleId="{F6C62AB9-2AD0-4239-8AB4-978A6D6AE62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7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3d3c56d54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3d3c56d54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3d3c56d54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3d3c56d5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a4b8674786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a4b8674786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a05533d090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a05533d090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a4b4e0ba2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a4b4e0ba2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Argument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6: </a:t>
            </a:r>
            <a:r>
              <a:rPr i="1" lang="en-GB">
                <a:solidFill>
                  <a:schemeClr val="dk2"/>
                </a:solidFill>
              </a:rPr>
              <a:t>Jane Eyre: </a:t>
            </a:r>
            <a:r>
              <a:rPr lang="en-GB">
                <a:solidFill>
                  <a:schemeClr val="dk2"/>
                </a:solidFill>
              </a:rPr>
              <a:t>The Reeds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615375" y="4454650"/>
            <a:ext cx="528600" cy="688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solidFill>
                  <a:schemeClr val="dk2"/>
                </a:solidFill>
              </a:rPr>
              <a:t>Where is Jane living with at the beginning of the novel?</a:t>
            </a:r>
            <a:endParaRPr i="1" sz="42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582900" y="1916025"/>
            <a:ext cx="3544200" cy="7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Her parents’ house</a:t>
            </a:r>
            <a:endParaRPr b="1" sz="1500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868600" y="1969275"/>
            <a:ext cx="3544200" cy="60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The Reeds’ house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02350" y="3614325"/>
            <a:ext cx="35442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Jane is living with her uncle</a:t>
            </a:r>
            <a:endParaRPr b="1" sz="1500"/>
          </a:p>
          <a:p>
            <a:pPr indent="0" lvl="0" marL="26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4868600" y="3513450"/>
            <a:ext cx="3720300" cy="2953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500"/>
              <a:t>Jane is at boarding school</a:t>
            </a:r>
            <a:endParaRPr b="1"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5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177975" y="267700"/>
            <a:ext cx="83283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AutoNum type="arabicPeriod"/>
            </a:pPr>
            <a:r>
              <a:rPr lang="en-GB">
                <a:solidFill>
                  <a:schemeClr val="dk2"/>
                </a:solidFill>
              </a:rPr>
              <a:t>The R_____ family live at a house in Yorkshire called G</a:t>
            </a:r>
            <a:r>
              <a:rPr lang="en-GB">
                <a:solidFill>
                  <a:schemeClr val="dk2"/>
                </a:solidFill>
              </a:rPr>
              <a:t>_____ Hall.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AutoNum type="arabicPeriod"/>
            </a:pPr>
            <a:r>
              <a:rPr lang="en-GB">
                <a:solidFill>
                  <a:schemeClr val="dk2"/>
                </a:solidFill>
              </a:rPr>
              <a:t>Jane is an o________. Her parents have died so she lives with her u_____’s family - the R_____.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AutoNum type="arabicPeriod"/>
            </a:pPr>
            <a:r>
              <a:rPr lang="en-GB">
                <a:solidFill>
                  <a:schemeClr val="dk2"/>
                </a:solidFill>
              </a:rPr>
              <a:t>Mrs R_____  has three children. G_____, E_____ and J_____.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</a:rPr>
              <a:t>Which person’s behaviour could be described as tyrannical?</a:t>
            </a:r>
            <a:endParaRPr i="1" sz="4500">
              <a:solidFill>
                <a:schemeClr val="dk2"/>
              </a:solidFill>
            </a:endParaRPr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53" name="Google Shape;153;p29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54" name="Google Shape;154;p29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55" name="Google Shape;155;p29"/>
          <p:cNvSpPr txBox="1"/>
          <p:nvPr>
            <p:ph idx="1" type="body"/>
          </p:nvPr>
        </p:nvSpPr>
        <p:spPr>
          <a:xfrm>
            <a:off x="4868600" y="1969275"/>
            <a:ext cx="3544200" cy="872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500"/>
              <a:t>Linda, the servant of the household, plotted a cruel revenge on her masters.</a:t>
            </a:r>
            <a:endParaRPr sz="1500"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4868600" y="3581550"/>
            <a:ext cx="3720300" cy="677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500"/>
              <a:t>The judge ordered that the thief should be fined for his crimes.</a:t>
            </a:r>
            <a:endParaRPr sz="1500"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582900" y="3513450"/>
            <a:ext cx="3544200" cy="8724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Mr Bates, the office manager, fired his secretary because she put too much milk in his tea.</a:t>
            </a:r>
            <a:endParaRPr b="1" sz="15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9"/>
          <p:cNvSpPr txBox="1"/>
          <p:nvPr>
            <p:ph idx="1" type="body"/>
          </p:nvPr>
        </p:nvSpPr>
        <p:spPr>
          <a:xfrm>
            <a:off x="582900" y="1902375"/>
            <a:ext cx="3544200" cy="73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/>
              <a:t>Every pupil in Mr Patel’s History class always followed his instructions. They held great respect for him.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/>
        </p:nvSpPr>
        <p:spPr>
          <a:xfrm>
            <a:off x="74725" y="224175"/>
            <a:ext cx="8232000" cy="83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John continuously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b________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Jane. The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won’t stop this bullying because John is the son of their employer Mrs Reed. Mrs Reed meanwhile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John’s abuse of Jane.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happily reading a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John becomes angry and claims that the book, and the rest of the house, do not belong to Jane because she is not a member of the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family.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John throws a 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Jane.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tells John that he is a t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 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like one of the ‘Roman e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.’ Jane next attacks John. 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AutoNum type="arabicPeriod"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is dragged by the rest of the family to the “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b="1"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________</a:t>
            </a: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Room.”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279725" y="893625"/>
            <a:ext cx="8864400" cy="41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</a:pPr>
            <a:r>
              <a:rPr b="0" lang="en-GB" sz="1700">
                <a:solidFill>
                  <a:schemeClr val="dk2"/>
                </a:solidFill>
              </a:rPr>
              <a:t>John, ___________, bullies Jane.</a:t>
            </a:r>
            <a:endParaRPr b="0" sz="17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AutoNum type="arabicPeriod"/>
            </a:pPr>
            <a:r>
              <a:rPr b="0" lang="en-GB" sz="1700">
                <a:solidFill>
                  <a:schemeClr val="dk2"/>
                </a:solidFill>
              </a:rPr>
              <a:t>John abuses Jane </a:t>
            </a:r>
            <a:r>
              <a:rPr lang="en-GB" sz="1700">
                <a:solidFill>
                  <a:schemeClr val="dk2"/>
                </a:solidFill>
              </a:rPr>
              <a:t>because…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AutoNum type="arabicPeriod"/>
            </a:pPr>
            <a:r>
              <a:rPr lang="en-GB" sz="1700">
                <a:solidFill>
                  <a:schemeClr val="dk2"/>
                </a:solidFill>
              </a:rPr>
              <a:t>Even though</a:t>
            </a:r>
            <a:r>
              <a:rPr b="0" lang="en-GB" sz="1700">
                <a:solidFill>
                  <a:schemeClr val="dk2"/>
                </a:solidFill>
              </a:rPr>
              <a:t> Jane has been living with the Reeds her whole life,...</a:t>
            </a:r>
            <a:endParaRPr b="0"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700">
              <a:solidFill>
                <a:schemeClr val="dk2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AutoNum type="arabicPeriod"/>
            </a:pPr>
            <a:r>
              <a:rPr b="0" lang="en-GB" sz="1700">
                <a:solidFill>
                  <a:schemeClr val="dk2"/>
                </a:solidFill>
              </a:rPr>
              <a:t>Jane is unprotected from John’s cruelty </a:t>
            </a:r>
            <a:r>
              <a:rPr lang="en-GB" sz="1700">
                <a:solidFill>
                  <a:schemeClr val="dk2"/>
                </a:solidFill>
              </a:rPr>
              <a:t>because...</a:t>
            </a:r>
            <a:endParaRPr b="0"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</p:txBody>
      </p:sp>
      <p:sp>
        <p:nvSpPr>
          <p:cNvPr id="169" name="Google Shape;169;p31"/>
          <p:cNvSpPr txBox="1"/>
          <p:nvPr/>
        </p:nvSpPr>
        <p:spPr>
          <a:xfrm>
            <a:off x="-25" y="147125"/>
            <a:ext cx="91440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0" name="Google Shape;170;p31"/>
          <p:cNvGraphicFramePr/>
          <p:nvPr/>
        </p:nvGraphicFramePr>
        <p:xfrm>
          <a:off x="56200" y="3141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{F6C62AB9-2AD0-4239-8AB4-978A6D6AE62D}</a:tableStyleId>
              </a:tblPr>
              <a:tblGrid>
                <a:gridCol w="1805125"/>
                <a:gridCol w="1805125"/>
                <a:gridCol w="1805125"/>
                <a:gridCol w="1805125"/>
                <a:gridCol w="180512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Spoilt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Servants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Judges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Tyrannical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Cruel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Orphan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‘gentleman’s children’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‘You are a dependent.’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‘ought to beg’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‘The house belongs to me.’</a:t>
                      </a:r>
                      <a:endParaRPr b="1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type="title"/>
          </p:nvPr>
        </p:nvSpPr>
        <p:spPr>
          <a:xfrm>
            <a:off x="301800" y="687525"/>
            <a:ext cx="8716800" cy="41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AutoNum type="arabicPeriod"/>
            </a:pPr>
            <a:r>
              <a:rPr b="0" lang="en-GB" sz="1500">
                <a:solidFill>
                  <a:schemeClr val="dk2"/>
                </a:solidFill>
              </a:rPr>
              <a:t>Jane, ___________, is continuously bullied by John.</a:t>
            </a:r>
            <a:endParaRPr b="0" sz="15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chemeClr val="dk2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AutoNum type="arabicPeriod"/>
            </a:pPr>
            <a:r>
              <a:rPr lang="en-GB" sz="1500">
                <a:solidFill>
                  <a:schemeClr val="dk2"/>
                </a:solidFill>
              </a:rPr>
              <a:t>Whereas </a:t>
            </a:r>
            <a:r>
              <a:rPr b="0" lang="en-GB" sz="1500">
                <a:solidFill>
                  <a:schemeClr val="dk2"/>
                </a:solidFill>
              </a:rPr>
              <a:t>Jane has usually responded to John’s cruel treatment through__________, she now________________.</a:t>
            </a:r>
            <a:endParaRPr b="0" sz="1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chemeClr val="dk2"/>
              </a:solidFill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AutoNum type="arabicPeriod"/>
            </a:pPr>
            <a:r>
              <a:rPr b="0" lang="en-GB" sz="1500">
                <a:solidFill>
                  <a:schemeClr val="dk2"/>
                </a:solidFill>
              </a:rPr>
              <a:t>Even though John is in a far more powerful position than Jane,...</a:t>
            </a:r>
            <a:endParaRPr b="0" sz="1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AutoNum type="arabicPeriod"/>
            </a:pPr>
            <a:r>
              <a:rPr b="0" lang="en-GB" sz="1500">
                <a:solidFill>
                  <a:schemeClr val="dk2"/>
                </a:solidFill>
              </a:rPr>
              <a:t>Jane’s actions suggest...</a:t>
            </a:r>
            <a:endParaRPr b="0" sz="1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500">
              <a:solidFill>
                <a:schemeClr val="dk2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AutoNum type="arabicPeriod"/>
            </a:pPr>
            <a:r>
              <a:rPr b="0" lang="en-GB" sz="1500">
                <a:solidFill>
                  <a:schemeClr val="dk2"/>
                </a:solidFill>
              </a:rPr>
              <a:t>Brontë uses this moment to demonstrate…</a:t>
            </a:r>
            <a:endParaRPr b="0" sz="15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4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500">
              <a:solidFill>
                <a:schemeClr val="dk2"/>
              </a:solidFill>
            </a:endParaRPr>
          </a:p>
        </p:txBody>
      </p:sp>
      <p:sp>
        <p:nvSpPr>
          <p:cNvPr id="176" name="Google Shape;176;p32"/>
          <p:cNvSpPr txBox="1"/>
          <p:nvPr/>
        </p:nvSpPr>
        <p:spPr>
          <a:xfrm>
            <a:off x="-25" y="147125"/>
            <a:ext cx="9144000" cy="5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sentences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77" name="Google Shape;177;p32"/>
          <p:cNvGraphicFramePr/>
          <p:nvPr/>
        </p:nvGraphicFramePr>
        <p:xfrm>
          <a:off x="59175" y="351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{F6C62AB9-2AD0-4239-8AB4-978A6D6AE62D}</a:tableStyleId>
              </a:tblPr>
              <a:tblGrid>
                <a:gridCol w="1073875"/>
                <a:gridCol w="1210200"/>
                <a:gridCol w="1805150"/>
                <a:gridCol w="2201750"/>
                <a:gridCol w="2734650"/>
              </a:tblGrid>
              <a:tr h="292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Passive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Submissive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Timid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Injustice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Abuse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9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Assertive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Maturity</a:t>
                      </a:r>
                      <a:endParaRPr b="1"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‘Habitually obedient’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‘Wicked and cruel boy’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‘You are like a slave driver - you are like the Roman emperors.’</a:t>
                      </a:r>
                      <a:endParaRPr b="1" sz="1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5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