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3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Montserrat"/>
      <p:regular r:id="rId8"/>
      <p:bold r:id="rId9"/>
      <p:italic r:id="rId10"/>
      <p:boldItalic r:id="rId11"/>
    </p:embeddedFont>
    <p:embeddedFont>
      <p:font typeface="Montserrat Medium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40" orient="horz"/>
        <p:guide pos="57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boldItalic.fntdata"/><Relationship Id="rId10" Type="http://schemas.openxmlformats.org/officeDocument/2006/relationships/font" Target="fonts/Montserrat-italic.fntdata"/><Relationship Id="rId13" Type="http://schemas.openxmlformats.org/officeDocument/2006/relationships/font" Target="fonts/MontserratMedium-bold.fntdata"/><Relationship Id="rId12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Montserrat-bold.fntdata"/><Relationship Id="rId15" Type="http://schemas.openxmlformats.org/officeDocument/2006/relationships/font" Target="fonts/MontserratMedium-boldItalic.fntdata"/><Relationship Id="rId14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8c7fd9b16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Google Shape;26;g8c7fd9b16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1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ryThis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Try this</a:t>
            </a:r>
            <a:endParaRPr/>
          </a:p>
        </p:txBody>
      </p:sp>
      <p:sp>
        <p:nvSpPr>
          <p:cNvPr id="12" name="Google Shape;12;p2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Connec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/>
        </p:nvSpPr>
        <p:spPr>
          <a:xfrm>
            <a:off x="830857" y="770705"/>
            <a:ext cx="3625029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Connect</a:t>
            </a:r>
            <a:endParaRPr/>
          </a:p>
        </p:txBody>
      </p:sp>
      <p:sp>
        <p:nvSpPr>
          <p:cNvPr id="15" name="Google Shape;15;p3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Independent tas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</a:t>
            </a:r>
            <a:endParaRPr/>
          </a:p>
        </p:txBody>
      </p:sp>
      <p:sp>
        <p:nvSpPr>
          <p:cNvPr id="18" name="Google Shape;18;p4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Explore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/>
          <p:nvPr/>
        </p:nvSpPr>
        <p:spPr>
          <a:xfrm>
            <a:off x="830857" y="770705"/>
            <a:ext cx="6502400" cy="8919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rPr>
              <a:t>Explore</a:t>
            </a:r>
            <a:endParaRPr/>
          </a:p>
        </p:txBody>
      </p:sp>
      <p:sp>
        <p:nvSpPr>
          <p:cNvPr id="21" name="Google Shape;21;p5"/>
          <p:cNvSpPr txBox="1"/>
          <p:nvPr/>
        </p:nvSpPr>
        <p:spPr>
          <a:xfrm>
            <a:off x="830857" y="9487267"/>
            <a:ext cx="812800" cy="3830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6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‹#›</a:t>
            </a:fld>
            <a:endParaRPr b="0" i="0" sz="1600" u="none" cap="none" strike="noStrike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Montserrat"/>
              <a:buNone/>
              <a:defRPr b="1" i="0" sz="44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Font typeface="Montserrat Medium"/>
              <a:buNone/>
              <a:defRPr b="0" i="0" sz="56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876300"/>
            <a:ext cx="16452001" cy="59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b="0" i="0" sz="3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 marR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b="0" i="0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81000" lvl="4" marL="2286000" marR="0" rtl="0" algn="l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81000" lvl="5" marL="27432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Montserrat"/>
              <a:buChar char="–"/>
              <a:defRPr b="0" i="0" sz="2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55600" lvl="6" marL="3200400" marR="0" rtl="0" algn="l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55600" lvl="7" marL="36576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Char char="–"/>
              <a:defRPr b="0" i="0" sz="2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30200" lvl="8" marL="4114800" marR="0" rtl="0" algn="l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/>
          <p:nvPr/>
        </p:nvSpPr>
        <p:spPr>
          <a:xfrm>
            <a:off x="896075" y="645175"/>
            <a:ext cx="5806500" cy="1003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" name="Google Shape;29;p7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Modelling fractions by division 1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Downloadable Resource</a:t>
            </a:r>
            <a:endParaRPr b="1" sz="44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0;p7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Mathematics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1" name="Google Shape;31;p7"/>
          <p:cNvSpPr txBox="1"/>
          <p:nvPr/>
        </p:nvSpPr>
        <p:spPr>
          <a:xfrm>
            <a:off x="917950" y="8210950"/>
            <a:ext cx="7902000" cy="1239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Mr Langton</a:t>
            </a:r>
            <a:endParaRPr sz="32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Google Shape;36;p8"/>
          <p:cNvCxnSpPr/>
          <p:nvPr/>
        </p:nvCxnSpPr>
        <p:spPr>
          <a:xfrm rot="10800000">
            <a:off x="18288001" y="8974183"/>
            <a:ext cx="54864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cxnSp>
        <p:nvCxnSpPr>
          <p:cNvPr id="37" name="Google Shape;37;p8"/>
          <p:cNvCxnSpPr/>
          <p:nvPr/>
        </p:nvCxnSpPr>
        <p:spPr>
          <a:xfrm>
            <a:off x="-427108" y="8974183"/>
            <a:ext cx="360000" cy="0"/>
          </a:xfrm>
          <a:prstGeom prst="straightConnector1">
            <a:avLst/>
          </a:prstGeom>
          <a:noFill/>
          <a:ln cap="flat" cmpd="sng" w="9525">
            <a:solidFill>
              <a:srgbClr val="008234"/>
            </a:solidFill>
            <a:prstDash val="solid"/>
            <a:round/>
            <a:headEnd len="sm" w="sm" type="none"/>
            <a:tailEnd len="med" w="med" type="triangle"/>
          </a:ln>
        </p:spPr>
      </p:cxnSp>
      <p:sp>
        <p:nvSpPr>
          <p:cNvPr id="38" name="Google Shape;38;p8"/>
          <p:cNvSpPr/>
          <p:nvPr/>
        </p:nvSpPr>
        <p:spPr>
          <a:xfrm>
            <a:off x="816864" y="851154"/>
            <a:ext cx="6412992" cy="85572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9" name="Google Shape;39;p8"/>
          <p:cNvSpPr/>
          <p:nvPr/>
        </p:nvSpPr>
        <p:spPr>
          <a:xfrm>
            <a:off x="391738" y="535683"/>
            <a:ext cx="7866256" cy="63094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35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Modelling Fractions by Division 1</a:t>
            </a:r>
            <a:endParaRPr b="1" i="0" sz="35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8"/>
          <p:cNvSpPr txBox="1"/>
          <p:nvPr/>
        </p:nvSpPr>
        <p:spPr>
          <a:xfrm>
            <a:off x="490331" y="1801368"/>
            <a:ext cx="11274240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1. For each bar model write a matching sentence and division:</a:t>
            </a:r>
            <a:endParaRPr/>
          </a:p>
        </p:txBody>
      </p:sp>
      <p:grpSp>
        <p:nvGrpSpPr>
          <p:cNvPr id="41" name="Google Shape;41;p8"/>
          <p:cNvGrpSpPr/>
          <p:nvPr/>
        </p:nvGrpSpPr>
        <p:grpSpPr>
          <a:xfrm>
            <a:off x="738602" y="2289552"/>
            <a:ext cx="7723430" cy="3429000"/>
            <a:chOff x="778358" y="2567848"/>
            <a:chExt cx="7723430" cy="3429000"/>
          </a:xfrm>
        </p:grpSpPr>
        <p:pic>
          <p:nvPicPr>
            <p:cNvPr id="42" name="Google Shape;42;p8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778358" y="2567848"/>
              <a:ext cx="7534275" cy="3429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3" name="Google Shape;43;p8"/>
            <p:cNvSpPr txBox="1"/>
            <p:nvPr/>
          </p:nvSpPr>
          <p:spPr>
            <a:xfrm>
              <a:off x="3288501" y="2715768"/>
              <a:ext cx="5213287" cy="837602"/>
            </a:xfrm>
            <a:prstGeom prst="rect">
              <a:avLst/>
            </a:prstGeom>
            <a:blipFill rotWithShape="1">
              <a:blip r:embed="rId4">
                <a:alphaModFix/>
              </a:blip>
              <a:stretch>
                <a:fillRect b="-9488" l="-2455" r="-1402" t="0"/>
              </a:stretch>
            </a:blip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400" u="none" cap="none" strike="noStrike">
                  <a:latin typeface="Arial"/>
                  <a:ea typeface="Arial"/>
                  <a:cs typeface="Arial"/>
                  <a:sym typeface="Arial"/>
                </a:rPr>
                <a:t> </a:t>
              </a:r>
              <a:endParaRPr/>
            </a:p>
          </p:txBody>
        </p:sp>
      </p:grpSp>
      <p:pic>
        <p:nvPicPr>
          <p:cNvPr id="44" name="Google Shape;44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8602" y="8329157"/>
            <a:ext cx="7924800" cy="81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8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74644" y="6156472"/>
            <a:ext cx="8077200" cy="1685925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8"/>
          <p:cNvSpPr txBox="1"/>
          <p:nvPr/>
        </p:nvSpPr>
        <p:spPr>
          <a:xfrm>
            <a:off x="486813" y="5753466"/>
            <a:ext cx="10641055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Calculate the following. Draw a bar model if you need to:</a:t>
            </a:r>
            <a:endParaRPr/>
          </a:p>
        </p:txBody>
      </p:sp>
      <p:sp>
        <p:nvSpPr>
          <p:cNvPr id="47" name="Google Shape;47;p8"/>
          <p:cNvSpPr txBox="1"/>
          <p:nvPr/>
        </p:nvSpPr>
        <p:spPr>
          <a:xfrm>
            <a:off x="486812" y="7785182"/>
            <a:ext cx="4772460" cy="6011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2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3. Calculate the following: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