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  <p:embeddedFont>
      <p:font typeface="Cambria Math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23" Type="http://schemas.openxmlformats.org/officeDocument/2006/relationships/font" Target="fonts/CambriaMath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These paths are of a movements going clockwise and anti clockwise from C. It might be a bit surprising to Ss that the totals aren’t equal. The other interesting thing is that the 6 bearings can be paired to make 6 sums of 360. Ss might be prompted to notice </a:t>
            </a:r>
            <a:r>
              <a:rPr b="1"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which</a:t>
            </a:r>
            <a:r>
              <a:rPr lang="en-GB" sz="11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pairs make 360 which is somewhat interesting too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FF0000"/>
                </a:solidFill>
              </a:rPr>
              <a:t>Students may notice that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5/6</a:t>
            </a:r>
            <a:r>
              <a:rPr lang="en-GB" sz="1100">
                <a:solidFill>
                  <a:srgbClr val="FF0000"/>
                </a:solidFill>
              </a:rPr>
              <a:t> and </a:t>
            </a:r>
            <a:r>
              <a:rPr i="0" lang="en-GB" sz="1100">
                <a:solidFill>
                  <a:srgbClr val="FF0000"/>
                </a:solidFill>
                <a:latin typeface="Cambria Math"/>
                <a:ea typeface="Cambria Math"/>
                <a:cs typeface="Cambria Math"/>
                <a:sym typeface="Cambria Math"/>
              </a:rPr>
              <a:t>3/4</a:t>
            </a:r>
            <a:r>
              <a:rPr lang="en-GB" sz="1100">
                <a:solidFill>
                  <a:srgbClr val="FF0000"/>
                </a:solidFill>
              </a:rPr>
              <a:t> can also be compared by denominating by 12ths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Comparing fractions II</a:t>
            </a:r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6" name="Google Shape;36;p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Coward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8"/>
          <p:cNvSpPr txBox="1"/>
          <p:nvPr/>
        </p:nvSpPr>
        <p:spPr>
          <a:xfrm>
            <a:off x="917941" y="1584224"/>
            <a:ext cx="12860805" cy="8746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8570" l="-138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45" name="Google Shape;45;p8"/>
          <p:cNvGrpSpPr/>
          <p:nvPr/>
        </p:nvGrpSpPr>
        <p:grpSpPr>
          <a:xfrm>
            <a:off x="5025772" y="2775337"/>
            <a:ext cx="8399681" cy="2274402"/>
            <a:chOff x="1826514" y="2241712"/>
            <a:chExt cx="5599787" cy="1516268"/>
          </a:xfrm>
        </p:grpSpPr>
        <p:sp>
          <p:nvSpPr>
            <p:cNvPr id="46" name="Google Shape;46;p8"/>
            <p:cNvSpPr/>
            <p:nvPr/>
          </p:nvSpPr>
          <p:spPr>
            <a:xfrm>
              <a:off x="1826514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3821049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5815584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8"/>
          <p:cNvSpPr txBox="1"/>
          <p:nvPr/>
        </p:nvSpPr>
        <p:spPr>
          <a:xfrm>
            <a:off x="917940" y="5445933"/>
            <a:ext cx="12860805" cy="879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8570" l="-138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pSp>
        <p:nvGrpSpPr>
          <p:cNvPr id="50" name="Google Shape;50;p8"/>
          <p:cNvGrpSpPr/>
          <p:nvPr/>
        </p:nvGrpSpPr>
        <p:grpSpPr>
          <a:xfrm>
            <a:off x="5025772" y="6675482"/>
            <a:ext cx="8399681" cy="2274402"/>
            <a:chOff x="1826514" y="2241712"/>
            <a:chExt cx="5599787" cy="1516268"/>
          </a:xfrm>
        </p:grpSpPr>
        <p:sp>
          <p:nvSpPr>
            <p:cNvPr id="51" name="Google Shape;51;p8"/>
            <p:cNvSpPr/>
            <p:nvPr/>
          </p:nvSpPr>
          <p:spPr>
            <a:xfrm>
              <a:off x="1826514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3821049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>
              <a:off x="5815584" y="2241712"/>
              <a:ext cx="1610717" cy="1516268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5950" lIns="111900" spcFirstLastPara="1" rIns="111900" wrap="square" tIns="55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 b="0" l="0" r="0" t="9742"/>
          <a:stretch/>
        </p:blipFill>
        <p:spPr>
          <a:xfrm>
            <a:off x="894070" y="2612614"/>
            <a:ext cx="16309246" cy="52813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/>
          <p:nvPr/>
        </p:nvSpPr>
        <p:spPr>
          <a:xfrm>
            <a:off x="917941" y="1743881"/>
            <a:ext cx="8130752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1) a) Shade in the diagrams to show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1896636"/>
            <a:ext cx="15857088" cy="6493727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0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917941" y="1743881"/>
            <a:ext cx="587020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917942" y="1743881"/>
            <a:ext cx="15222281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3) Use a similar method to decide which of the fractions is greater, and how much greater: </a:t>
            </a:r>
            <a:endParaRPr/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7941" y="3372881"/>
            <a:ext cx="15734695" cy="123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/>
          <p:nvPr>
            <p:ph type="title"/>
          </p:nvPr>
        </p:nvSpPr>
        <p:spPr>
          <a:xfrm>
            <a:off x="917941" y="829887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2"/>
          <p:cNvSpPr txBox="1"/>
          <p:nvPr/>
        </p:nvSpPr>
        <p:spPr>
          <a:xfrm>
            <a:off x="917942" y="1743881"/>
            <a:ext cx="15222281" cy="2641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quarter of the circle is shaded blue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Two fifths of the circle is shaded yellow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fraction remains unshaded</a:t>
            </a:r>
            <a:endParaRPr/>
          </a:p>
        </p:txBody>
      </p:sp>
      <p:grpSp>
        <p:nvGrpSpPr>
          <p:cNvPr id="85" name="Google Shape;85;p12"/>
          <p:cNvGrpSpPr/>
          <p:nvPr/>
        </p:nvGrpSpPr>
        <p:grpSpPr>
          <a:xfrm>
            <a:off x="9606943" y="1758626"/>
            <a:ext cx="7111235" cy="7111235"/>
            <a:chOff x="2184842" y="1672491"/>
            <a:chExt cx="4740823" cy="4740823"/>
          </a:xfrm>
        </p:grpSpPr>
        <p:sp>
          <p:nvSpPr>
            <p:cNvPr id="86" name="Google Shape;86;p12"/>
            <p:cNvSpPr/>
            <p:nvPr/>
          </p:nvSpPr>
          <p:spPr>
            <a:xfrm rot="-7789369">
              <a:off x="2872254" y="2359902"/>
              <a:ext cx="3366000" cy="3366000"/>
            </a:xfrm>
            <a:prstGeom prst="pie">
              <a:avLst>
                <a:gd fmla="val 2284588" name="adj1"/>
                <a:gd fmla="val 10035691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137150" spcFirstLastPara="1" rIns="137150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" name="Google Shape;87;p12"/>
            <p:cNvGrpSpPr/>
            <p:nvPr/>
          </p:nvGrpSpPr>
          <p:grpSpPr>
            <a:xfrm>
              <a:off x="2870888" y="2340410"/>
              <a:ext cx="3384000" cy="3384750"/>
              <a:chOff x="2870888" y="2340410"/>
              <a:chExt cx="3384000" cy="3384750"/>
            </a:xfrm>
          </p:grpSpPr>
          <p:sp>
            <p:nvSpPr>
              <p:cNvPr id="88" name="Google Shape;88;p12"/>
              <p:cNvSpPr/>
              <p:nvPr/>
            </p:nvSpPr>
            <p:spPr>
              <a:xfrm>
                <a:off x="2873314" y="2343586"/>
                <a:ext cx="3366000" cy="3366000"/>
              </a:xfrm>
              <a:prstGeom prst="pie">
                <a:avLst>
                  <a:gd fmla="val 10673431" name="adj1"/>
                  <a:gd fmla="val 16193463" name="adj2"/>
                </a:avLst>
              </a:prstGeom>
              <a:solidFill>
                <a:srgbClr val="0961C2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2876639" y="2340410"/>
                <a:ext cx="3366000" cy="3366000"/>
              </a:xfrm>
              <a:prstGeom prst="pie">
                <a:avLst>
                  <a:gd fmla="val 1930166" name="adj1"/>
                  <a:gd fmla="val 10794385" name="adj2"/>
                </a:avLst>
              </a:prstGeom>
              <a:solidFill>
                <a:srgbClr val="FCCA0B"/>
              </a:solidFill>
              <a:ln>
                <a:noFill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2870888" y="2341160"/>
                <a:ext cx="3384000" cy="3384000"/>
              </a:xfrm>
              <a:prstGeom prst="ellipse">
                <a:avLst/>
              </a:prstGeom>
              <a:noFill/>
              <a:ln cap="flat" cmpd="sng" w="571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137150" spcFirstLastPara="1" rIns="137150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3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