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5"/>
    <p:sldMasterId id="2147483686" r:id="rId6"/>
    <p:sldMasterId id="214748368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FF3968-0EB8-4A5E-94CC-F0A3FF4EC439}">
  <a:tblStyle styleId="{CCFF3968-0EB8-4A5E-94CC-F0A3FF4EC4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enturyGothic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f0472e29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f0472e29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f0472e29c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f0472e29c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f0472e29c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f0472e29c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f0472e29c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f0472e29c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f0472e29c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f0472e29c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f0472e29c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f0472e29c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f0472e29c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f0472e29c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1" name="Google Shape;161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5" name="Google Shape;165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0" name="Google Shape;180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2" name="Google Shape;192;p3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3" name="Google Shape;193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p4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/>
          <p:nvPr>
            <p:ph type="ctrTitle"/>
          </p:nvPr>
        </p:nvSpPr>
        <p:spPr>
          <a:xfrm>
            <a:off x="458975" y="1438150"/>
            <a:ext cx="76926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the school day [2 / 3]</a:t>
            </a:r>
            <a:endParaRPr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using comparison structures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2" name="Google Shape;202;p41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203" name="Google Shape;203;p41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Hedley-Smith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peti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a tall boy and a small boy with arrow pointing to the small boy" id="209" name="Google Shape;209;p42"/>
          <p:cNvGrpSpPr/>
          <p:nvPr/>
        </p:nvGrpSpPr>
        <p:grpSpPr>
          <a:xfrm>
            <a:off x="1035394" y="1983734"/>
            <a:ext cx="1114211" cy="1317062"/>
            <a:chOff x="1199148" y="1347764"/>
            <a:chExt cx="1423730" cy="1953519"/>
          </a:xfrm>
        </p:grpSpPr>
        <p:pic>
          <p:nvPicPr>
            <p:cNvPr descr="tall boy" id="210" name="Google Shape;21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9148" y="134776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211" name="Google Shape;211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6404" y="2048334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42"/>
            <p:cNvSpPr/>
            <p:nvPr/>
          </p:nvSpPr>
          <p:spPr>
            <a:xfrm>
              <a:off x="2151840" y="1347764"/>
              <a:ext cx="315600" cy="6360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3" name="Google Shape;213;p42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gran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tall boy and a small boy with the arrow pointing to the tall boy" id="214" name="Google Shape;214;p42"/>
          <p:cNvGrpSpPr/>
          <p:nvPr/>
        </p:nvGrpSpPr>
        <p:grpSpPr>
          <a:xfrm>
            <a:off x="6568365" y="1937512"/>
            <a:ext cx="1097186" cy="1355547"/>
            <a:chOff x="12297240" y="3985624"/>
            <a:chExt cx="1667202" cy="1953519"/>
          </a:xfrm>
        </p:grpSpPr>
        <p:pic>
          <p:nvPicPr>
            <p:cNvPr descr="tall boy" id="215" name="Google Shape;21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97240" y="398562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216" name="Google Shape;216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21605" y="4674695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42"/>
            <p:cNvSpPr/>
            <p:nvPr/>
          </p:nvSpPr>
          <p:spPr>
            <a:xfrm flipH="1" rot="5400000">
              <a:off x="13373892" y="3932082"/>
              <a:ext cx="409500" cy="77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8" name="Google Shape;218;p42"/>
          <p:cNvSpPr txBox="1"/>
          <p:nvPr/>
        </p:nvSpPr>
        <p:spPr>
          <a:xfrm>
            <a:off x="3757561" y="2538238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rossword with words" id="219" name="Google Shape;21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9330" y="3190845"/>
            <a:ext cx="1567731" cy="93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221" name="Google Shape;221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77681" y="1512247"/>
            <a:ext cx="333375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222" name="Google Shape;222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8506" y="2666447"/>
            <a:ext cx="333375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223" name="Google Shape;223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2556" y="1099722"/>
            <a:ext cx="333375" cy="471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2"/>
          <p:cNvSpPr txBox="1"/>
          <p:nvPr/>
        </p:nvSpPr>
        <p:spPr>
          <a:xfrm>
            <a:off x="3356025" y="381038"/>
            <a:ext cx="23172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/>
        </p:nvSpPr>
        <p:spPr>
          <a:xfrm>
            <a:off x="225300" y="1478089"/>
            <a:ext cx="8957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J’habite dan</a:t>
            </a:r>
            <a:r>
              <a:rPr b="1" lang="en-GB"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 l’appartement de mes parents .			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43"/>
          <p:cNvSpPr txBox="1"/>
          <p:nvPr/>
        </p:nvSpPr>
        <p:spPr>
          <a:xfrm>
            <a:off x="225300" y="2447650"/>
            <a:ext cx="89577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But …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J’habite dan</a:t>
            </a:r>
            <a:r>
              <a:rPr b="1" lang="en-GB"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 un appartement.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43"/>
          <p:cNvSpPr txBox="1"/>
          <p:nvPr>
            <p:ph type="title"/>
          </p:nvPr>
        </p:nvSpPr>
        <p:spPr>
          <a:xfrm>
            <a:off x="110998" y="222648"/>
            <a:ext cx="51012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b="1" lang="en-GB" sz="2000">
                <a:solidFill>
                  <a:schemeClr val="lt1"/>
                </a:solidFill>
              </a:rPr>
              <a:t>Saying what people have: </a:t>
            </a:r>
            <a:r>
              <a:rPr b="1" i="1" lang="en-GB" sz="2000">
                <a:solidFill>
                  <a:schemeClr val="lt1"/>
                </a:solidFill>
              </a:rPr>
              <a:t>nous</a:t>
            </a:r>
            <a:r>
              <a:rPr b="1" lang="en-GB" sz="2000">
                <a:solidFill>
                  <a:schemeClr val="lt1"/>
                </a:solidFill>
              </a:rPr>
              <a:t> and </a:t>
            </a:r>
            <a:r>
              <a:rPr b="1" i="1" lang="en-GB" sz="2000">
                <a:solidFill>
                  <a:schemeClr val="lt1"/>
                </a:solidFill>
              </a:rPr>
              <a:t>vous</a:t>
            </a:r>
            <a:endParaRPr b="1" sz="2000">
              <a:solidFill>
                <a:schemeClr val="lt1"/>
              </a:solidFill>
            </a:endParaRPr>
          </a:p>
        </p:txBody>
      </p:sp>
      <p:pic>
        <p:nvPicPr>
          <p:cNvPr descr="Quiet Sign Clip Art" id="232" name="Google Shape;23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236" y="1981086"/>
            <a:ext cx="336875" cy="47643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3"/>
          <p:cNvSpPr txBox="1"/>
          <p:nvPr/>
        </p:nvSpPr>
        <p:spPr>
          <a:xfrm>
            <a:off x="1177513" y="222650"/>
            <a:ext cx="7405200" cy="5307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liaison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234" name="Google Shape;23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00" y="133464"/>
            <a:ext cx="858825" cy="8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3"/>
          <p:cNvSpPr/>
          <p:nvPr/>
        </p:nvSpPr>
        <p:spPr>
          <a:xfrm>
            <a:off x="4281900" y="3616450"/>
            <a:ext cx="452100" cy="95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03C78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>
            <p:ph type="title"/>
          </p:nvPr>
        </p:nvSpPr>
        <p:spPr>
          <a:xfrm>
            <a:off x="110998" y="222648"/>
            <a:ext cx="51012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b="1" lang="en-GB" sz="2000">
                <a:solidFill>
                  <a:schemeClr val="lt1"/>
                </a:solidFill>
              </a:rPr>
              <a:t>Saying what people have: </a:t>
            </a:r>
            <a:r>
              <a:rPr b="1" i="1" lang="en-GB" sz="2000">
                <a:solidFill>
                  <a:schemeClr val="lt1"/>
                </a:solidFill>
              </a:rPr>
              <a:t>nous</a:t>
            </a:r>
            <a:r>
              <a:rPr b="1" lang="en-GB" sz="2000">
                <a:solidFill>
                  <a:schemeClr val="lt1"/>
                </a:solidFill>
              </a:rPr>
              <a:t> and </a:t>
            </a:r>
            <a:r>
              <a:rPr b="1" i="1" lang="en-GB" sz="2000">
                <a:solidFill>
                  <a:schemeClr val="lt1"/>
                </a:solidFill>
              </a:rPr>
              <a:t>vous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241" name="Google Shape;241;p44"/>
          <p:cNvSpPr txBox="1"/>
          <p:nvPr/>
        </p:nvSpPr>
        <p:spPr>
          <a:xfrm>
            <a:off x="1177513" y="222650"/>
            <a:ext cx="7405200" cy="5307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liaison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242" name="Google Shape;2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00" y="133464"/>
            <a:ext cx="858825" cy="8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 txBox="1"/>
          <p:nvPr/>
        </p:nvSpPr>
        <p:spPr>
          <a:xfrm>
            <a:off x="493575" y="1770400"/>
            <a:ext cx="815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entury Gothic"/>
                <a:ea typeface="Century Gothic"/>
                <a:cs typeface="Century Gothic"/>
                <a:sym typeface="Century Gothic"/>
              </a:rPr>
              <a:t>When a [SFC] is followed by a </a:t>
            </a:r>
            <a:r>
              <a:rPr b="1" lang="en-GB" sz="2300">
                <a:latin typeface="Century Gothic"/>
                <a:ea typeface="Century Gothic"/>
                <a:cs typeface="Century Gothic"/>
                <a:sym typeface="Century Gothic"/>
              </a:rPr>
              <a:t>vowel, </a:t>
            </a:r>
            <a:r>
              <a:rPr lang="en-GB" sz="2300">
                <a:latin typeface="Century Gothic"/>
                <a:ea typeface="Century Gothic"/>
                <a:cs typeface="Century Gothic"/>
                <a:sym typeface="Century Gothic"/>
              </a:rPr>
              <a:t>it is pronounced.</a:t>
            </a:r>
            <a:r>
              <a:rPr b="1" lang="en-GB" sz="23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b="1" lang="en-GB" sz="230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entury Gothic"/>
                <a:ea typeface="Century Gothic"/>
                <a:cs typeface="Century Gothic"/>
                <a:sym typeface="Century Gothic"/>
              </a:rPr>
              <a:t>Sometimes, the [SFC] adopts a new sound and joins itself to the beginning of the next word.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entury Gothic"/>
                <a:ea typeface="Century Gothic"/>
                <a:cs typeface="Century Gothic"/>
                <a:sym typeface="Century Gothic"/>
              </a:rPr>
              <a:t>This pronunciation change is known as </a:t>
            </a:r>
            <a:r>
              <a:rPr b="1" lang="en-GB" sz="2300">
                <a:latin typeface="Century Gothic"/>
                <a:ea typeface="Century Gothic"/>
                <a:cs typeface="Century Gothic"/>
                <a:sym typeface="Century Gothic"/>
              </a:rPr>
              <a:t>liaison</a:t>
            </a:r>
            <a:r>
              <a:rPr lang="en-GB" sz="23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GB" sz="23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300">
              <a:solidFill>
                <a:srgbClr val="1F38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00" y="209866"/>
            <a:ext cx="1316825" cy="13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5"/>
          <p:cNvSpPr txBox="1"/>
          <p:nvPr/>
        </p:nvSpPr>
        <p:spPr>
          <a:xfrm>
            <a:off x="8327560" y="24629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45"/>
          <p:cNvSpPr txBox="1"/>
          <p:nvPr/>
        </p:nvSpPr>
        <p:spPr>
          <a:xfrm>
            <a:off x="8327560" y="2850159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45"/>
          <p:cNvSpPr txBox="1"/>
          <p:nvPr/>
        </p:nvSpPr>
        <p:spPr>
          <a:xfrm>
            <a:off x="8354370" y="32181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45"/>
          <p:cNvSpPr txBox="1"/>
          <p:nvPr/>
        </p:nvSpPr>
        <p:spPr>
          <a:xfrm>
            <a:off x="8327560" y="16712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45"/>
          <p:cNvSpPr txBox="1"/>
          <p:nvPr/>
        </p:nvSpPr>
        <p:spPr>
          <a:xfrm>
            <a:off x="8300749" y="20488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4" name="Google Shape;254;p45"/>
          <p:cNvGrpSpPr/>
          <p:nvPr/>
        </p:nvGrpSpPr>
        <p:grpSpPr>
          <a:xfrm>
            <a:off x="8147070" y="571805"/>
            <a:ext cx="684000" cy="1055839"/>
            <a:chOff x="1222738" y="5053324"/>
            <a:chExt cx="1440001" cy="2154774"/>
          </a:xfrm>
        </p:grpSpPr>
        <p:pic>
          <p:nvPicPr>
            <p:cNvPr id="255" name="Google Shape;255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56" name="Google Shape;256;p45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57" name="Google Shape;257;p45"/>
          <p:cNvGraphicFramePr/>
          <p:nvPr/>
        </p:nvGraphicFramePr>
        <p:xfrm>
          <a:off x="1063663" y="13691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{CCFF3968-0EB8-4A5E-94CC-F0A3FF4EC439}</a:tableStyleId>
              </a:tblPr>
              <a:tblGrid>
                <a:gridCol w="3510425"/>
                <a:gridCol w="3411575"/>
              </a:tblGrid>
              <a:tr h="10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l’école publique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state school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l’école privée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private school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système scolaire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school system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meilleur que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better than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pire que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worse than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leurs propres vêtements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their own clothes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3" name="Google Shape;263;p46"/>
          <p:cNvSpPr txBox="1"/>
          <p:nvPr>
            <p:ph type="title"/>
          </p:nvPr>
        </p:nvSpPr>
        <p:spPr>
          <a:xfrm>
            <a:off x="458975" y="445025"/>
            <a:ext cx="5342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Making comparisons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4" name="Google Shape;264;p46"/>
          <p:cNvSpPr txBox="1"/>
          <p:nvPr>
            <p:ph idx="1" type="body"/>
          </p:nvPr>
        </p:nvSpPr>
        <p:spPr>
          <a:xfrm>
            <a:off x="843488" y="2840988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rgbClr val="115076"/>
                </a:solidFill>
              </a:rPr>
              <a:t>meilleur(e,s)  que </a:t>
            </a:r>
            <a:endParaRPr b="1" i="1" sz="1800">
              <a:solidFill>
                <a:srgbClr val="11507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i="1" lang="en-GB" sz="1800">
                <a:solidFill>
                  <a:srgbClr val="115076"/>
                </a:solidFill>
              </a:rPr>
              <a:t>pire que </a:t>
            </a:r>
            <a:endParaRPr b="1" i="1" sz="1800">
              <a:solidFill>
                <a:srgbClr val="115076"/>
              </a:solidFill>
            </a:endParaRPr>
          </a:p>
        </p:txBody>
      </p:sp>
      <p:sp>
        <p:nvSpPr>
          <p:cNvPr id="265" name="Google Shape;265;p46"/>
          <p:cNvSpPr txBox="1"/>
          <p:nvPr>
            <p:ph idx="1" type="body"/>
          </p:nvPr>
        </p:nvSpPr>
        <p:spPr>
          <a:xfrm>
            <a:off x="843488" y="1215219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rgbClr val="115076"/>
                </a:solidFill>
              </a:rPr>
              <a:t>plus  (adjective) que</a:t>
            </a:r>
            <a:endParaRPr b="1" i="1" sz="1800">
              <a:solidFill>
                <a:srgbClr val="11507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rgbClr val="115076"/>
                </a:solidFill>
              </a:rPr>
              <a:t>moins (adjective) que</a:t>
            </a:r>
            <a:endParaRPr b="1" i="1" sz="1800">
              <a:solidFill>
                <a:srgbClr val="11507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rgbClr val="115076"/>
                </a:solidFill>
              </a:rPr>
              <a:t>aussi (adjective) que</a:t>
            </a:r>
            <a:endParaRPr b="1" i="1" sz="1800">
              <a:solidFill>
                <a:srgbClr val="11507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i="1" lang="en-GB" sz="1800">
                <a:solidFill>
                  <a:srgbClr val="115076"/>
                </a:solidFill>
              </a:rPr>
              <a:t> </a:t>
            </a:r>
            <a:endParaRPr b="1" i="1" sz="1800">
              <a:solidFill>
                <a:srgbClr val="115076"/>
              </a:solidFill>
            </a:endParaRPr>
          </a:p>
        </p:txBody>
      </p:sp>
      <p:sp>
        <p:nvSpPr>
          <p:cNvPr id="266" name="Google Shape;266;p46"/>
          <p:cNvSpPr txBox="1"/>
          <p:nvPr>
            <p:ph idx="1" type="body"/>
          </p:nvPr>
        </p:nvSpPr>
        <p:spPr>
          <a:xfrm>
            <a:off x="4649138" y="1215213"/>
            <a:ext cx="3768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more (adjective) than</a:t>
            </a:r>
            <a:endParaRPr b="1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less (adjective) than</a:t>
            </a:r>
            <a:endParaRPr b="1"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1800"/>
              <a:t>as (adjective) as</a:t>
            </a:r>
            <a:endParaRPr b="1" sz="1800"/>
          </a:p>
        </p:txBody>
      </p:sp>
      <p:cxnSp>
        <p:nvCxnSpPr>
          <p:cNvPr id="267" name="Google Shape;267;p46"/>
          <p:cNvCxnSpPr/>
          <p:nvPr/>
        </p:nvCxnSpPr>
        <p:spPr>
          <a:xfrm flipH="1">
            <a:off x="4397438" y="13052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68" name="Google Shape;268;p46"/>
          <p:cNvSpPr txBox="1"/>
          <p:nvPr>
            <p:ph idx="1" type="body"/>
          </p:nvPr>
        </p:nvSpPr>
        <p:spPr>
          <a:xfrm>
            <a:off x="4649138" y="2888088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better than</a:t>
            </a:r>
            <a:endParaRPr b="1"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1800"/>
              <a:t>worse than</a:t>
            </a:r>
            <a:endParaRPr b="1" sz="1800"/>
          </a:p>
        </p:txBody>
      </p:sp>
      <p:sp>
        <p:nvSpPr>
          <p:cNvPr id="269" name="Google Shape;269;p46"/>
          <p:cNvSpPr/>
          <p:nvPr/>
        </p:nvSpPr>
        <p:spPr>
          <a:xfrm>
            <a:off x="7086300" y="2517075"/>
            <a:ext cx="1885500" cy="143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114300">
            <a:solidFill>
              <a:srgbClr val="1F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6"/>
          <p:cNvSpPr txBox="1"/>
          <p:nvPr/>
        </p:nvSpPr>
        <p:spPr>
          <a:xfrm>
            <a:off x="7347963" y="2681613"/>
            <a:ext cx="587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All adjectives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must agree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with the nouns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they describe!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1" name="Google Shape;271;p46"/>
          <p:cNvGrpSpPr/>
          <p:nvPr/>
        </p:nvGrpSpPr>
        <p:grpSpPr>
          <a:xfrm>
            <a:off x="7788944" y="227929"/>
            <a:ext cx="629090" cy="987299"/>
            <a:chOff x="1177672" y="4392800"/>
            <a:chExt cx="1324399" cy="2193024"/>
          </a:xfrm>
        </p:grpSpPr>
        <p:pic>
          <p:nvPicPr>
            <p:cNvPr id="272" name="Google Shape;272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73" name="Google Shape;273;p46"/>
            <p:cNvPicPr preferRelativeResize="0"/>
            <p:nvPr/>
          </p:nvPicPr>
          <p:blipFill rotWithShape="1">
            <a:blip r:embed="rId4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>
            <p:ph type="title"/>
          </p:nvPr>
        </p:nvSpPr>
        <p:spPr>
          <a:xfrm>
            <a:off x="459000" y="490888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Comparing French schools [2 /3]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chemeClr val="dk2"/>
              </a:solidFill>
            </a:endParaRPr>
          </a:p>
        </p:txBody>
      </p:sp>
      <p:graphicFrame>
        <p:nvGraphicFramePr>
          <p:cNvPr id="279" name="Google Shape;279;p47"/>
          <p:cNvGraphicFramePr/>
          <p:nvPr/>
        </p:nvGraphicFramePr>
        <p:xfrm>
          <a:off x="476250" y="131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{CCFF3968-0EB8-4A5E-94CC-F0A3FF4EC439}</a:tableStyleId>
              </a:tblPr>
              <a:tblGrid>
                <a:gridCol w="5014550"/>
                <a:gridCol w="2534550"/>
              </a:tblGrid>
              <a:tr h="56005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“Leurs propres vêtements” means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To say “more than” in French, we use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To say “less than” in French, we use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“Pire que” means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“Meilleur (e,s) que” means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0" name="Google Shape;280;p47"/>
          <p:cNvSpPr txBox="1"/>
          <p:nvPr/>
        </p:nvSpPr>
        <p:spPr>
          <a:xfrm>
            <a:off x="5583413" y="13910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their own clothes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47"/>
          <p:cNvSpPr txBox="1"/>
          <p:nvPr/>
        </p:nvSpPr>
        <p:spPr>
          <a:xfrm>
            <a:off x="5583438" y="19231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plus que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47"/>
          <p:cNvSpPr txBox="1"/>
          <p:nvPr/>
        </p:nvSpPr>
        <p:spPr>
          <a:xfrm>
            <a:off x="5557038" y="2455200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moins que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47"/>
          <p:cNvSpPr txBox="1"/>
          <p:nvPr/>
        </p:nvSpPr>
        <p:spPr>
          <a:xfrm>
            <a:off x="5583438" y="30280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worse than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7"/>
          <p:cNvSpPr txBox="1"/>
          <p:nvPr/>
        </p:nvSpPr>
        <p:spPr>
          <a:xfrm>
            <a:off x="5557038" y="36008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better than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