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0216D0-519A-4FF0-AA3D-62FF2573E082}">
  <a:tblStyle styleId="{860216D0-519A-4FF0-AA3D-62FF2573E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51e9fb8e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651e9fb8e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40a900ce8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40a900ce8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40a900ce8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40a900ce8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40a900ce8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40a900ce8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40a900ce8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40a900ce8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40a900ce8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40a900ce8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40a900ce8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40a900ce8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651e9fb8e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651e9fb8e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dafdde7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dafdde7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651e9fb8e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651e9fb8e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40a900ce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40a900ce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40a900ce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40a900ce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0a900ce8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0a900ce8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40a900ce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40a900ce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40a900ce8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40a900ce8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917950" y="2876300"/>
            <a:ext cx="152436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Talking about going to and being in different locations</a:t>
            </a:r>
            <a:r>
              <a:rPr lang="en-GB">
                <a:solidFill>
                  <a:srgbClr val="4B3241"/>
                </a:solidFill>
              </a:rPr>
              <a:t> (Part </a:t>
            </a:r>
            <a:r>
              <a:rPr lang="en-GB">
                <a:solidFill>
                  <a:srgbClr val="4B3241"/>
                </a:solidFill>
              </a:rPr>
              <a:t>1/2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Char char="-"/>
            </a:pPr>
            <a:r>
              <a:rPr lang="en-GB" sz="5400">
                <a:solidFill>
                  <a:srgbClr val="4B3241"/>
                </a:solidFill>
              </a:rPr>
              <a:t> The prepositions ‘in’ and ‘auf’ </a:t>
            </a:r>
            <a:endParaRPr sz="5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4B3241"/>
                </a:solidFill>
              </a:rPr>
              <a:t>Downloadable Resource</a:t>
            </a:r>
            <a:endParaRPr sz="5400"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7369950" y="8838500"/>
            <a:ext cx="918000" cy="144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713250" y="890050"/>
            <a:ext cx="16861500" cy="20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Remember!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translation of </a:t>
            </a:r>
            <a:r>
              <a:rPr b="1"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onto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with verbs of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movement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Row 2 article) and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with verbs of 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(Row 3 article).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correct translation in each case below?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2" name="Google Shape;212;p25"/>
          <p:cNvGraphicFramePr/>
          <p:nvPr/>
        </p:nvGraphicFramePr>
        <p:xfrm>
          <a:off x="713250" y="316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1180775"/>
                <a:gridCol w="7130725"/>
                <a:gridCol w="2102975"/>
                <a:gridCol w="2158450"/>
                <a:gridCol w="2215125"/>
                <a:gridCol w="2073450"/>
              </a:tblGrid>
              <a:tr h="78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onto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gehe auf die Party.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auf dem Festival.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Buch ist auf dem Tisch.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Katze springt auf den Tisch.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springe auf den Boden.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auf der Party.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3425" y="3945224"/>
            <a:ext cx="761469" cy="7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894025" y="4004550"/>
            <a:ext cx="7130700" cy="7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I’m going to the party.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2050" y="4781212"/>
            <a:ext cx="761469" cy="7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1894025" y="4781250"/>
            <a:ext cx="7130700" cy="7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I’m at the festival.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5325" y="5542499"/>
            <a:ext cx="761469" cy="7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1894025" y="5542538"/>
            <a:ext cx="7130700" cy="7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book is on the table.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5900" y="6296699"/>
            <a:ext cx="761469" cy="7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1894025" y="6303838"/>
            <a:ext cx="7130700" cy="7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cat jumps onto the floor.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8950" y="7080515"/>
            <a:ext cx="761469" cy="7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1894025" y="7065138"/>
            <a:ext cx="7130700" cy="7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I’m jumping onto the floor.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2050" y="7864340"/>
            <a:ext cx="761469" cy="7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/>
        </p:nvSpPr>
        <p:spPr>
          <a:xfrm>
            <a:off x="1894025" y="7864375"/>
            <a:ext cx="7130700" cy="7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I’m at the party.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00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/>
          <p:nvPr/>
        </p:nvSpPr>
        <p:spPr>
          <a:xfrm>
            <a:off x="623450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Hallo Lara!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Wie geht’s?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geht/ist Jan auf dem Markt.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623450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geht/ist Jan in die Stadt.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225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5063175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geht/ist Jan in den Garten.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5063175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geht/ist er im Park.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950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>
            <a:off x="9502900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sitzt/ist Jan in der Schule.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9502900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steht/ist er im Klassenzimmer.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8575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13977525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springt/ist Jan ins Wasser.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13942625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fällt/ist er auf dem Boden.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00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/>
          <p:nvPr/>
        </p:nvSpPr>
        <p:spPr>
          <a:xfrm>
            <a:off x="623450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Hallo Lara!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Wie geht’s?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geht/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Jan auf dem Markt.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623450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geht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/ist Jan in die Stadt.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225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/>
          <p:nvPr/>
        </p:nvSpPr>
        <p:spPr>
          <a:xfrm>
            <a:off x="5063175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geht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/ist Jan in den Garten.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5063175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geht/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er im Park.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950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9502900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sitzt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/ist Jan in der Schule.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9502900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geht/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er im Klassenzimmer.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8575" y="350775"/>
            <a:ext cx="4250301" cy="7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/>
          <p:nvPr/>
        </p:nvSpPr>
        <p:spPr>
          <a:xfrm>
            <a:off x="13977525" y="1147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Hier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springt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/ist Jan ins Wasser.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13942625" y="4360700"/>
            <a:ext cx="3627300" cy="2337900"/>
          </a:xfrm>
          <a:prstGeom prst="wedgeRoundRectCallout">
            <a:avLst>
              <a:gd fmla="val -17783" name="adj1"/>
              <a:gd fmla="val 7869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… und hier fällt/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er auf dem Boden.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7" name="Google Shape;257;p27"/>
          <p:cNvCxnSpPr/>
          <p:nvPr/>
        </p:nvCxnSpPr>
        <p:spPr>
          <a:xfrm>
            <a:off x="1757000" y="2550500"/>
            <a:ext cx="850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7"/>
          <p:cNvCxnSpPr/>
          <p:nvPr/>
        </p:nvCxnSpPr>
        <p:spPr>
          <a:xfrm>
            <a:off x="7152100" y="2051100"/>
            <a:ext cx="697800" cy="1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7"/>
          <p:cNvCxnSpPr/>
          <p:nvPr/>
        </p:nvCxnSpPr>
        <p:spPr>
          <a:xfrm>
            <a:off x="5253400" y="5529650"/>
            <a:ext cx="850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7"/>
          <p:cNvCxnSpPr/>
          <p:nvPr/>
        </p:nvCxnSpPr>
        <p:spPr>
          <a:xfrm>
            <a:off x="13942625" y="5529650"/>
            <a:ext cx="850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7"/>
          <p:cNvCxnSpPr/>
          <p:nvPr/>
        </p:nvCxnSpPr>
        <p:spPr>
          <a:xfrm>
            <a:off x="1833200" y="5520800"/>
            <a:ext cx="697800" cy="1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7"/>
          <p:cNvCxnSpPr/>
          <p:nvPr/>
        </p:nvCxnSpPr>
        <p:spPr>
          <a:xfrm>
            <a:off x="11452675" y="2051100"/>
            <a:ext cx="697800" cy="1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7"/>
          <p:cNvCxnSpPr/>
          <p:nvPr/>
        </p:nvCxnSpPr>
        <p:spPr>
          <a:xfrm>
            <a:off x="16672150" y="2051100"/>
            <a:ext cx="697800" cy="1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7"/>
          <p:cNvCxnSpPr/>
          <p:nvPr/>
        </p:nvCxnSpPr>
        <p:spPr>
          <a:xfrm>
            <a:off x="9887125" y="5520800"/>
            <a:ext cx="697800" cy="1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7"/>
          <p:cNvSpPr txBox="1"/>
          <p:nvPr/>
        </p:nvSpPr>
        <p:spPr>
          <a:xfrm>
            <a:off x="340075" y="311725"/>
            <a:ext cx="17558700" cy="7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/>
        </p:nvSpPr>
        <p:spPr>
          <a:xfrm>
            <a:off x="1341125" y="1300475"/>
            <a:ext cx="15809100" cy="7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Am Samstag gehe ich in die Stadt.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esse ein Eis in der Stadt.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gehe auf den Markt.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kaufe Bananen auf dem Markt.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Dann gehe ich in die Bibliothek.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lese in der Bibliothek.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Am Abend falle ich ins Bett.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Meine Katze springt auf das Bett.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2327400" y="566775"/>
            <a:ext cx="5384400" cy="2947200"/>
          </a:xfrm>
          <a:prstGeom prst="wedgeRoundRectCallout">
            <a:avLst>
              <a:gd fmla="val -34211" name="adj1"/>
              <a:gd fmla="val 93471" name="adj2"/>
              <a:gd fmla="val 0" name="adj3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Highlight the verb in each sentence.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first one has been done.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4959300" y="1303575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/>
        </p:nvSpPr>
        <p:spPr>
          <a:xfrm>
            <a:off x="1341125" y="1300475"/>
            <a:ext cx="8662500" cy="7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Am Samstag gehe ich in die Stadt.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esse ein Eis in der Stadt.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gehe auf den Markt.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kaufe Bananen auf dem Markt.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Dann gehe ich in die Bibliothek.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Ich lese in der Bibliothek.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Am Abend falle ich ins Bett.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Meine Katze springt auf das Bett.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12327400" y="566775"/>
            <a:ext cx="5384400" cy="2947200"/>
          </a:xfrm>
          <a:prstGeom prst="wedgeRoundRectCallout">
            <a:avLst>
              <a:gd fmla="val -34211" name="adj1"/>
              <a:gd fmla="val 93471" name="adj2"/>
              <a:gd fmla="val 0" name="adj3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Highlight the verb in each sentence.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first one has been done.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4959300" y="1303575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2617875" y="2199450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2617875" y="2908050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2617875" y="3819850"/>
            <a:ext cx="148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3197000" y="4715225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/>
          <p:nvPr/>
        </p:nvSpPr>
        <p:spPr>
          <a:xfrm>
            <a:off x="2617875" y="5440250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4443800" y="6148850"/>
            <a:ext cx="10833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4792125" y="7055925"/>
            <a:ext cx="17103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/>
        </p:nvSpPr>
        <p:spPr>
          <a:xfrm>
            <a:off x="1341125" y="1300475"/>
            <a:ext cx="8662500" cy="7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Samstag gehe ich in die Stadt.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esse ein Eis in der Stadt.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gehe auf den Markt.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kaufe Bananen auf dem Markt.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Dann gehe ich in die Bibliothek.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lese in der Bibliothek.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falle ich ins Bett.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Meine Katze springt auf das Bett.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12327400" y="566775"/>
            <a:ext cx="5384400" cy="2947200"/>
          </a:xfrm>
          <a:prstGeom prst="wedgeRoundRectCallout">
            <a:avLst>
              <a:gd fmla="val -34211" name="adj1"/>
              <a:gd fmla="val 93471" name="adj2"/>
              <a:gd fmla="val 0" name="adj3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decide whether the verb indicates ‘movement’ (M) or ‘location’ (L).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4959300" y="1303575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2617875" y="2199450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2617875" y="2908050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2617875" y="3819850"/>
            <a:ext cx="148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3197000" y="4715225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2617875" y="5440250"/>
            <a:ext cx="12468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4443800" y="6148850"/>
            <a:ext cx="10833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4792125" y="7055925"/>
            <a:ext cx="1710300" cy="70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 txBox="1"/>
          <p:nvPr/>
        </p:nvSpPr>
        <p:spPr>
          <a:xfrm>
            <a:off x="9890250" y="1119525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8380800" y="2015400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7502400" y="2876300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9468000" y="4531175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9610650" y="7055925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8380800" y="6148850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9890250" y="3635800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7941600" y="5423825"/>
            <a:ext cx="878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941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Talk about going to and being in different locations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17950" y="22667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Phonics focus [st]</a:t>
            </a:r>
            <a:endParaRPr sz="3600"/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Introducing new vocabulary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Prepositions ‘in’ and ‘auf’ 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The Accusative and Dative Case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Deepening understanding: Listening and Reading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Delayed Dictation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Summarising learning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4294967295" type="title"/>
          </p:nvPr>
        </p:nvSpPr>
        <p:spPr>
          <a:xfrm>
            <a:off x="7254346" y="131928"/>
            <a:ext cx="4109100" cy="23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st-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6316331" y="2722728"/>
            <a:ext cx="5704200" cy="399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stark</a:t>
            </a:r>
            <a:endParaRPr sz="9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208557" y="7192661"/>
            <a:ext cx="5902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bestimmt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84768" y="6390981"/>
            <a:ext cx="5601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verstehen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13370310" y="5386414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Stadt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346551" y="909309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Straße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13148720" y="909309"/>
            <a:ext cx="364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stehen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an lifting a dumbell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311" y="2898427"/>
            <a:ext cx="1991379" cy="2364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eet with lots of signs"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9463" y="2369527"/>
            <a:ext cx="2930611" cy="2261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ildings" id="117" name="Google Shape;1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8324" y="6771410"/>
            <a:ext cx="3143250" cy="2100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tting down" id="118" name="Google Shape;11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72345" y="3525711"/>
            <a:ext cx="885305" cy="121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ick figure" id="119" name="Google Shape;11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998016" y="3185273"/>
            <a:ext cx="784347" cy="1563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mark" id="120" name="Google Shape;12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00048" y="2294304"/>
            <a:ext cx="972729" cy="74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cross" id="121" name="Google Shape;121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72345" y="2667178"/>
            <a:ext cx="764599" cy="6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045191" y="7509482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understand]</a:t>
            </a:r>
            <a:endParaRPr sz="2100"/>
          </a:p>
        </p:txBody>
      </p:sp>
      <p:sp>
        <p:nvSpPr>
          <p:cNvPr id="123" name="Google Shape;123;p18"/>
          <p:cNvSpPr txBox="1"/>
          <p:nvPr/>
        </p:nvSpPr>
        <p:spPr>
          <a:xfrm>
            <a:off x="6851047" y="8317674"/>
            <a:ext cx="461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[certain/special/specific]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4023500"/>
                <a:gridCol w="4609150"/>
              </a:tblGrid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Stadt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town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Geschäft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Museum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museum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Konzert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concert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Kino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cinema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Markt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Straße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springen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jump, jumping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fallen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fall, falling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angenehm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pleasant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709450" y="522700"/>
            <a:ext cx="16874700" cy="734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Movement (Accusative R2) vs Location (Dative R3)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09450" y="1832100"/>
            <a:ext cx="11478000" cy="1715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where someone or something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moving to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the prepositions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‘in’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(into) and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‘auf’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(onto):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6" name="Google Shape;136;p20"/>
          <p:cNvGraphicFramePr/>
          <p:nvPr/>
        </p:nvGraphicFramePr>
        <p:xfrm>
          <a:off x="816600" y="38774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4191900"/>
                <a:gridCol w="4191900"/>
                <a:gridCol w="4191900"/>
                <a:gridCol w="4191900"/>
              </a:tblGrid>
              <a:tr h="8575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gehe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der Park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die Stadt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das Kino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Park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 Stadt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das (ins) Kino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23510" r="26339" t="0"/>
          <a:stretch/>
        </p:blipFill>
        <p:spPr>
          <a:xfrm>
            <a:off x="3605850" y="3953763"/>
            <a:ext cx="802877" cy="15624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20"/>
          <p:cNvGraphicFramePr/>
          <p:nvPr/>
        </p:nvGraphicFramePr>
        <p:xfrm>
          <a:off x="816600" y="6234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4191900"/>
                <a:gridCol w="4191900"/>
                <a:gridCol w="4191900"/>
                <a:gridCol w="4191900"/>
              </a:tblGrid>
              <a:tr h="8575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Katze springt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Tisch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Zeitung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Heft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Tisch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die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Zeitung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das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Heft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 b="10111" l="68980" r="18342" t="66613"/>
          <a:stretch/>
        </p:blipFill>
        <p:spPr>
          <a:xfrm>
            <a:off x="3605850" y="6848896"/>
            <a:ext cx="1205514" cy="97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2542050" y="1798650"/>
            <a:ext cx="5042100" cy="1782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are the Row 2 (accusative case) forms of the definite article.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709450" y="522700"/>
            <a:ext cx="16874700" cy="734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Movement (Accusative R2) vs Location (Dative R3)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709450" y="1832100"/>
            <a:ext cx="11553900" cy="1715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where someone or something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located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use the prepositions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‘in’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(in) and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‘auf’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(on) but change the word for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(definite article):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1"/>
          <p:cNvGraphicFramePr/>
          <p:nvPr/>
        </p:nvGraphicFramePr>
        <p:xfrm>
          <a:off x="816600" y="38774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4191900"/>
                <a:gridCol w="4191900"/>
                <a:gridCol w="4191900"/>
                <a:gridCol w="4191900"/>
              </a:tblGrid>
              <a:tr h="8575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der Park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die Stadt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das Kino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(im) Park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Stadt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(im) Kino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Google Shape;148;p21"/>
          <p:cNvGraphicFramePr/>
          <p:nvPr/>
        </p:nvGraphicFramePr>
        <p:xfrm>
          <a:off x="816600" y="6234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4191900"/>
                <a:gridCol w="4191900"/>
                <a:gridCol w="4191900"/>
                <a:gridCol w="4191900"/>
              </a:tblGrid>
              <a:tr h="8575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Katze sitzt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der Tisch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die Zeitung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das Heft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Tisch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Zeitung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 </a:t>
                      </a:r>
                      <a:r>
                        <a:rPr b="1" lang="en-GB" sz="34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Heft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25600" r="35369" t="0"/>
          <a:stretch/>
        </p:blipFill>
        <p:spPr>
          <a:xfrm>
            <a:off x="3190825" y="3971163"/>
            <a:ext cx="724723" cy="15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689774" y="6906506"/>
            <a:ext cx="845650" cy="8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12542050" y="1798650"/>
            <a:ext cx="5042100" cy="1782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are the Row 3 (dative case) forms of the definite article.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345" y="269725"/>
            <a:ext cx="2650586" cy="246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6152550" y="2944437"/>
            <a:ext cx="5982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gehe in die Stadt.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391308" y="2922312"/>
            <a:ext cx="5982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gehe in den Park.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245" y="713479"/>
            <a:ext cx="3007581" cy="18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12159899" y="2874488"/>
            <a:ext cx="55509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gehe in das Kino.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0458" y="468936"/>
            <a:ext cx="2493146" cy="242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409950" y="3520226"/>
            <a:ext cx="16820100" cy="9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Movement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9150" y="713479"/>
            <a:ext cx="2160850" cy="210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961" y="713479"/>
            <a:ext cx="2160850" cy="210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9897" y="713476"/>
            <a:ext cx="2160850" cy="210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950" y="4468852"/>
            <a:ext cx="3323414" cy="2992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6635100" y="7438243"/>
            <a:ext cx="5665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 in der Stadt.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49844" y="7378396"/>
            <a:ext cx="56658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 in dem Park.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256" y="5210447"/>
            <a:ext cx="2750003" cy="165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12306902" y="7358388"/>
            <a:ext cx="52569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 in dem Kino.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3756" y="4782968"/>
            <a:ext cx="2750013" cy="259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549850" y="8047525"/>
            <a:ext cx="16820100" cy="9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7">
            <a:alphaModFix/>
          </a:blip>
          <a:srcRect b="0" l="25600" r="35369" t="0"/>
          <a:stretch/>
        </p:blipFill>
        <p:spPr>
          <a:xfrm>
            <a:off x="8251896" y="5394126"/>
            <a:ext cx="724728" cy="1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7">
            <a:alphaModFix/>
          </a:blip>
          <a:srcRect b="0" l="25600" r="35369" t="0"/>
          <a:stretch/>
        </p:blipFill>
        <p:spPr>
          <a:xfrm>
            <a:off x="3241503" y="5210447"/>
            <a:ext cx="724728" cy="1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8">
            <a:alphaModFix/>
          </a:blip>
          <a:srcRect b="0" l="25600" r="35369" t="0"/>
          <a:stretch/>
        </p:blipFill>
        <p:spPr>
          <a:xfrm>
            <a:off x="14965277" y="5667519"/>
            <a:ext cx="724728" cy="175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b="10111" l="68980" r="18342" t="66613"/>
          <a:stretch/>
        </p:blipFill>
        <p:spPr>
          <a:xfrm>
            <a:off x="478525" y="716337"/>
            <a:ext cx="2590442" cy="208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965" y="716338"/>
            <a:ext cx="2635814" cy="208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9015" y="1474191"/>
            <a:ext cx="2590442" cy="148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92540">
            <a:off x="14548096" y="1284328"/>
            <a:ext cx="1321400" cy="186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478525" y="2803300"/>
            <a:ext cx="5187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springt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den Tisch.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10111" l="68980" r="18342" t="66613"/>
          <a:stretch/>
        </p:blipFill>
        <p:spPr>
          <a:xfrm rot="906333">
            <a:off x="6033098" y="554992"/>
            <a:ext cx="2581140" cy="209524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6028447" y="2803307"/>
            <a:ext cx="7380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springt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die Zeitung.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b="10111" l="68980" r="18342" t="66613"/>
          <a:stretch/>
        </p:blipFill>
        <p:spPr>
          <a:xfrm rot="750234">
            <a:off x="12752492" y="512064"/>
            <a:ext cx="2584006" cy="20926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11576247" y="2803307"/>
            <a:ext cx="5618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springt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das Heft.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014" y="5558577"/>
            <a:ext cx="2157395" cy="17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194849" y="4617460"/>
            <a:ext cx="1723713" cy="17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5497" y="5505309"/>
            <a:ext cx="2590442" cy="148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92540">
            <a:off x="13279376" y="5081708"/>
            <a:ext cx="1321400" cy="186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528853" y="4715742"/>
            <a:ext cx="1723713" cy="17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2862906" y="4715742"/>
            <a:ext cx="1723713" cy="17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661118" y="6992604"/>
            <a:ext cx="44970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sitzt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dem Tisch.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5666485" y="6992604"/>
            <a:ext cx="44970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sitzt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der Zeitung.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1636709" y="6992604"/>
            <a:ext cx="5618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sitzt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dem Heft.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409950" y="3926859"/>
            <a:ext cx="16820100" cy="6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Movement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661125" y="8116184"/>
            <a:ext cx="16820100" cy="6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/>
        </p:nvSpPr>
        <p:spPr>
          <a:xfrm>
            <a:off x="713250" y="890050"/>
            <a:ext cx="16861500" cy="20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Remember!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translation of </a:t>
            </a:r>
            <a:r>
              <a:rPr b="1"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onto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with verbs of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movement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Row 2 article) and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with verbs of 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location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(Row 3 article).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correct translation in each case below?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5" name="Google Shape;205;p24"/>
          <p:cNvGraphicFramePr/>
          <p:nvPr/>
        </p:nvGraphicFramePr>
        <p:xfrm>
          <a:off x="713250" y="316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{860216D0-519A-4FF0-AA3D-62FF2573E082}</a:tableStyleId>
              </a:tblPr>
              <a:tblGrid>
                <a:gridCol w="1180775"/>
                <a:gridCol w="7130725"/>
                <a:gridCol w="2102975"/>
                <a:gridCol w="2158450"/>
                <a:gridCol w="2215125"/>
                <a:gridCol w="2073450"/>
              </a:tblGrid>
              <a:tr h="78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onto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gehe auf die Party.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auf dem Festival.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Buch ist auf dem Tisch.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Katze springt auf den Tisch.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springe auf den Boden.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auf der Party.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525" y="3220649"/>
            <a:ext cx="761469" cy="72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