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E41ABE-FE4D-4562-B4F1-01A3225FE7BA}">
  <a:tblStyle styleId="{0EE41ABE-FE4D-4562-B4F1-01A3225FE7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9bdc045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9bdc045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b6b5ee8c0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b6b5ee8c0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b6b5ee8c0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b6b5ee8c0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c1d2115d2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c1d2115d2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2fa37c92c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2fa37c92c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2fa37c92c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2fa37c92c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c7b7a708f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c7b7a708f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917950" y="2302425"/>
            <a:ext cx="168918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4B3241"/>
                </a:solidFill>
              </a:rPr>
              <a:t>Explaining what you did/used to do (Part 2/2)</a:t>
            </a:r>
            <a:endParaRPr sz="56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Further comparisons</a:t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 German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8" name="Google Shape;88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Herr Scales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17028100" y="8767325"/>
            <a:ext cx="1260000" cy="1519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7"/>
          <p:cNvGraphicFramePr/>
          <p:nvPr/>
        </p:nvGraphicFramePr>
        <p:xfrm>
          <a:off x="629675" y="69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{0EE41ABE-FE4D-4562-B4F1-01A3225FE7BA}</a:tableStyleId>
              </a:tblPr>
              <a:tblGrid>
                <a:gridCol w="6965100"/>
                <a:gridCol w="6769025"/>
              </a:tblGrid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häufig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ruhig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quiet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laut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loud, noisy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spannend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exciting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entspannend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relaxing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ernst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serious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locker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relaxed, easy going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faul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lazy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nützlich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useful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nutzlos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useless</a:t>
                      </a:r>
                      <a:endParaRPr i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630000" y="326475"/>
            <a:ext cx="176760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b="1" lang="en-GB" sz="5000">
                <a:solidFill>
                  <a:schemeClr val="dk2"/>
                </a:solidFill>
              </a:rPr>
              <a:t>H</a:t>
            </a:r>
            <a:r>
              <a:rPr b="1" lang="en-GB" sz="5000">
                <a:solidFill>
                  <a:schemeClr val="dk2"/>
                </a:solidFill>
              </a:rPr>
              <a:t>ere is a reminder on rules for forming the comparative </a:t>
            </a:r>
            <a:endParaRPr sz="5600">
              <a:solidFill>
                <a:schemeClr val="dk2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44391" y="1861386"/>
            <a:ext cx="16556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-er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an adjective or adverb to form the comparative: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57650" y="3027275"/>
            <a:ext cx="4837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Auto ist billig</a:t>
            </a:r>
            <a:endParaRPr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5988312" y="3050368"/>
            <a:ext cx="631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 t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car is cheap.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453975" y="4084025"/>
            <a:ext cx="5682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Dieses Auto ist billig</a:t>
            </a: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114308" y="4076704"/>
            <a:ext cx="631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t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his car is cheap</a:t>
            </a:r>
            <a:r>
              <a:rPr b="1"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601880" y="5117673"/>
            <a:ext cx="5386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Haus ist teuer</a:t>
            </a:r>
            <a:endParaRPr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601880" y="6151337"/>
            <a:ext cx="6421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Dieses Haus ist teur</a:t>
            </a: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5801937" y="5117681"/>
            <a:ext cx="631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t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house is expensive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6135974" y="6151325"/>
            <a:ext cx="7008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t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his house is </a:t>
            </a:r>
            <a:r>
              <a:rPr b="1"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expensive</a:t>
            </a:r>
            <a:r>
              <a:rPr b="0" i="1" lang="en-GB" sz="33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7680674" y="6936312"/>
            <a:ext cx="6311400" cy="2394000"/>
          </a:xfrm>
          <a:prstGeom prst="wedgeRoundRectCallout">
            <a:avLst>
              <a:gd fmla="val -79554" name="adj1"/>
              <a:gd fmla="val -52072" name="adj2"/>
              <a:gd fmla="val 16667" name="adj3"/>
            </a:avLst>
          </a:prstGeom>
          <a:solidFill>
            <a:srgbClr val="D9D9D9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Spelling differences:</a:t>
            </a:r>
            <a:b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 🡪 -er – müde 🡪 müd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b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-el 🡪 -ler – dunkel 🡪 dunk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ler</a:t>
            </a:r>
            <a:b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-er 🡪 -rer – teuer 🡪 teu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rer</a:t>
            </a:r>
            <a:b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(if -er preceded by a vowel)</a:t>
            </a:r>
            <a:r>
              <a:rPr lang="en-GB" sz="3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12299700" y="3168050"/>
            <a:ext cx="5518800" cy="2642100"/>
          </a:xfrm>
          <a:prstGeom prst="wedgeRoundRectCallout">
            <a:avLst>
              <a:gd fmla="val -58306" name="adj1"/>
              <a:gd fmla="val 69748" name="adj2"/>
              <a:gd fmla="val 16667" name="adj3"/>
            </a:avLst>
          </a:prstGeom>
          <a:solidFill>
            <a:srgbClr val="D9D9D9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Note: English uses ‘more’ to make the comparative with most adjectives of more than one syllable. German always adds </a:t>
            </a:r>
            <a:r>
              <a:rPr b="1" lang="en-GB" sz="3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</a:t>
            </a:r>
            <a:r>
              <a:rPr lang="en-GB" sz="3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813550" y="1126320"/>
            <a:ext cx="16556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may recall that to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compare two things, we use </a:t>
            </a:r>
            <a:r>
              <a:rPr b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als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mean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than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1"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232200" y="3094750"/>
            <a:ext cx="9677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 Busse fahren häufig</a:t>
            </a: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damals</a:t>
            </a:r>
            <a:endParaRPr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9125552" y="3140922"/>
            <a:ext cx="8927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t</a:t>
            </a:r>
            <a:r>
              <a:rPr b="0" i="1" lang="en-GB" sz="33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i="1" lang="en-GB" sz="3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buses travel more frequently</a:t>
            </a:r>
            <a:r>
              <a:rPr b="0" i="1" lang="en-GB" sz="33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1" lang="en-GB" sz="33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 </a:t>
            </a:r>
            <a:r>
              <a:rPr b="0" i="1" lang="en-GB" sz="33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 then.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232201" y="4643100"/>
            <a:ext cx="7305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verstehe </a:t>
            </a:r>
            <a:r>
              <a:rPr i="0" lang="en-GB" sz="36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mehr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als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früher</a:t>
            </a:r>
            <a:endParaRPr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7096850" y="4666200"/>
            <a:ext cx="10961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understand </a:t>
            </a:r>
            <a:r>
              <a:rPr i="1" lang="en-GB" sz="33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</a:t>
            </a:r>
            <a:r>
              <a:rPr b="1"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than </a:t>
            </a: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former times/before.</a:t>
            </a:r>
            <a:endParaRPr i="1" sz="33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1213250" y="6191473"/>
            <a:ext cx="14310900" cy="2742000"/>
          </a:xfrm>
          <a:prstGeom prst="wedgeRoundRectCallout">
            <a:avLst>
              <a:gd fmla="val -30407" name="adj1"/>
              <a:gd fmla="val -76969" name="adj2"/>
              <a:gd fmla="val 16667" name="adj3"/>
            </a:avLst>
          </a:prstGeom>
          <a:solidFill>
            <a:srgbClr val="D9D9D9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mehr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(more) on its own as an adverb but never before an adjective.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 in English useful             usefuler             more useful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 in German nützlich           mehr nützlich           nützlich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5988700" y="8332050"/>
            <a:ext cx="956700" cy="28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076"/>
          </a:solidFill>
          <a:ln cap="flat" cmpd="sng" w="571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8168850" y="7432950"/>
            <a:ext cx="956700" cy="28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076"/>
          </a:solidFill>
          <a:ln cap="flat" cmpd="sng" w="571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24" name="Google Shape;124;p19"/>
          <p:cNvCxnSpPr/>
          <p:nvPr/>
        </p:nvCxnSpPr>
        <p:spPr>
          <a:xfrm>
            <a:off x="6580625" y="7364925"/>
            <a:ext cx="1492200" cy="573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19"/>
          <p:cNvCxnSpPr/>
          <p:nvPr/>
        </p:nvCxnSpPr>
        <p:spPr>
          <a:xfrm flipH="1" rot="10800000">
            <a:off x="6752775" y="7403075"/>
            <a:ext cx="1109400" cy="440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19"/>
          <p:cNvSpPr/>
          <p:nvPr/>
        </p:nvSpPr>
        <p:spPr>
          <a:xfrm>
            <a:off x="5318500" y="7432950"/>
            <a:ext cx="956700" cy="28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076"/>
          </a:solidFill>
          <a:ln cap="flat" cmpd="sng" w="571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9813350" y="8332050"/>
            <a:ext cx="956700" cy="28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076"/>
          </a:solidFill>
          <a:ln cap="flat" cmpd="sng" w="571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28" name="Google Shape;128;p19"/>
          <p:cNvCxnSpPr/>
          <p:nvPr/>
        </p:nvCxnSpPr>
        <p:spPr>
          <a:xfrm>
            <a:off x="7192775" y="8264025"/>
            <a:ext cx="2333700" cy="344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9"/>
          <p:cNvCxnSpPr/>
          <p:nvPr/>
        </p:nvCxnSpPr>
        <p:spPr>
          <a:xfrm flipH="1" rot="10800000">
            <a:off x="7364925" y="8263925"/>
            <a:ext cx="1932000" cy="440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797175" y="359350"/>
            <a:ext cx="61833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b="1" lang="en-GB" sz="4600">
                <a:solidFill>
                  <a:schemeClr val="dk2"/>
                </a:solidFill>
              </a:rPr>
              <a:t>Der K</a:t>
            </a:r>
            <a:r>
              <a:rPr b="1" lang="en-GB" sz="4600">
                <a:solidFill>
                  <a:schemeClr val="dk2"/>
                </a:solidFill>
              </a:rPr>
              <a:t>omparativ </a:t>
            </a:r>
            <a:endParaRPr sz="5200">
              <a:solidFill>
                <a:schemeClr val="dk2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797187" y="1895251"/>
            <a:ext cx="16556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 comparatives add an umlaut to the vowel (a, o, u):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7414982" y="3247759"/>
            <a:ext cx="631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t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</a:t>
            </a: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game was long</a:t>
            </a:r>
            <a:endParaRPr i="1" sz="33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797175" y="3224638"/>
            <a:ext cx="5386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Das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Spiel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war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lang </a:t>
            </a:r>
            <a:endParaRPr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8478459" y="579352"/>
            <a:ext cx="9028800" cy="1100400"/>
          </a:xfrm>
          <a:prstGeom prst="wedgeRoundRectCallout">
            <a:avLst>
              <a:gd fmla="val -80636" name="adj1"/>
              <a:gd fmla="val 77996" name="adj2"/>
              <a:gd fmla="val 16667" name="adj3"/>
            </a:avLst>
          </a:prstGeom>
          <a:solidFill>
            <a:srgbClr val="D9D9D9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Most single syllable adjectives and adverbs do this: oft, alt, jung, kalt, warm, kurz, nah.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797163" y="4554054"/>
            <a:ext cx="6421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Dieses Spiel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war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</a:t>
            </a:r>
            <a:r>
              <a:rPr b="1" i="0" lang="en-GB" sz="3600" u="sng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ng</a:t>
            </a: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7218965" y="4577148"/>
            <a:ext cx="631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t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his game </a:t>
            </a: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was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long</a:t>
            </a:r>
            <a:r>
              <a:rPr b="1"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677925" y="6887863"/>
            <a:ext cx="5386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Mein</a:t>
            </a:r>
            <a:r>
              <a:rPr lang="en-GB" sz="3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Bruder</a:t>
            </a:r>
            <a:r>
              <a:rPr b="0" i="0" lang="en-GB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ist </a:t>
            </a:r>
            <a:r>
              <a:rPr lang="en-GB" sz="36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laut</a:t>
            </a:r>
            <a:r>
              <a:rPr b="0" i="0" lang="en-GB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36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5664307" y="6911009"/>
            <a:ext cx="631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my brother is loud</a:t>
            </a:r>
            <a:endParaRPr b="0" i="1" sz="33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5988290" y="7981522"/>
            <a:ext cx="631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your brother is louder</a:t>
            </a:r>
            <a:r>
              <a:rPr b="0" i="1" lang="en-GB" sz="33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677913" y="7958429"/>
            <a:ext cx="6421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Bruder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ist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laut</a:t>
            </a: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064131" y="5528513"/>
            <a:ext cx="2876700" cy="1100400"/>
          </a:xfrm>
          <a:prstGeom prst="wedgeRoundRectCallout">
            <a:avLst>
              <a:gd fmla="val -79050" name="adj1"/>
              <a:gd fmla="val 71583" name="adj2"/>
              <a:gd fmla="val 16667" name="adj3"/>
            </a:avLst>
          </a:prstGeom>
          <a:solidFill>
            <a:srgbClr val="D9D9D9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But not all!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1100866" y="1019686"/>
            <a:ext cx="16556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Although </a:t>
            </a: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might compare like this: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close up&#10;&#10;Description automatically generated"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19" y="1935394"/>
            <a:ext cx="1940766" cy="2790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cats face&#10;&#10;Description automatically generated" id="152" name="Google Shape;15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7881" y="2876296"/>
            <a:ext cx="1557554" cy="180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4939250" y="2760525"/>
            <a:ext cx="7035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Einstein ist größ</a:t>
            </a:r>
            <a:r>
              <a:rPr b="1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als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Mieze.</a:t>
            </a:r>
            <a:endParaRPr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4994450" y="3821200"/>
            <a:ext cx="688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Einstein is bigg</a:t>
            </a:r>
            <a:r>
              <a:rPr b="1"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than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Mieze.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899100" y="5241550"/>
            <a:ext cx="151506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can also turn it round and compare like this: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close up of a cats face&#10;&#10;Description automatically generated" id="156" name="Google Shape;15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131" y="6816371"/>
            <a:ext cx="1557554" cy="1807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&#10;&#10;Description automatically generated" id="157" name="Google Shape;1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870" y="6018544"/>
            <a:ext cx="1940766" cy="2790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4939250" y="6576525"/>
            <a:ext cx="9522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Mieze ist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nicht so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groß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Einstein</a:t>
            </a:r>
            <a:endParaRPr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4994450" y="7724000"/>
            <a:ext cx="9333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Mieze is</a:t>
            </a:r>
            <a:r>
              <a:rPr b="1"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not as</a:t>
            </a: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big </a:t>
            </a:r>
            <a:r>
              <a:rPr b="1"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</a:t>
            </a: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Einstein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13007500" y="4777900"/>
            <a:ext cx="4458000" cy="1807200"/>
          </a:xfrm>
          <a:prstGeom prst="wedgeRoundRectCallout">
            <a:avLst>
              <a:gd fmla="val -112205" name="adj1"/>
              <a:gd fmla="val 58220" name="adj2"/>
              <a:gd fmla="val 16667" name="adj3"/>
            </a:avLst>
          </a:prstGeom>
          <a:solidFill>
            <a:srgbClr val="D9D9D9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Note: we use the basic form of the adjective here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/>
        </p:nvSpPr>
        <p:spPr>
          <a:xfrm>
            <a:off x="1100871" y="1019675"/>
            <a:ext cx="8169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Also note the following: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close up&#10;&#10;Description automatically generated"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119" y="1935394"/>
            <a:ext cx="1940766" cy="2790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cats face&#10;&#10;Description automatically generated" id="167" name="Google Shape;16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7873" y="2199450"/>
            <a:ext cx="2140905" cy="248402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4939250" y="2760525"/>
            <a:ext cx="8279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Einstein ist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groß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Mieze.</a:t>
            </a:r>
            <a:endParaRPr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4994450" y="3821200"/>
            <a:ext cx="688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Einstein is </a:t>
            </a:r>
            <a:r>
              <a:rPr b="1"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big</a:t>
            </a: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b="1"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Mieze.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899100" y="5241550"/>
            <a:ext cx="113439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Germans often add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genau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the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like this: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close up of a cats face&#10;&#10;Description automatically generated"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123" y="6236275"/>
            <a:ext cx="2057525" cy="23872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&#10;&#10;Description automatically generated"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870" y="6018544"/>
            <a:ext cx="1940766" cy="279068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4939250" y="6576525"/>
            <a:ext cx="9522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Mieze ist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genau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groß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Einstein</a:t>
            </a:r>
            <a:endParaRPr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4994450" y="7724000"/>
            <a:ext cx="9333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</a:pP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Mieze is</a:t>
            </a:r>
            <a:r>
              <a:rPr b="1"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just as</a:t>
            </a: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big </a:t>
            </a:r>
            <a:r>
              <a:rPr b="1"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</a:t>
            </a:r>
            <a:r>
              <a:rPr i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Einstein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13007500" y="4777900"/>
            <a:ext cx="4458000" cy="1807200"/>
          </a:xfrm>
          <a:prstGeom prst="wedgeRoundRectCallout">
            <a:avLst>
              <a:gd fmla="val -142243" name="adj1"/>
              <a:gd fmla="val 53987" name="adj2"/>
              <a:gd fmla="val 16667" name="adj3"/>
            </a:avLst>
          </a:prstGeom>
          <a:solidFill>
            <a:srgbClr val="D9D9D9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its own,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genau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means "exactly"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11693950" y="813600"/>
            <a:ext cx="4929900" cy="1807200"/>
          </a:xfrm>
          <a:prstGeom prst="wedgeRoundRectCallout">
            <a:avLst>
              <a:gd fmla="val -119185" name="adj1"/>
              <a:gd fmla="val 64817" name="adj2"/>
              <a:gd fmla="val 16667" name="adj3"/>
            </a:avLst>
          </a:prstGeom>
          <a:solidFill>
            <a:srgbClr val="D9D9D9"/>
          </a:solidFill>
          <a:ln cap="flat" cmpd="sng" w="57150">
            <a:solidFill>
              <a:srgbClr val="4343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entury Gothic"/>
              <a:buNone/>
            </a:pPr>
            <a:r>
              <a:rPr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already know other mean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ings for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(so, in that way) and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wie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(how)</a:t>
            </a:r>
            <a:r>
              <a:rPr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b="0" i="0" lang="en-GB" sz="33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917950" y="760475"/>
            <a:ext cx="6713700" cy="8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Summary</a:t>
            </a:r>
            <a:r>
              <a:rPr lang="en-GB">
                <a:solidFill>
                  <a:schemeClr val="dk2"/>
                </a:solidFill>
              </a:rPr>
              <a:t> of learning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707825" y="1826800"/>
            <a:ext cx="143856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German, comparatives are formed by adding - er to the adjective</a:t>
            </a:r>
            <a:endParaRPr b="1"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12357825" y="4107575"/>
            <a:ext cx="535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5585875" y="7194050"/>
            <a:ext cx="8418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589925" y="4274700"/>
            <a:ext cx="163398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However, sometimes you can compare using the basic form of the adjective</a:t>
            </a:r>
            <a:endParaRPr b="1"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Eg  not as lazy as  = </a:t>
            </a:r>
            <a:endParaRPr b="1"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707825" y="3136625"/>
            <a:ext cx="17714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Eg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faul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6228075" y="3190425"/>
            <a:ext cx="16530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fauler</a:t>
            </a:r>
            <a:endParaRPr b="1" sz="3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5070375" y="5660450"/>
            <a:ext cx="67137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nicht </a:t>
            </a:r>
            <a:r>
              <a:rPr b="1" lang="en-GB" sz="3000" u="sng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b="1" lang="en-GB" sz="3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faul </a:t>
            </a:r>
            <a:r>
              <a:rPr b="1" lang="en-GB" sz="3000" u="sng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wie</a:t>
            </a:r>
            <a:endParaRPr sz="2800" u="sng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4744075" y="6900100"/>
            <a:ext cx="98328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genauso faul wie</a:t>
            </a:r>
            <a:endParaRPr sz="30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472025" y="6900100"/>
            <a:ext cx="14621400" cy="1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just as lazy as =  </a:t>
            </a:r>
            <a:endParaRPr b="1"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3271150" y="3136625"/>
            <a:ext cx="2007300" cy="65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