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10287000" cx="18288000"/>
  <p:notesSz cx="6858000" cy="9144000"/>
  <p:embeddedFontLst>
    <p:embeddedFont>
      <p:font typeface="Montserrat SemiBold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  <p15:guide id="3" orient="horz" pos="3685">
          <p15:clr>
            <a:srgbClr val="9AA0A6"/>
          </p15:clr>
        </p15:guide>
        <p15:guide id="4" orient="horz" pos="37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D49D26-5591-4A48-BDD4-52DB410F6F1E}">
  <a:tblStyle styleId="{D6D49D26-5591-4A48-BDD4-52DB410F6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  <p:guide pos="3685" orient="horz"/>
        <p:guide pos="379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20" Type="http://schemas.openxmlformats.org/officeDocument/2006/relationships/slide" Target="slides/slide14.xml"/><Relationship Id="rId42" Type="http://schemas.openxmlformats.org/officeDocument/2006/relationships/font" Target="fonts/CenturyGothic-regular.fntdata"/><Relationship Id="rId41" Type="http://schemas.openxmlformats.org/officeDocument/2006/relationships/font" Target="fonts/MontserratMedium-bold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SemiBold-bold.fntdata"/><Relationship Id="rId30" Type="http://schemas.openxmlformats.org/officeDocument/2006/relationships/font" Target="fonts/Montserrat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SemiBold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SemiBold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Medium-bold.fntdata"/><Relationship Id="rId16" Type="http://schemas.openxmlformats.org/officeDocument/2006/relationships/slide" Target="slides/slide10.xml"/><Relationship Id="rId38" Type="http://schemas.openxmlformats.org/officeDocument/2006/relationships/font" Target="fonts/MontserratMedium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51e9fb8e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9651e9fb8e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4dc743f71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4dc743f71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4dc743f71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4dc743f71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4dc743f7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4dc743f7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4dc743f71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4dc743f71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4dc743f71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4dc743f71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4dc743f71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4dc743f71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4dc743f71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a4dc743f71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4dc743f71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4dc743f71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4dc743f71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4dc743f71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4dc743f71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a4dc743f71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e58ce2f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e58ce2f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4dc743f71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a4dc743f71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a4dc743f71_0_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a4dc743f71_0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a4dc743f71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a4dc743f71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a4dc743f71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a4dc743f71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3b8cd02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3b8cd02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651e9fb8e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651e9fb8e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4dc743f71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4dc743f7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4dc743f71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4dc743f7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4dc743f71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4dc743f71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4dc743f71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4dc743f71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4dc743f71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4dc743f71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6.png"/><Relationship Id="rId13" Type="http://schemas.openxmlformats.org/officeDocument/2006/relationships/image" Target="../media/image18.png"/><Relationship Id="rId12" Type="http://schemas.openxmlformats.org/officeDocument/2006/relationships/image" Target="../media/image3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Relationship Id="rId7" Type="http://schemas.openxmlformats.org/officeDocument/2006/relationships/image" Target="../media/image31.png"/><Relationship Id="rId8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20.png"/><Relationship Id="rId7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917950" y="2876300"/>
            <a:ext cx="16452000" cy="53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Say where you went, how you got there and what you did (Part 1/2)</a:t>
            </a:r>
            <a:endParaRPr>
              <a:solidFill>
                <a:srgbClr val="4B324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Char char="-"/>
            </a:pPr>
            <a:r>
              <a:rPr lang="en-GB" sz="4800">
                <a:solidFill>
                  <a:srgbClr val="4B3241"/>
                </a:solidFill>
              </a:rPr>
              <a:t> </a:t>
            </a:r>
            <a:r>
              <a:rPr lang="en-GB" sz="4500">
                <a:solidFill>
                  <a:srgbClr val="4B3241"/>
                </a:solidFill>
              </a:rPr>
              <a:t>The perfect tense with </a:t>
            </a:r>
            <a:r>
              <a:rPr i="1" lang="en-GB" sz="4500">
                <a:solidFill>
                  <a:srgbClr val="4B3241"/>
                </a:solidFill>
              </a:rPr>
              <a:t>haben</a:t>
            </a:r>
            <a:r>
              <a:rPr lang="en-GB" sz="4500">
                <a:solidFill>
                  <a:srgbClr val="4B3241"/>
                </a:solidFill>
              </a:rPr>
              <a:t> and </a:t>
            </a:r>
            <a:r>
              <a:rPr i="1" lang="en-GB" sz="4500">
                <a:solidFill>
                  <a:srgbClr val="4B3241"/>
                </a:solidFill>
              </a:rPr>
              <a:t>sein</a:t>
            </a:r>
            <a:endParaRPr i="1" sz="4500">
              <a:solidFill>
                <a:srgbClr val="4B324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500"/>
              <a:buChar char="-"/>
            </a:pPr>
            <a:r>
              <a:rPr lang="en-GB" sz="4500">
                <a:solidFill>
                  <a:srgbClr val="4B3241"/>
                </a:solidFill>
              </a:rPr>
              <a:t> The preposition </a:t>
            </a:r>
            <a:r>
              <a:rPr i="1" lang="en-GB" sz="4500">
                <a:solidFill>
                  <a:srgbClr val="4B3241"/>
                </a:solidFill>
              </a:rPr>
              <a:t>mit </a:t>
            </a:r>
            <a:r>
              <a:rPr lang="en-GB" sz="4500">
                <a:solidFill>
                  <a:srgbClr val="4B3241"/>
                </a:solidFill>
              </a:rPr>
              <a:t>+ Dative</a:t>
            </a:r>
            <a:endParaRPr sz="4500">
              <a:solidFill>
                <a:srgbClr val="4B324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500"/>
              <a:buChar char="-"/>
            </a:pPr>
            <a:r>
              <a:rPr lang="en-GB" sz="4500">
                <a:solidFill>
                  <a:srgbClr val="4B3241"/>
                </a:solidFill>
              </a:rPr>
              <a:t> WO2 Time-Manner-Place</a:t>
            </a:r>
            <a:endParaRPr sz="45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500">
                <a:solidFill>
                  <a:srgbClr val="4B3241"/>
                </a:solidFill>
              </a:rPr>
            </a:br>
            <a:r>
              <a:rPr lang="en-GB" sz="4800">
                <a:solidFill>
                  <a:srgbClr val="4B3241"/>
                </a:solidFill>
              </a:rPr>
              <a:t>Downloadable Resource</a:t>
            </a:r>
            <a:endParaRPr sz="4800"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6" name="Google Shape;96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7138875" y="8615375"/>
            <a:ext cx="1149000" cy="167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/>
        </p:nvSpPr>
        <p:spPr>
          <a:xfrm>
            <a:off x="657700" y="4889300"/>
            <a:ext cx="16972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In Krakau habe ich Onkel Pawel und Tante Irina getroffen.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238" y="306593"/>
            <a:ext cx="4387526" cy="415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/>
        </p:nvSpPr>
        <p:spPr>
          <a:xfrm>
            <a:off x="765500" y="5884475"/>
            <a:ext cx="16864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In Krakow I met uncle Pawel and aunt Irina.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9317250" y="2123250"/>
            <a:ext cx="301500" cy="3135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8820000" y="3684275"/>
            <a:ext cx="183600" cy="222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7988" y="2698125"/>
            <a:ext cx="1671251" cy="8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/>
          <p:nvPr/>
        </p:nvSpPr>
        <p:spPr>
          <a:xfrm rot="6620926">
            <a:off x="8521390" y="2883401"/>
            <a:ext cx="1397621" cy="216047"/>
          </a:xfrm>
          <a:prstGeom prst="rightArrow">
            <a:avLst>
              <a:gd fmla="val 26884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5">
            <a:alphaModFix/>
          </a:blip>
          <a:srcRect b="14986" l="52242" r="8493" t="41372"/>
          <a:stretch/>
        </p:blipFill>
        <p:spPr>
          <a:xfrm>
            <a:off x="7414200" y="3356222"/>
            <a:ext cx="1176300" cy="87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/>
        </p:nvSpPr>
        <p:spPr>
          <a:xfrm>
            <a:off x="657750" y="3820925"/>
            <a:ext cx="16972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Wir sind zusammen mit dem Auto nach Hause gefahren.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711600" y="5143500"/>
            <a:ext cx="16864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We went home by car together.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875" y="1182925"/>
            <a:ext cx="2993725" cy="14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/>
          <p:nvPr/>
        </p:nvSpPr>
        <p:spPr>
          <a:xfrm>
            <a:off x="5140800" y="2565800"/>
            <a:ext cx="8250900" cy="31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9475" y="380485"/>
            <a:ext cx="2483699" cy="255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 rotWithShape="1">
          <a:blip r:embed="rId5">
            <a:alphaModFix/>
          </a:blip>
          <a:srcRect b="0" l="0" r="55279" t="54712"/>
          <a:stretch/>
        </p:blipFill>
        <p:spPr>
          <a:xfrm>
            <a:off x="3964500" y="534150"/>
            <a:ext cx="1176301" cy="11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6">
            <a:alphaModFix/>
          </a:blip>
          <a:srcRect b="14986" l="52242" r="8493" t="41372"/>
          <a:stretch/>
        </p:blipFill>
        <p:spPr>
          <a:xfrm>
            <a:off x="3340150" y="1487726"/>
            <a:ext cx="1552500" cy="116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3314075" y="5114300"/>
            <a:ext cx="4763400" cy="30906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 txBox="1"/>
          <p:nvPr/>
        </p:nvSpPr>
        <p:spPr>
          <a:xfrm>
            <a:off x="657750" y="943950"/>
            <a:ext cx="16972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Ich bin mit dem Flugzeug von Berlin nach Warschau geflogen.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1672850" y="890050"/>
            <a:ext cx="963900" cy="87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14811150" y="980550"/>
            <a:ext cx="2427900" cy="87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"/>
          <p:cNvSpPr txBox="1"/>
          <p:nvPr/>
        </p:nvSpPr>
        <p:spPr>
          <a:xfrm>
            <a:off x="657750" y="2531025"/>
            <a:ext cx="16972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Von Warschau bin ich mit der Bahn nach Krakau gefahren.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4674075" y="2607225"/>
            <a:ext cx="963900" cy="87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13776225" y="2643825"/>
            <a:ext cx="2427900" cy="87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7"/>
          <p:cNvSpPr txBox="1"/>
          <p:nvPr/>
        </p:nvSpPr>
        <p:spPr>
          <a:xfrm>
            <a:off x="657750" y="4162100"/>
            <a:ext cx="16972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Wir sind zusammen mit dem Auto nach Hause gefahren.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1859050" y="4071375"/>
            <a:ext cx="1176300" cy="87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7"/>
          <p:cNvSpPr/>
          <p:nvPr/>
        </p:nvSpPr>
        <p:spPr>
          <a:xfrm>
            <a:off x="13267550" y="4198700"/>
            <a:ext cx="2483700" cy="87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3714">
            <a:off x="3596901" y="5475870"/>
            <a:ext cx="2246668" cy="112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26477" y="5957025"/>
            <a:ext cx="1846624" cy="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3925" y="6628790"/>
            <a:ext cx="2483699" cy="12418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/>
          <p:nvPr/>
        </p:nvSpPr>
        <p:spPr>
          <a:xfrm>
            <a:off x="8259675" y="6294475"/>
            <a:ext cx="3903900" cy="52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/>
        </p:nvSpPr>
        <p:spPr>
          <a:xfrm>
            <a:off x="724425" y="434650"/>
            <a:ext cx="16993200" cy="76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with </a:t>
            </a:r>
            <a:r>
              <a:rPr b="1" i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sein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745125" y="1366075"/>
            <a:ext cx="16993200" cy="11799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talk about what others did, change the present tense form of ‘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haben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sein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and keep the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same: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724425" y="2711500"/>
            <a:ext cx="8095500" cy="76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Polen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besucht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9622125" y="2711500"/>
            <a:ext cx="8095500" cy="76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bin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nach Polen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gefahren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724425" y="3642925"/>
            <a:ext cx="8095500" cy="11799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visited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visited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9622125" y="3642925"/>
            <a:ext cx="8095500" cy="11799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travelled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travelled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724425" y="5244175"/>
            <a:ext cx="8095500" cy="76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haben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Polen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besucht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9622125" y="5244175"/>
            <a:ext cx="8095500" cy="76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sind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nach Polen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gefahren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724425" y="6175600"/>
            <a:ext cx="8095500" cy="11799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visited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visited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9622125" y="6175600"/>
            <a:ext cx="8095500" cy="11799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travelled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travelled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Poland.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>
            <a:off x="5630863" y="729850"/>
            <a:ext cx="1956900" cy="745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3828025" y="743300"/>
            <a:ext cx="1810200" cy="3279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7671900" y="4545525"/>
            <a:ext cx="1810200" cy="3279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4391700" y="866625"/>
            <a:ext cx="1324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Ich  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1538225" y="2954450"/>
            <a:ext cx="1324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3945800" y="2706075"/>
            <a:ext cx="16353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5844375" y="2706075"/>
            <a:ext cx="16353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7679900" y="2706075"/>
            <a:ext cx="48696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9"/>
          <p:cNvSpPr txBox="1"/>
          <p:nvPr/>
        </p:nvSpPr>
        <p:spPr>
          <a:xfrm>
            <a:off x="13496125" y="2628725"/>
            <a:ext cx="24480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4684350" y="1691875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"/>
          <p:cNvSpPr/>
          <p:nvPr/>
        </p:nvSpPr>
        <p:spPr>
          <a:xfrm>
            <a:off x="6279025" y="1691875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9897350" y="1691875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9"/>
          <p:cNvSpPr/>
          <p:nvPr/>
        </p:nvSpPr>
        <p:spPr>
          <a:xfrm>
            <a:off x="14414350" y="1666425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"/>
          <p:cNvSpPr txBox="1"/>
          <p:nvPr/>
        </p:nvSpPr>
        <p:spPr>
          <a:xfrm>
            <a:off x="5999625" y="866625"/>
            <a:ext cx="1324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bin    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7684675" y="866625"/>
            <a:ext cx="5125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     mit der Bahn      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13338475" y="843275"/>
            <a:ext cx="27633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gefahren.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408150" y="4592300"/>
            <a:ext cx="5125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Mit dem Flugzeug      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2461050" y="5468300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"/>
          <p:cNvSpPr txBox="1"/>
          <p:nvPr/>
        </p:nvSpPr>
        <p:spPr>
          <a:xfrm>
            <a:off x="243600" y="6478525"/>
            <a:ext cx="48696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5850675" y="6478525"/>
            <a:ext cx="16353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6361525" y="5464325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6082125" y="4639075"/>
            <a:ext cx="1324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bin    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8143200" y="4597675"/>
            <a:ext cx="1324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ich  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7773500" y="6513325"/>
            <a:ext cx="16353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8435850" y="5422925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10209525" y="6478525"/>
            <a:ext cx="2448000" cy="95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11127750" y="5440025"/>
            <a:ext cx="434700" cy="8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"/>
          <p:cNvSpPr txBox="1"/>
          <p:nvPr/>
        </p:nvSpPr>
        <p:spPr>
          <a:xfrm>
            <a:off x="10051875" y="4540675"/>
            <a:ext cx="27633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gefahren.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/>
        </p:nvSpPr>
        <p:spPr>
          <a:xfrm>
            <a:off x="1271588" y="348250"/>
            <a:ext cx="13068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Wir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0"/>
          <p:cNvSpPr txBox="1"/>
          <p:nvPr/>
        </p:nvSpPr>
        <p:spPr>
          <a:xfrm>
            <a:off x="917947" y="1782196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>
            <a:off x="2640463" y="1782196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5169539" y="1782196"/>
            <a:ext cx="37653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13253641" y="1770362"/>
            <a:ext cx="24147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0"/>
          <p:cNvSpPr/>
          <p:nvPr/>
        </p:nvSpPr>
        <p:spPr>
          <a:xfrm>
            <a:off x="1560275" y="1112254"/>
            <a:ext cx="428700" cy="54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"/>
          <p:cNvSpPr/>
          <p:nvPr/>
        </p:nvSpPr>
        <p:spPr>
          <a:xfrm>
            <a:off x="3058176" y="1112254"/>
            <a:ext cx="428700" cy="54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6702643" y="1112254"/>
            <a:ext cx="428700" cy="54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14235600" y="1103900"/>
            <a:ext cx="428700" cy="54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 txBox="1"/>
          <p:nvPr/>
        </p:nvSpPr>
        <p:spPr>
          <a:xfrm>
            <a:off x="2653606" y="348250"/>
            <a:ext cx="15111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sind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4369611" y="348250"/>
            <a:ext cx="5056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     mit dem Auto  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0"/>
          <p:cNvSpPr txBox="1"/>
          <p:nvPr/>
        </p:nvSpPr>
        <p:spPr>
          <a:xfrm>
            <a:off x="13211740" y="360084"/>
            <a:ext cx="27258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gefahren.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0"/>
          <p:cNvSpPr txBox="1"/>
          <p:nvPr/>
        </p:nvSpPr>
        <p:spPr>
          <a:xfrm>
            <a:off x="9444608" y="1782196"/>
            <a:ext cx="3268200" cy="885600"/>
          </a:xfrm>
          <a:prstGeom prst="rect">
            <a:avLst/>
          </a:prstGeom>
          <a:solidFill>
            <a:srgbClr val="D9D9D9"/>
          </a:solidFill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Place</a:t>
            </a: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10926748" y="1112254"/>
            <a:ext cx="428700" cy="54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 txBox="1"/>
          <p:nvPr/>
        </p:nvSpPr>
        <p:spPr>
          <a:xfrm>
            <a:off x="8593718" y="348250"/>
            <a:ext cx="5056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     nach Hause 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917952" y="5095542"/>
            <a:ext cx="37653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2435175" y="4260375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 txBox="1"/>
          <p:nvPr/>
        </p:nvSpPr>
        <p:spPr>
          <a:xfrm>
            <a:off x="102150" y="3492896"/>
            <a:ext cx="5056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     Mit dem Auto  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5158708" y="51123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5560538" y="4274176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 txBox="1"/>
          <p:nvPr/>
        </p:nvSpPr>
        <p:spPr>
          <a:xfrm>
            <a:off x="5155975" y="3515063"/>
            <a:ext cx="15111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sind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7449366" y="3438863"/>
            <a:ext cx="13068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ir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7186767" y="51123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7738045" y="4274176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0"/>
          <p:cNvSpPr txBox="1"/>
          <p:nvPr/>
        </p:nvSpPr>
        <p:spPr>
          <a:xfrm>
            <a:off x="13138269" y="5088716"/>
            <a:ext cx="24147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14104350" y="4252648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0"/>
          <p:cNvSpPr txBox="1"/>
          <p:nvPr/>
        </p:nvSpPr>
        <p:spPr>
          <a:xfrm>
            <a:off x="13080501" y="3438875"/>
            <a:ext cx="29883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gefahren.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9527461" y="5112375"/>
            <a:ext cx="3268200" cy="885600"/>
          </a:xfrm>
          <a:prstGeom prst="rect">
            <a:avLst/>
          </a:prstGeom>
          <a:solidFill>
            <a:srgbClr val="D9D9D9"/>
          </a:solidFill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Place adverb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10993722" y="4274176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0"/>
          <p:cNvSpPr txBox="1"/>
          <p:nvPr/>
        </p:nvSpPr>
        <p:spPr>
          <a:xfrm>
            <a:off x="8660696" y="3438863"/>
            <a:ext cx="5056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     nach Hause 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1202533" y="7878096"/>
            <a:ext cx="3268200" cy="885600"/>
          </a:xfrm>
          <a:prstGeom prst="rect">
            <a:avLst/>
          </a:prstGeom>
          <a:solidFill>
            <a:srgbClr val="D9D9D9"/>
          </a:solidFill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Place adverb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2608473" y="7055754"/>
            <a:ext cx="428700" cy="54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0"/>
          <p:cNvSpPr txBox="1"/>
          <p:nvPr/>
        </p:nvSpPr>
        <p:spPr>
          <a:xfrm>
            <a:off x="504043" y="6367950"/>
            <a:ext cx="5056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     Nach Hause 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30"/>
          <p:cNvSpPr txBox="1"/>
          <p:nvPr/>
        </p:nvSpPr>
        <p:spPr>
          <a:xfrm>
            <a:off x="5232983" y="78784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5634813" y="7040276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0"/>
          <p:cNvSpPr txBox="1"/>
          <p:nvPr/>
        </p:nvSpPr>
        <p:spPr>
          <a:xfrm>
            <a:off x="5230250" y="6281163"/>
            <a:ext cx="15111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sind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7523641" y="6281163"/>
            <a:ext cx="13068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wir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30"/>
          <p:cNvSpPr txBox="1"/>
          <p:nvPr/>
        </p:nvSpPr>
        <p:spPr>
          <a:xfrm>
            <a:off x="7261042" y="78784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7812320" y="7040276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0"/>
          <p:cNvSpPr txBox="1"/>
          <p:nvPr/>
        </p:nvSpPr>
        <p:spPr>
          <a:xfrm>
            <a:off x="9419127" y="7883817"/>
            <a:ext cx="37653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30"/>
          <p:cNvSpPr/>
          <p:nvPr/>
        </p:nvSpPr>
        <p:spPr>
          <a:xfrm>
            <a:off x="10936350" y="7048650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8603325" y="6281171"/>
            <a:ext cx="5056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     mit dem Auto      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30"/>
          <p:cNvSpPr txBox="1"/>
          <p:nvPr/>
        </p:nvSpPr>
        <p:spPr>
          <a:xfrm>
            <a:off x="13311419" y="7854816"/>
            <a:ext cx="24147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14277500" y="7094948"/>
            <a:ext cx="428700" cy="6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13253651" y="6281175"/>
            <a:ext cx="29883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gefahren. 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/>
          <p:nvPr/>
        </p:nvSpPr>
        <p:spPr>
          <a:xfrm>
            <a:off x="773400" y="3076825"/>
            <a:ext cx="16993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Ich             bin															       geflogen.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31"/>
          <p:cNvSpPr txBox="1"/>
          <p:nvPr/>
        </p:nvSpPr>
        <p:spPr>
          <a:xfrm>
            <a:off x="724425" y="5404175"/>
            <a:ext cx="15461700" cy="16266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724425" y="7063550"/>
            <a:ext cx="15461700" cy="16902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773400" y="6264925"/>
            <a:ext cx="16993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Mit dem Flugzeug           bin              ich                 nach Polen            geflogen.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724425" y="2303300"/>
            <a:ext cx="15461700" cy="14016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724425" y="3759000"/>
            <a:ext cx="154617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can move either move the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the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adverb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</a:t>
            </a:r>
            <a:r>
              <a:rPr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start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the sentence for </a:t>
            </a:r>
            <a:r>
              <a:rPr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emphasis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This triggers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word order 2.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moves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the verb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make space for the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724425" y="434650"/>
            <a:ext cx="16993200" cy="76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Adverbs of manner and place WO1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31"/>
          <p:cNvSpPr txBox="1"/>
          <p:nvPr/>
        </p:nvSpPr>
        <p:spPr>
          <a:xfrm>
            <a:off x="745125" y="1366075"/>
            <a:ext cx="15461700" cy="7659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you know, the order of words in a simple German sentence is: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31"/>
          <p:cNvSpPr txBox="1"/>
          <p:nvPr/>
        </p:nvSpPr>
        <p:spPr>
          <a:xfrm>
            <a:off x="3178450" y="2297510"/>
            <a:ext cx="1504800" cy="842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5158690" y="2297510"/>
            <a:ext cx="1504800" cy="842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31"/>
          <p:cNvSpPr txBox="1"/>
          <p:nvPr/>
        </p:nvSpPr>
        <p:spPr>
          <a:xfrm>
            <a:off x="13138273" y="2297500"/>
            <a:ext cx="2252400" cy="842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31"/>
          <p:cNvSpPr txBox="1"/>
          <p:nvPr/>
        </p:nvSpPr>
        <p:spPr>
          <a:xfrm>
            <a:off x="917952" y="5400342"/>
            <a:ext cx="37653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31"/>
          <p:cNvSpPr txBox="1"/>
          <p:nvPr/>
        </p:nvSpPr>
        <p:spPr>
          <a:xfrm>
            <a:off x="5158708" y="54171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7186767" y="54171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31"/>
          <p:cNvSpPr txBox="1"/>
          <p:nvPr/>
        </p:nvSpPr>
        <p:spPr>
          <a:xfrm>
            <a:off x="13138269" y="5393516"/>
            <a:ext cx="24147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31"/>
          <p:cNvSpPr txBox="1"/>
          <p:nvPr/>
        </p:nvSpPr>
        <p:spPr>
          <a:xfrm>
            <a:off x="9527461" y="5417175"/>
            <a:ext cx="3268200" cy="885600"/>
          </a:xfrm>
          <a:prstGeom prst="rect">
            <a:avLst/>
          </a:prstGeom>
          <a:solidFill>
            <a:srgbClr val="D9D9D9"/>
          </a:solidFill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1202533" y="7268496"/>
            <a:ext cx="3268200" cy="885600"/>
          </a:xfrm>
          <a:prstGeom prst="rect">
            <a:avLst/>
          </a:prstGeom>
          <a:solidFill>
            <a:srgbClr val="D9D9D9"/>
          </a:solidFill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31"/>
          <p:cNvSpPr txBox="1"/>
          <p:nvPr/>
        </p:nvSpPr>
        <p:spPr>
          <a:xfrm>
            <a:off x="5232983" y="72688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of sein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31"/>
          <p:cNvSpPr txBox="1"/>
          <p:nvPr/>
        </p:nvSpPr>
        <p:spPr>
          <a:xfrm>
            <a:off x="7261042" y="7268875"/>
            <a:ext cx="16131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31"/>
          <p:cNvSpPr txBox="1"/>
          <p:nvPr/>
        </p:nvSpPr>
        <p:spPr>
          <a:xfrm>
            <a:off x="9419127" y="7274217"/>
            <a:ext cx="37653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Manner 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31"/>
          <p:cNvSpPr txBox="1"/>
          <p:nvPr/>
        </p:nvSpPr>
        <p:spPr>
          <a:xfrm>
            <a:off x="13311419" y="7245216"/>
            <a:ext cx="2414700" cy="885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31"/>
          <p:cNvSpPr txBox="1"/>
          <p:nvPr/>
        </p:nvSpPr>
        <p:spPr>
          <a:xfrm>
            <a:off x="745125" y="8140175"/>
            <a:ext cx="16993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Nach Polen 	         bin				ich 		      mit dem Flugzeug      geflogen.	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31"/>
          <p:cNvSpPr txBox="1"/>
          <p:nvPr/>
        </p:nvSpPr>
        <p:spPr>
          <a:xfrm>
            <a:off x="16351575" y="2318200"/>
            <a:ext cx="1179900" cy="1401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Word order 1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31"/>
          <p:cNvSpPr txBox="1"/>
          <p:nvPr/>
        </p:nvSpPr>
        <p:spPr>
          <a:xfrm>
            <a:off x="16351575" y="6423950"/>
            <a:ext cx="1179900" cy="1401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Word order 2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Google Shape;403;p32"/>
          <p:cNvGraphicFramePr/>
          <p:nvPr/>
        </p:nvGraphicFramePr>
        <p:xfrm>
          <a:off x="952500" y="66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{D6D49D26-5591-4A48-BDD4-52DB410F6F1E}</a:tableStyleId>
              </a:tblPr>
              <a:tblGrid>
                <a:gridCol w="1188550"/>
                <a:gridCol w="15683050"/>
              </a:tblGrid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__1___  __________2_________  nach Krakow geflogen.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_____3_____ bin ich zu meiner Tante und meinem Onkel ____4____ 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__5___ _______6_______ auf den Fluss Vistula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 Altstadt bin __7__ _________8_________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__9__ sind ________10________ zum Schloss Wavel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Nach Kazimierz __11___  __12__ zu Fuß gegangen.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_______13_________ sind __14___  zum Planty Park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Meine Cousine und ich __15___ mit einer Vespa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 ihrer Freundin ___16____ 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04" name="Google Shape;4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3713">
            <a:off x="14476622" y="481594"/>
            <a:ext cx="1892063" cy="94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2"/>
          <p:cNvPicPr preferRelativeResize="0"/>
          <p:nvPr/>
        </p:nvPicPr>
        <p:blipFill rotWithShape="1">
          <a:blip r:embed="rId4">
            <a:alphaModFix/>
          </a:blip>
          <a:srcRect b="0" l="11660" r="0" t="0"/>
          <a:stretch/>
        </p:blipFill>
        <p:spPr>
          <a:xfrm>
            <a:off x="14941563" y="2647700"/>
            <a:ext cx="962186" cy="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6800" y="3553714"/>
            <a:ext cx="1334822" cy="92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3375" y="4551193"/>
            <a:ext cx="1671251" cy="83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67250" y="6454693"/>
            <a:ext cx="1671251" cy="85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4825" y="5234428"/>
            <a:ext cx="752197" cy="12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2"/>
          <p:cNvPicPr preferRelativeResize="0"/>
          <p:nvPr/>
        </p:nvPicPr>
        <p:blipFill rotWithShape="1">
          <a:blip r:embed="rId9">
            <a:alphaModFix/>
          </a:blip>
          <a:srcRect b="5056" l="22251" r="22942" t="31900"/>
          <a:stretch/>
        </p:blipFill>
        <p:spPr>
          <a:xfrm>
            <a:off x="12735550" y="7410013"/>
            <a:ext cx="1671251" cy="114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" name="Google Shape;415;p33"/>
          <p:cNvGraphicFramePr/>
          <p:nvPr/>
        </p:nvGraphicFramePr>
        <p:xfrm>
          <a:off x="952500" y="66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{D6D49D26-5591-4A48-BDD4-52DB410F6F1E}</a:tableStyleId>
              </a:tblPr>
              <a:tblGrid>
                <a:gridCol w="1188550"/>
                <a:gridCol w="15683050"/>
              </a:tblGrid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_____  ___________________  nach Krakow geflogen.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_____________ bin ich zu meiner Tante und meinem Onkel _________ 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_____ ______________ auf den Fluss Vistula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 Altstadt bin _____ __________________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sind ________________ zum Schloss Wavel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Nach Kazimierz _____  _____ zu Fuß gegangen.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________________ sind _____  zum Planty Park gefahren.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Meine Cousine und ich _____ mit einer Vespa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 ihrer Freundin _________ 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6" name="Google Shape;416;p33"/>
          <p:cNvSpPr txBox="1"/>
          <p:nvPr/>
        </p:nvSpPr>
        <p:spPr>
          <a:xfrm>
            <a:off x="4418950" y="661500"/>
            <a:ext cx="44952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Flugzeug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33"/>
          <p:cNvSpPr txBox="1"/>
          <p:nvPr/>
        </p:nvSpPr>
        <p:spPr>
          <a:xfrm>
            <a:off x="2979925" y="661500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33"/>
          <p:cNvSpPr txBox="1"/>
          <p:nvPr/>
        </p:nvSpPr>
        <p:spPr>
          <a:xfrm>
            <a:off x="2141050" y="1677750"/>
            <a:ext cx="3108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der Bahn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33"/>
          <p:cNvSpPr txBox="1"/>
          <p:nvPr/>
        </p:nvSpPr>
        <p:spPr>
          <a:xfrm>
            <a:off x="15336350" y="1677750"/>
            <a:ext cx="22053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33"/>
          <p:cNvSpPr txBox="1"/>
          <p:nvPr/>
        </p:nvSpPr>
        <p:spPr>
          <a:xfrm>
            <a:off x="4368325" y="2589650"/>
            <a:ext cx="32667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Schiff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33"/>
          <p:cNvSpPr txBox="1"/>
          <p:nvPr/>
        </p:nvSpPr>
        <p:spPr>
          <a:xfrm>
            <a:off x="3077050" y="2589650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3"/>
          <p:cNvSpPr txBox="1"/>
          <p:nvPr/>
        </p:nvSpPr>
        <p:spPr>
          <a:xfrm>
            <a:off x="6399025" y="3553725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7678150" y="3553725"/>
            <a:ext cx="42159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Fahrrad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4" name="Google Shape;4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3713">
            <a:off x="14476622" y="481594"/>
            <a:ext cx="1892063" cy="94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288" y="1677750"/>
            <a:ext cx="1671251" cy="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/>
          <p:cNvPicPr preferRelativeResize="0"/>
          <p:nvPr/>
        </p:nvPicPr>
        <p:blipFill rotWithShape="1">
          <a:blip r:embed="rId5">
            <a:alphaModFix/>
          </a:blip>
          <a:srcRect b="0" l="11660" r="0" t="0"/>
          <a:stretch/>
        </p:blipFill>
        <p:spPr>
          <a:xfrm>
            <a:off x="14941563" y="2647700"/>
            <a:ext cx="962186" cy="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06800" y="3553714"/>
            <a:ext cx="1334822" cy="92707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3"/>
          <p:cNvSpPr txBox="1"/>
          <p:nvPr/>
        </p:nvSpPr>
        <p:spPr>
          <a:xfrm>
            <a:off x="4520725" y="4517800"/>
            <a:ext cx="37413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Auto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2217250" y="4517800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0" name="Google Shape;43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03375" y="4551193"/>
            <a:ext cx="1671251" cy="83563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3"/>
          <p:cNvSpPr txBox="1"/>
          <p:nvPr/>
        </p:nvSpPr>
        <p:spPr>
          <a:xfrm>
            <a:off x="7292475" y="5481875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33"/>
          <p:cNvSpPr txBox="1"/>
          <p:nvPr/>
        </p:nvSpPr>
        <p:spPr>
          <a:xfrm>
            <a:off x="5896450" y="5481875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33"/>
          <p:cNvSpPr txBox="1"/>
          <p:nvPr/>
        </p:nvSpPr>
        <p:spPr>
          <a:xfrm>
            <a:off x="7132450" y="6445950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33"/>
          <p:cNvSpPr txBox="1"/>
          <p:nvPr/>
        </p:nvSpPr>
        <p:spPr>
          <a:xfrm>
            <a:off x="2217250" y="6445950"/>
            <a:ext cx="37413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dem Bus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5" name="Google Shape;43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67250" y="6454693"/>
            <a:ext cx="1671251" cy="85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064825" y="5234428"/>
            <a:ext cx="752197" cy="12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3"/>
          <p:cNvSpPr txBox="1"/>
          <p:nvPr/>
        </p:nvSpPr>
        <p:spPr>
          <a:xfrm>
            <a:off x="7558825" y="7410025"/>
            <a:ext cx="12360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33"/>
          <p:cNvSpPr txBox="1"/>
          <p:nvPr/>
        </p:nvSpPr>
        <p:spPr>
          <a:xfrm>
            <a:off x="6163150" y="7996225"/>
            <a:ext cx="2205300" cy="5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9" name="Google Shape;439;p33"/>
          <p:cNvPicPr preferRelativeResize="0"/>
          <p:nvPr/>
        </p:nvPicPr>
        <p:blipFill rotWithShape="1">
          <a:blip r:embed="rId10">
            <a:alphaModFix/>
          </a:blip>
          <a:srcRect b="5056" l="22251" r="22942" t="31900"/>
          <a:stretch/>
        </p:blipFill>
        <p:spPr>
          <a:xfrm>
            <a:off x="12735550" y="7410013"/>
            <a:ext cx="1671251" cy="114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Google Shape;444;p34"/>
          <p:cNvGraphicFramePr/>
          <p:nvPr/>
        </p:nvGraphicFramePr>
        <p:xfrm>
          <a:off x="952500" y="74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{D6D49D26-5591-4A48-BDD4-52DB410F6F1E}</a:tableStyleId>
              </a:tblPr>
              <a:tblGrid>
                <a:gridCol w="1084875"/>
                <a:gridCol w="1275750"/>
                <a:gridCol w="1275750"/>
                <a:gridCol w="12746650"/>
              </a:tblGrid>
              <a:tr h="75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nicht mit dem Flugzeug nach Spanien geflogen.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Mit dem Flugzeug bin ich auch nicht nach Polen geflogen.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in Berlin habe ich fast nichts mit Freunden gemacht.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Oma ist mit Klara nach Wien gefahren.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Zusammen sind wir in den Park gegangen.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Fast sind Jan und ich nach Frankreich gefahren.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Nur mit Tante Irina  bin ich in die Stadt gegangen.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vier Wochen in Krakow geblieben.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45" name="Google Shape;4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141" y="657691"/>
            <a:ext cx="849051" cy="84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4"/>
          <p:cNvPicPr preferRelativeResize="0"/>
          <p:nvPr/>
        </p:nvPicPr>
        <p:blipFill rotWithShape="1">
          <a:blip r:embed="rId4">
            <a:alphaModFix/>
          </a:blip>
          <a:srcRect b="0" l="0" r="57643" t="9272"/>
          <a:stretch/>
        </p:blipFill>
        <p:spPr>
          <a:xfrm>
            <a:off x="2297500" y="687825"/>
            <a:ext cx="792800" cy="8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4"/>
          <p:cNvPicPr preferRelativeResize="0"/>
          <p:nvPr/>
        </p:nvPicPr>
        <p:blipFill rotWithShape="1">
          <a:blip r:embed="rId4">
            <a:alphaModFix/>
          </a:blip>
          <a:srcRect b="8584" l="62811" r="0" t="18417"/>
          <a:stretch/>
        </p:blipFill>
        <p:spPr>
          <a:xfrm>
            <a:off x="3575750" y="728649"/>
            <a:ext cx="691651" cy="6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4"/>
          <p:cNvPicPr preferRelativeResize="0"/>
          <p:nvPr/>
        </p:nvPicPr>
        <p:blipFill rotWithShape="1">
          <a:blip r:embed="rId4">
            <a:alphaModFix/>
          </a:blip>
          <a:srcRect b="8584" l="62811" r="0" t="18417"/>
          <a:stretch/>
        </p:blipFill>
        <p:spPr>
          <a:xfrm>
            <a:off x="3575750" y="6135149"/>
            <a:ext cx="691651" cy="6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4"/>
          <p:cNvPicPr preferRelativeResize="0"/>
          <p:nvPr/>
        </p:nvPicPr>
        <p:blipFill rotWithShape="1">
          <a:blip r:embed="rId4">
            <a:alphaModFix/>
          </a:blip>
          <a:srcRect b="8584" l="62811" r="0" t="18417"/>
          <a:stretch/>
        </p:blipFill>
        <p:spPr>
          <a:xfrm>
            <a:off x="3575750" y="4539449"/>
            <a:ext cx="691651" cy="6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4"/>
          <p:cNvPicPr preferRelativeResize="0"/>
          <p:nvPr/>
        </p:nvPicPr>
        <p:blipFill rotWithShape="1">
          <a:blip r:embed="rId4">
            <a:alphaModFix/>
          </a:blip>
          <a:srcRect b="8584" l="62811" r="0" t="18417"/>
          <a:stretch/>
        </p:blipFill>
        <p:spPr>
          <a:xfrm>
            <a:off x="3575750" y="3102449"/>
            <a:ext cx="691651" cy="6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4"/>
          <p:cNvPicPr preferRelativeResize="0"/>
          <p:nvPr/>
        </p:nvPicPr>
        <p:blipFill rotWithShape="1">
          <a:blip r:embed="rId4">
            <a:alphaModFix/>
          </a:blip>
          <a:srcRect b="8584" l="62811" r="0" t="18417"/>
          <a:stretch/>
        </p:blipFill>
        <p:spPr>
          <a:xfrm>
            <a:off x="3575750" y="2344274"/>
            <a:ext cx="691651" cy="6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4"/>
          <p:cNvPicPr preferRelativeResize="0"/>
          <p:nvPr/>
        </p:nvPicPr>
        <p:blipFill rotWithShape="1">
          <a:blip r:embed="rId4">
            <a:alphaModFix/>
          </a:blip>
          <a:srcRect b="0" l="0" r="57643" t="9272"/>
          <a:stretch/>
        </p:blipFill>
        <p:spPr>
          <a:xfrm>
            <a:off x="2271875" y="1483675"/>
            <a:ext cx="792800" cy="8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4"/>
          <p:cNvPicPr preferRelativeResize="0"/>
          <p:nvPr/>
        </p:nvPicPr>
        <p:blipFill rotWithShape="1">
          <a:blip r:embed="rId4">
            <a:alphaModFix/>
          </a:blip>
          <a:srcRect b="0" l="0" r="57643" t="9272"/>
          <a:stretch/>
        </p:blipFill>
        <p:spPr>
          <a:xfrm>
            <a:off x="2297500" y="3812038"/>
            <a:ext cx="792800" cy="8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4"/>
          <p:cNvPicPr preferRelativeResize="0"/>
          <p:nvPr/>
        </p:nvPicPr>
        <p:blipFill rotWithShape="1">
          <a:blip r:embed="rId4">
            <a:alphaModFix/>
          </a:blip>
          <a:srcRect b="0" l="0" r="57643" t="9272"/>
          <a:stretch/>
        </p:blipFill>
        <p:spPr>
          <a:xfrm>
            <a:off x="2297500" y="5218263"/>
            <a:ext cx="792800" cy="8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4"/>
          <p:cNvPicPr preferRelativeResize="0"/>
          <p:nvPr/>
        </p:nvPicPr>
        <p:blipFill rotWithShape="1">
          <a:blip r:embed="rId4">
            <a:alphaModFix/>
          </a:blip>
          <a:srcRect b="0" l="0" r="57643" t="9272"/>
          <a:stretch/>
        </p:blipFill>
        <p:spPr>
          <a:xfrm>
            <a:off x="2271875" y="6813963"/>
            <a:ext cx="792800" cy="8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4"/>
          <p:cNvSpPr txBox="1"/>
          <p:nvPr/>
        </p:nvSpPr>
        <p:spPr>
          <a:xfrm>
            <a:off x="4657100" y="2297500"/>
            <a:ext cx="3953400" cy="68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Mit der Bahn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34"/>
          <p:cNvSpPr txBox="1"/>
          <p:nvPr/>
        </p:nvSpPr>
        <p:spPr>
          <a:xfrm>
            <a:off x="9468000" y="3024125"/>
            <a:ext cx="2226600" cy="68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sehr viel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34"/>
          <p:cNvSpPr txBox="1"/>
          <p:nvPr/>
        </p:nvSpPr>
        <p:spPr>
          <a:xfrm>
            <a:off x="8937350" y="4537325"/>
            <a:ext cx="2571000" cy="68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in die Stadt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p34"/>
          <p:cNvSpPr txBox="1"/>
          <p:nvPr/>
        </p:nvSpPr>
        <p:spPr>
          <a:xfrm>
            <a:off x="5529675" y="6056825"/>
            <a:ext cx="3290400" cy="68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mit Onkel Pawel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34"/>
          <p:cNvSpPr txBox="1"/>
          <p:nvPr/>
        </p:nvSpPr>
        <p:spPr>
          <a:xfrm>
            <a:off x="14993025" y="2297500"/>
            <a:ext cx="2207100" cy="68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4294967295" type="title"/>
          </p:nvPr>
        </p:nvSpPr>
        <p:spPr>
          <a:xfrm>
            <a:off x="7186438" y="0"/>
            <a:ext cx="3842700" cy="24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o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426441" y="2756849"/>
            <a:ext cx="5704200" cy="39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</a:t>
            </a:r>
            <a:r>
              <a:rPr lang="en-GB" sz="9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126719" y="1254039"/>
            <a:ext cx="4393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wohnen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3955266" y="5137471"/>
            <a:ext cx="3104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7458201" y="7044618"/>
            <a:ext cx="3371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Million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858236" y="5143500"/>
            <a:ext cx="2898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ohne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3355343" y="1254039"/>
            <a:ext cx="4304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Montag</a:t>
            </a:r>
            <a:endParaRPr sz="2100">
              <a:solidFill>
                <a:schemeClr val="dk2"/>
              </a:solidFill>
            </a:endParaRPr>
          </a:p>
        </p:txBody>
      </p:sp>
      <p:grpSp>
        <p:nvGrpSpPr>
          <p:cNvPr descr="fries without ketchup next to a green checkmark, fries with ketchup next to red x" id="109" name="Google Shape;109;p17"/>
          <p:cNvGrpSpPr/>
          <p:nvPr/>
        </p:nvGrpSpPr>
        <p:grpSpPr>
          <a:xfrm>
            <a:off x="2271392" y="6716992"/>
            <a:ext cx="2281490" cy="2423391"/>
            <a:chOff x="1514261" y="4477995"/>
            <a:chExt cx="1520993" cy="1615594"/>
          </a:xfrm>
        </p:grpSpPr>
        <p:pic>
          <p:nvPicPr>
            <p:cNvPr descr="http://www.clker.com/cliparts/4/8/a/6/1194984081402633375french_fries_juliane_kr_r.svg.hi.png" id="110" name="Google Shape;11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4261" y="4577500"/>
              <a:ext cx="536739" cy="70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f/f/2/e/11954289431054409758ketchup_bottle_alexandre_01.svg.hi.png" id="111" name="Google Shape;111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31472" y="4477995"/>
              <a:ext cx="455299" cy="877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4/8/a/6/1194984081402633375french_fries_juliane_kr_r.svg.hi.png" id="112" name="Google Shape;11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7830" y="5389707"/>
              <a:ext cx="536739" cy="70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0/f/7/0/11954234311954389563ok_mark_h_kon_l_vdal_02.svg.med.png" id="113" name="Google Shape;113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86768" y="5561721"/>
              <a:ext cx="648486" cy="497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V/S/1/q/m/Q/red-x-small-md.png" id="114" name="Google Shape;114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61564" y="4789123"/>
              <a:ext cx="509733" cy="446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descr="Monday" id="115" name="Google Shape;115;p17"/>
          <p:cNvGrpSpPr/>
          <p:nvPr/>
        </p:nvGrpSpPr>
        <p:grpSpPr>
          <a:xfrm>
            <a:off x="14134507" y="2644303"/>
            <a:ext cx="2746215" cy="2091371"/>
            <a:chOff x="9423005" y="1762869"/>
            <a:chExt cx="1830810" cy="1394247"/>
          </a:xfrm>
        </p:grpSpPr>
        <p:pic>
          <p:nvPicPr>
            <p:cNvPr id="116" name="Google Shape;116;p17"/>
            <p:cNvPicPr preferRelativeResize="0"/>
            <p:nvPr/>
          </p:nvPicPr>
          <p:blipFill rotWithShape="1">
            <a:blip r:embed="rId7">
              <a:alphaModFix/>
            </a:blip>
            <a:srcRect b="2587" l="3391" r="3185" t="42001"/>
            <a:stretch/>
          </p:blipFill>
          <p:spPr>
            <a:xfrm>
              <a:off x="9423005" y="1799719"/>
              <a:ext cx="1830810" cy="1357397"/>
            </a:xfrm>
            <a:prstGeom prst="rect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7" name="Google Shape;117;p17"/>
            <p:cNvSpPr/>
            <p:nvPr/>
          </p:nvSpPr>
          <p:spPr>
            <a:xfrm>
              <a:off x="9423005" y="1762869"/>
              <a:ext cx="324300" cy="320700"/>
            </a:xfrm>
            <a:prstGeom prst="ellipse">
              <a:avLst/>
            </a:prstGeom>
            <a:noFill/>
            <a:ln cap="flat" cmpd="sng" w="76200">
              <a:solidFill>
                <a:srgbClr val="43434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descr="family under a roof" id="118" name="Google Shape;118;p17"/>
          <p:cNvGrpSpPr/>
          <p:nvPr/>
        </p:nvGrpSpPr>
        <p:grpSpPr>
          <a:xfrm>
            <a:off x="1484152" y="2661207"/>
            <a:ext cx="3509068" cy="1717959"/>
            <a:chOff x="989435" y="1774138"/>
            <a:chExt cx="2339378" cy="1145306"/>
          </a:xfrm>
        </p:grpSpPr>
        <p:pic>
          <p:nvPicPr>
            <p:cNvPr id="119" name="Google Shape;119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89435" y="1774138"/>
              <a:ext cx="2339378" cy="795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74247" y="2219609"/>
              <a:ext cx="969748" cy="69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descr="a milllion" id="121" name="Google Shape;121;p17"/>
          <p:cNvGrpSpPr/>
          <p:nvPr/>
        </p:nvGrpSpPr>
        <p:grpSpPr>
          <a:xfrm>
            <a:off x="7089680" y="8351874"/>
            <a:ext cx="4136201" cy="815871"/>
            <a:chOff x="4726453" y="5567916"/>
            <a:chExt cx="2757467" cy="543914"/>
          </a:xfrm>
        </p:grpSpPr>
        <p:pic>
          <p:nvPicPr>
            <p:cNvPr id="122" name="Google Shape;122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726453" y="5587634"/>
              <a:ext cx="367203" cy="5241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125434" y="5587634"/>
              <a:ext cx="360423" cy="51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534482" y="5587634"/>
              <a:ext cx="360423" cy="51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43530" y="5582129"/>
              <a:ext cx="360423" cy="51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335731" y="5582789"/>
              <a:ext cx="360423" cy="51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26627" y="5567916"/>
              <a:ext cx="360423" cy="51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123498" y="5567916"/>
              <a:ext cx="360423" cy="514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irl searching" id="129" name="Google Shape;129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23169" y="2794963"/>
            <a:ext cx="3124879" cy="2656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g holding ball" id="130" name="Google Shape;130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345774" y="6045171"/>
            <a:ext cx="2714189" cy="2714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/>
          <p:nvPr/>
        </p:nvSpPr>
        <p:spPr>
          <a:xfrm>
            <a:off x="1014225" y="745125"/>
            <a:ext cx="29901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 den Ferien 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35"/>
          <p:cNvSpPr txBox="1"/>
          <p:nvPr/>
        </p:nvSpPr>
        <p:spPr>
          <a:xfrm>
            <a:off x="4279649" y="745125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35"/>
          <p:cNvSpPr txBox="1"/>
          <p:nvPr/>
        </p:nvSpPr>
        <p:spPr>
          <a:xfrm>
            <a:off x="6081272" y="745125"/>
            <a:ext cx="39990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mit dem Flugzeug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p35"/>
          <p:cNvSpPr txBox="1"/>
          <p:nvPr/>
        </p:nvSpPr>
        <p:spPr>
          <a:xfrm>
            <a:off x="10273807" y="745125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geflogen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35"/>
          <p:cNvSpPr txBox="1"/>
          <p:nvPr/>
        </p:nvSpPr>
        <p:spPr>
          <a:xfrm>
            <a:off x="13129825" y="745125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nach Spanien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35"/>
          <p:cNvSpPr txBox="1"/>
          <p:nvPr/>
        </p:nvSpPr>
        <p:spPr>
          <a:xfrm>
            <a:off x="227650" y="745125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35"/>
          <p:cNvSpPr txBox="1"/>
          <p:nvPr/>
        </p:nvSpPr>
        <p:spPr>
          <a:xfrm>
            <a:off x="1014225" y="2006900"/>
            <a:ext cx="3265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mit dem Auto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35"/>
          <p:cNvSpPr txBox="1"/>
          <p:nvPr/>
        </p:nvSpPr>
        <p:spPr>
          <a:xfrm>
            <a:off x="16592024" y="2006900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35"/>
          <p:cNvSpPr txBox="1"/>
          <p:nvPr/>
        </p:nvSpPr>
        <p:spPr>
          <a:xfrm>
            <a:off x="7380824" y="200690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nach Berlin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35"/>
          <p:cNvSpPr txBox="1"/>
          <p:nvPr/>
        </p:nvSpPr>
        <p:spPr>
          <a:xfrm>
            <a:off x="4499032" y="200690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35"/>
          <p:cNvSpPr txBox="1"/>
          <p:nvPr/>
        </p:nvSpPr>
        <p:spPr>
          <a:xfrm>
            <a:off x="10262625" y="2006900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 Sommer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35"/>
          <p:cNvSpPr txBox="1"/>
          <p:nvPr/>
        </p:nvSpPr>
        <p:spPr>
          <a:xfrm>
            <a:off x="227650" y="200690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35"/>
          <p:cNvSpPr txBox="1"/>
          <p:nvPr/>
        </p:nvSpPr>
        <p:spPr>
          <a:xfrm>
            <a:off x="16627849" y="745125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35"/>
          <p:cNvSpPr txBox="1"/>
          <p:nvPr/>
        </p:nvSpPr>
        <p:spPr>
          <a:xfrm>
            <a:off x="13786426" y="2006900"/>
            <a:ext cx="2603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sind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35"/>
          <p:cNvSpPr txBox="1"/>
          <p:nvPr/>
        </p:nvSpPr>
        <p:spPr>
          <a:xfrm>
            <a:off x="9005888" y="3268675"/>
            <a:ext cx="3265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mit dem Rad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35"/>
          <p:cNvSpPr txBox="1"/>
          <p:nvPr/>
        </p:nvSpPr>
        <p:spPr>
          <a:xfrm>
            <a:off x="1039362" y="3268675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35"/>
          <p:cNvSpPr txBox="1"/>
          <p:nvPr/>
        </p:nvSpPr>
        <p:spPr>
          <a:xfrm>
            <a:off x="15124604" y="3268675"/>
            <a:ext cx="16410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35"/>
          <p:cNvSpPr txBox="1"/>
          <p:nvPr/>
        </p:nvSpPr>
        <p:spPr>
          <a:xfrm>
            <a:off x="2789095" y="3268675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35"/>
          <p:cNvSpPr txBox="1"/>
          <p:nvPr/>
        </p:nvSpPr>
        <p:spPr>
          <a:xfrm>
            <a:off x="5576488" y="3268675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 die Stadt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35"/>
          <p:cNvSpPr txBox="1"/>
          <p:nvPr/>
        </p:nvSpPr>
        <p:spPr>
          <a:xfrm>
            <a:off x="198613" y="326950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35"/>
          <p:cNvSpPr txBox="1"/>
          <p:nvPr/>
        </p:nvSpPr>
        <p:spPr>
          <a:xfrm>
            <a:off x="12396288" y="3268675"/>
            <a:ext cx="2603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gestern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35"/>
          <p:cNvSpPr txBox="1"/>
          <p:nvPr/>
        </p:nvSpPr>
        <p:spPr>
          <a:xfrm>
            <a:off x="11476950" y="4622400"/>
            <a:ext cx="65511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Tante Irina und Onkel Pawel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35"/>
          <p:cNvSpPr txBox="1"/>
          <p:nvPr/>
        </p:nvSpPr>
        <p:spPr>
          <a:xfrm>
            <a:off x="4499026" y="4622400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sind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35"/>
          <p:cNvSpPr txBox="1"/>
          <p:nvPr/>
        </p:nvSpPr>
        <p:spPr>
          <a:xfrm>
            <a:off x="6180595" y="462240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geblieben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35"/>
          <p:cNvSpPr txBox="1"/>
          <p:nvPr/>
        </p:nvSpPr>
        <p:spPr>
          <a:xfrm>
            <a:off x="1039338" y="4621575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ier Wochen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35"/>
          <p:cNvSpPr txBox="1"/>
          <p:nvPr/>
        </p:nvSpPr>
        <p:spPr>
          <a:xfrm>
            <a:off x="227638" y="462240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35"/>
          <p:cNvSpPr txBox="1"/>
          <p:nvPr/>
        </p:nvSpPr>
        <p:spPr>
          <a:xfrm>
            <a:off x="8998275" y="4621575"/>
            <a:ext cx="2323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 Polen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35"/>
          <p:cNvSpPr txBox="1"/>
          <p:nvPr/>
        </p:nvSpPr>
        <p:spPr>
          <a:xfrm>
            <a:off x="7345725" y="5976125"/>
            <a:ext cx="12813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35"/>
          <p:cNvSpPr txBox="1"/>
          <p:nvPr/>
        </p:nvSpPr>
        <p:spPr>
          <a:xfrm>
            <a:off x="11657926" y="5976125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habe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4" name="Google Shape;494;p35"/>
          <p:cNvSpPr txBox="1"/>
          <p:nvPr/>
        </p:nvSpPr>
        <p:spPr>
          <a:xfrm>
            <a:off x="8811220" y="5976125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gemacht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35"/>
          <p:cNvSpPr txBox="1"/>
          <p:nvPr/>
        </p:nvSpPr>
        <p:spPr>
          <a:xfrm>
            <a:off x="1010313" y="5976125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 Krakau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35"/>
          <p:cNvSpPr txBox="1"/>
          <p:nvPr/>
        </p:nvSpPr>
        <p:spPr>
          <a:xfrm>
            <a:off x="198613" y="597695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35"/>
          <p:cNvSpPr txBox="1"/>
          <p:nvPr/>
        </p:nvSpPr>
        <p:spPr>
          <a:xfrm>
            <a:off x="4499025" y="5976125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wirklich viel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 txBox="1"/>
          <p:nvPr/>
        </p:nvSpPr>
        <p:spPr>
          <a:xfrm>
            <a:off x="1014225" y="1354725"/>
            <a:ext cx="29901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 den Ferien 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36"/>
          <p:cNvSpPr txBox="1"/>
          <p:nvPr/>
        </p:nvSpPr>
        <p:spPr>
          <a:xfrm>
            <a:off x="5898574" y="1354725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36"/>
          <p:cNvSpPr txBox="1"/>
          <p:nvPr/>
        </p:nvSpPr>
        <p:spPr>
          <a:xfrm>
            <a:off x="7658922" y="1354725"/>
            <a:ext cx="39990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mit dem Flugzeug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36"/>
          <p:cNvSpPr txBox="1"/>
          <p:nvPr/>
        </p:nvSpPr>
        <p:spPr>
          <a:xfrm>
            <a:off x="15286782" y="133005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geflogen.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36"/>
          <p:cNvSpPr txBox="1"/>
          <p:nvPr/>
        </p:nvSpPr>
        <p:spPr>
          <a:xfrm>
            <a:off x="11820100" y="1354725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nach Spanien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36"/>
          <p:cNvSpPr txBox="1"/>
          <p:nvPr/>
        </p:nvSpPr>
        <p:spPr>
          <a:xfrm>
            <a:off x="227650" y="1354725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36"/>
          <p:cNvSpPr txBox="1"/>
          <p:nvPr/>
        </p:nvSpPr>
        <p:spPr>
          <a:xfrm>
            <a:off x="9005900" y="2616500"/>
            <a:ext cx="3265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mit dem Auto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36"/>
          <p:cNvSpPr txBox="1"/>
          <p:nvPr/>
        </p:nvSpPr>
        <p:spPr>
          <a:xfrm>
            <a:off x="7345724" y="2616500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36"/>
          <p:cNvSpPr txBox="1"/>
          <p:nvPr/>
        </p:nvSpPr>
        <p:spPr>
          <a:xfrm>
            <a:off x="12405174" y="261650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nach Berlin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36"/>
          <p:cNvSpPr txBox="1"/>
          <p:nvPr/>
        </p:nvSpPr>
        <p:spPr>
          <a:xfrm>
            <a:off x="15201457" y="2604163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gefahren.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36"/>
          <p:cNvSpPr txBox="1"/>
          <p:nvPr/>
        </p:nvSpPr>
        <p:spPr>
          <a:xfrm>
            <a:off x="1056238" y="2616500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 Sommer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36"/>
          <p:cNvSpPr txBox="1"/>
          <p:nvPr/>
        </p:nvSpPr>
        <p:spPr>
          <a:xfrm>
            <a:off x="227650" y="261650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36"/>
          <p:cNvSpPr txBox="1"/>
          <p:nvPr/>
        </p:nvSpPr>
        <p:spPr>
          <a:xfrm>
            <a:off x="4188249" y="1354725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36"/>
          <p:cNvSpPr txBox="1"/>
          <p:nvPr/>
        </p:nvSpPr>
        <p:spPr>
          <a:xfrm>
            <a:off x="4499051" y="2616500"/>
            <a:ext cx="2603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sind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36"/>
          <p:cNvSpPr txBox="1"/>
          <p:nvPr/>
        </p:nvSpPr>
        <p:spPr>
          <a:xfrm>
            <a:off x="10997963" y="3924250"/>
            <a:ext cx="3265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mit dem Rad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36"/>
          <p:cNvSpPr txBox="1"/>
          <p:nvPr/>
        </p:nvSpPr>
        <p:spPr>
          <a:xfrm>
            <a:off x="4528087" y="3924250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36"/>
          <p:cNvSpPr txBox="1"/>
          <p:nvPr/>
        </p:nvSpPr>
        <p:spPr>
          <a:xfrm>
            <a:off x="6307179" y="3924250"/>
            <a:ext cx="16410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36"/>
          <p:cNvSpPr txBox="1"/>
          <p:nvPr/>
        </p:nvSpPr>
        <p:spPr>
          <a:xfrm>
            <a:off x="14457170" y="3954475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gefahren.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36"/>
          <p:cNvSpPr txBox="1"/>
          <p:nvPr/>
        </p:nvSpPr>
        <p:spPr>
          <a:xfrm>
            <a:off x="1056238" y="3923838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 die Stadt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36"/>
          <p:cNvSpPr txBox="1"/>
          <p:nvPr/>
        </p:nvSpPr>
        <p:spPr>
          <a:xfrm>
            <a:off x="198613" y="387910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36"/>
          <p:cNvSpPr txBox="1"/>
          <p:nvPr/>
        </p:nvSpPr>
        <p:spPr>
          <a:xfrm>
            <a:off x="8200863" y="3923838"/>
            <a:ext cx="2603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gestern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36"/>
          <p:cNvSpPr txBox="1"/>
          <p:nvPr/>
        </p:nvSpPr>
        <p:spPr>
          <a:xfrm>
            <a:off x="6180600" y="5254788"/>
            <a:ext cx="65511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Tante Irina und Onkel Pawel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36"/>
          <p:cNvSpPr txBox="1"/>
          <p:nvPr/>
        </p:nvSpPr>
        <p:spPr>
          <a:xfrm>
            <a:off x="4499026" y="5232000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sind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36"/>
          <p:cNvSpPr txBox="1"/>
          <p:nvPr/>
        </p:nvSpPr>
        <p:spPr>
          <a:xfrm>
            <a:off x="15439170" y="525480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geblieben.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36"/>
          <p:cNvSpPr txBox="1"/>
          <p:nvPr/>
        </p:nvSpPr>
        <p:spPr>
          <a:xfrm>
            <a:off x="1039338" y="5231175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ier Wochen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36"/>
          <p:cNvSpPr txBox="1"/>
          <p:nvPr/>
        </p:nvSpPr>
        <p:spPr>
          <a:xfrm>
            <a:off x="227638" y="523200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36"/>
          <p:cNvSpPr txBox="1"/>
          <p:nvPr/>
        </p:nvSpPr>
        <p:spPr>
          <a:xfrm>
            <a:off x="12886875" y="5232000"/>
            <a:ext cx="2323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 Polen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Google Shape;529;p36"/>
          <p:cNvSpPr txBox="1"/>
          <p:nvPr/>
        </p:nvSpPr>
        <p:spPr>
          <a:xfrm>
            <a:off x="6267725" y="6573950"/>
            <a:ext cx="12813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36"/>
          <p:cNvSpPr txBox="1"/>
          <p:nvPr/>
        </p:nvSpPr>
        <p:spPr>
          <a:xfrm>
            <a:off x="4528076" y="6562550"/>
            <a:ext cx="15264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habe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36"/>
          <p:cNvSpPr txBox="1"/>
          <p:nvPr/>
        </p:nvSpPr>
        <p:spPr>
          <a:xfrm>
            <a:off x="10638020" y="658535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gemacht.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36"/>
          <p:cNvSpPr txBox="1"/>
          <p:nvPr/>
        </p:nvSpPr>
        <p:spPr>
          <a:xfrm>
            <a:off x="1010313" y="6585725"/>
            <a:ext cx="3304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 Krakau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p36"/>
          <p:cNvSpPr txBox="1"/>
          <p:nvPr/>
        </p:nvSpPr>
        <p:spPr>
          <a:xfrm>
            <a:off x="198613" y="6586550"/>
            <a:ext cx="6903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36"/>
          <p:cNvSpPr txBox="1"/>
          <p:nvPr/>
        </p:nvSpPr>
        <p:spPr>
          <a:xfrm>
            <a:off x="7762275" y="6585350"/>
            <a:ext cx="2662500" cy="8694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wirklich viel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p36"/>
          <p:cNvSpPr txBox="1"/>
          <p:nvPr/>
        </p:nvSpPr>
        <p:spPr>
          <a:xfrm>
            <a:off x="144875" y="165575"/>
            <a:ext cx="3125400" cy="869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Antworten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"/>
          <p:cNvSpPr txBox="1"/>
          <p:nvPr/>
        </p:nvSpPr>
        <p:spPr>
          <a:xfrm>
            <a:off x="765825" y="558850"/>
            <a:ext cx="16806900" cy="84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Meine Sommerferien [have] ich in         , in Krakow [spent]. Ich bin von Berlin mit dem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              nach Warschau [flown] und von Warschau mit der              nach Krakow.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Krakow ist eine große Stadt im             von Polen. Ich bin vier Wochen bei           Irina und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         Pawel [stayed]. Dort habe ich so [much] erlebt! Krakow ist eine wunderschöne, alte Stadt mit viel [history]. Die Leute in         sind sehr freundlich und ich [have] sogar ein bisschen           [learnt] . Mit meiner Cousine bin ich mit dem              in die Stadt gefahren und wir [have] viele Fotos [taken]. Das               Essen ist so         ! Ich [have] die traditionelle saure Gurke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nsuppe [eaten]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Sie heißt 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zupa ogórkowa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auf polnisch.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1" name="Google Shape;5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525" y="497898"/>
            <a:ext cx="829027" cy="7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3697">
            <a:off x="734510" y="1334533"/>
            <a:ext cx="1475760" cy="73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35095" y="1441900"/>
            <a:ext cx="1046176" cy="5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9750" y="2199450"/>
            <a:ext cx="829024" cy="7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7"/>
          <p:cNvSpPr txBox="1"/>
          <p:nvPr/>
        </p:nvSpPr>
        <p:spPr>
          <a:xfrm>
            <a:off x="7169025" y="2228553"/>
            <a:ext cx="2694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6" name="Google Shape;546;p37"/>
          <p:cNvPicPr preferRelativeResize="0"/>
          <p:nvPr/>
        </p:nvPicPr>
        <p:blipFill rotWithShape="1">
          <a:blip r:embed="rId7">
            <a:alphaModFix/>
          </a:blip>
          <a:srcRect b="14987" l="70877" r="8493" t="48713"/>
          <a:stretch/>
        </p:blipFill>
        <p:spPr>
          <a:xfrm>
            <a:off x="14716425" y="2101196"/>
            <a:ext cx="829027" cy="98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7"/>
          <p:cNvPicPr preferRelativeResize="0"/>
          <p:nvPr/>
        </p:nvPicPr>
        <p:blipFill rotWithShape="1">
          <a:blip r:embed="rId7">
            <a:alphaModFix/>
          </a:blip>
          <a:srcRect b="19365" l="52242" r="28183" t="38333"/>
          <a:stretch/>
        </p:blipFill>
        <p:spPr>
          <a:xfrm>
            <a:off x="917950" y="3082050"/>
            <a:ext cx="682704" cy="9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24596">
            <a:off x="3276550" y="5143504"/>
            <a:ext cx="1046177" cy="67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978625" y="5016649"/>
            <a:ext cx="1046176" cy="7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73675" y="6056128"/>
            <a:ext cx="829024" cy="57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24596">
            <a:off x="10135150" y="6007679"/>
            <a:ext cx="1046177" cy="67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850" y="4074048"/>
            <a:ext cx="829027" cy="7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8"/>
          <p:cNvSpPr txBox="1"/>
          <p:nvPr/>
        </p:nvSpPr>
        <p:spPr>
          <a:xfrm>
            <a:off x="765825" y="558850"/>
            <a:ext cx="16806900" cy="84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Meine Sommerferien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habe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ich in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Polen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, in Krakow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verbracht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Ich bin von Berlin mit dem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Flugzeug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nach Warschau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geflogen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und von Warschau mit der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Bahn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nach Krakow. Krakow ist eine große Stadt im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Süden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von Polen. Ich bin vier Wochen bei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Tante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Irina und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Onkel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Pawel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geblieben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Dort habe ich so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viel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erlebt! Krakow ist eine wunderschöne, alte Stadt mit viel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Geschichte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Die Leute in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Polen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sind sehr freundlich und ich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habe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sogar ein bisschen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polnisch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gelernt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Mit meiner Cousine bin ich mit dem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Fahrrad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in die Stadt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und wir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haben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viele Fotos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gemacht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Das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polnische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Essen ist so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lecker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! Ich habe die traditionelle saure Gurkensuppe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gegessen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Sie heißt 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zupa ogórkowa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auf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polnisch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idx="4294967295" type="title"/>
          </p:nvPr>
        </p:nvSpPr>
        <p:spPr>
          <a:xfrm>
            <a:off x="7221121" y="186494"/>
            <a:ext cx="38457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o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6317968" y="3053624"/>
            <a:ext cx="5704200" cy="4187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Kopf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7756205" y="7564689"/>
            <a:ext cx="2893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noch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2917701" y="5289750"/>
            <a:ext cx="4734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kommen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3184946" y="1465351"/>
            <a:ext cx="3934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Woche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588981" y="5289750"/>
            <a:ext cx="2919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451928" y="1465351"/>
            <a:ext cx="3542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wollen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back of a man's head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1097" y="3352080"/>
            <a:ext cx="2207935" cy="2455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e week" id="143" name="Google Shape;143;p18"/>
          <p:cNvGrpSpPr/>
          <p:nvPr/>
        </p:nvGrpSpPr>
        <p:grpSpPr>
          <a:xfrm>
            <a:off x="13807682" y="3053624"/>
            <a:ext cx="2857950" cy="2091371"/>
            <a:chOff x="9205121" y="2035749"/>
            <a:chExt cx="1905300" cy="1394247"/>
          </a:xfrm>
        </p:grpSpPr>
        <p:pic>
          <p:nvPicPr>
            <p:cNvPr id="144" name="Google Shape;144;p18"/>
            <p:cNvPicPr preferRelativeResize="0"/>
            <p:nvPr/>
          </p:nvPicPr>
          <p:blipFill rotWithShape="1">
            <a:blip r:embed="rId4">
              <a:alphaModFix/>
            </a:blip>
            <a:srcRect b="2587" l="3391" r="3185" t="42001"/>
            <a:stretch/>
          </p:blipFill>
          <p:spPr>
            <a:xfrm>
              <a:off x="9205121" y="2072599"/>
              <a:ext cx="1830810" cy="1357397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5" name="Google Shape;145;p18"/>
            <p:cNvSpPr/>
            <p:nvPr/>
          </p:nvSpPr>
          <p:spPr>
            <a:xfrm>
              <a:off x="9205121" y="2035749"/>
              <a:ext cx="1905300" cy="320700"/>
            </a:xfrm>
            <a:prstGeom prst="ellipse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emoji with heart" id="146" name="Google Shape;1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3516" y="2877676"/>
            <a:ext cx="1729014" cy="1567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7824945" y="8695454"/>
            <a:ext cx="2755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[still]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4001614" y="6400425"/>
            <a:ext cx="2755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come]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descr="open window" id="149" name="Google Shape;14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0894" y="6674745"/>
            <a:ext cx="2946378" cy="2067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waving" id="150" name="Google Shape;15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626212" y="7241052"/>
            <a:ext cx="1317930" cy="176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1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{D6D49D26-5591-4A48-BDD4-52DB410F6F1E}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Bahn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train</a:t>
                      </a:r>
                      <a:endParaRPr sz="3200"/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Flugzeug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fahren</a:t>
                      </a:r>
                      <a:endParaRPr sz="3200"/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Schiff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ship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fliegen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fly, flying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bleiben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stay, staying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polnisch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Polish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Tante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aunt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Onkel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uncle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Geschichte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history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20"/>
          <p:cNvGraphicFramePr/>
          <p:nvPr/>
        </p:nvGraphicFramePr>
        <p:xfrm>
          <a:off x="952500" y="49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{D6D49D26-5591-4A48-BDD4-52DB410F6F1E}</a:tableStyleId>
              </a:tblPr>
              <a:tblGrid>
                <a:gridCol w="5461000"/>
                <a:gridCol w="5461000"/>
                <a:gridCol w="5461000"/>
              </a:tblGrid>
              <a:tr h="28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8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8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2" name="Google Shape;162;p20"/>
          <p:cNvSpPr txBox="1"/>
          <p:nvPr/>
        </p:nvSpPr>
        <p:spPr>
          <a:xfrm>
            <a:off x="1553525" y="1241875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polnisch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663350" y="3995138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Onkel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1663350" y="6748425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Schiff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7012050" y="1241875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Polen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7012050" y="3879900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Bahn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7012050" y="6748425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fliegen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2470575" y="1241875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Tante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12560875" y="3995150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Flugzeug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12560875" y="6665625"/>
            <a:ext cx="4263900" cy="14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bleiben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19365" l="52242" r="28183" t="38333"/>
          <a:stretch/>
        </p:blipFill>
        <p:spPr>
          <a:xfrm>
            <a:off x="4871650" y="4071349"/>
            <a:ext cx="945773" cy="13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14987" l="70877" r="8493" t="48713"/>
          <a:stretch/>
        </p:blipFill>
        <p:spPr>
          <a:xfrm>
            <a:off x="15565050" y="1318075"/>
            <a:ext cx="1112750" cy="131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4401" y="1328362"/>
            <a:ext cx="1391542" cy="131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375" y="1436443"/>
            <a:ext cx="1671251" cy="107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6">
            <a:alphaModFix/>
          </a:blip>
          <a:srcRect b="0" l="11660" r="0" t="0"/>
          <a:stretch/>
        </p:blipFill>
        <p:spPr>
          <a:xfrm>
            <a:off x="4335575" y="6963575"/>
            <a:ext cx="1391549" cy="12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7">
            <a:alphaModFix/>
          </a:blip>
          <a:srcRect b="47149" l="9837" r="81035" t="39954"/>
          <a:stretch/>
        </p:blipFill>
        <p:spPr>
          <a:xfrm>
            <a:off x="9697775" y="6977807"/>
            <a:ext cx="1391549" cy="98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 rotWithShape="1">
          <a:blip r:embed="rId8">
            <a:alphaModFix/>
          </a:blip>
          <a:srcRect b="66348" l="0" r="0" t="12786"/>
          <a:stretch/>
        </p:blipFill>
        <p:spPr>
          <a:xfrm>
            <a:off x="14088758" y="7403225"/>
            <a:ext cx="2645717" cy="68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43838" y="4436775"/>
            <a:ext cx="1671251" cy="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011550" y="4649025"/>
            <a:ext cx="1671309" cy="8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1179800" y="890025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12014800" y="4770075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1179800" y="7606650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6825188" y="1022000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6825188" y="4651938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1179800" y="3665900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6870338" y="7555625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14859850" y="6420100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13106600" y="890025"/>
            <a:ext cx="1564164" cy="983124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075" y="309425"/>
            <a:ext cx="9015075" cy="852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860" y="6001728"/>
            <a:ext cx="3540140" cy="268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9831650" y="3396125"/>
            <a:ext cx="31461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Warschau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8465600" y="6539200"/>
            <a:ext cx="31461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Krakau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 rotWithShape="1">
          <a:blip r:embed="rId5">
            <a:alphaModFix/>
          </a:blip>
          <a:srcRect b="14986" l="52242" r="8493" t="41372"/>
          <a:stretch/>
        </p:blipFill>
        <p:spPr>
          <a:xfrm>
            <a:off x="10829375" y="6339325"/>
            <a:ext cx="3146100" cy="2351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627550" y="641650"/>
            <a:ext cx="76791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Das ist Polen.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Die Hauptstadt von Polen ist …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584800" y="2183225"/>
            <a:ext cx="75078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Mein Onkel Pawel und meine Tante Irina wohnen in Krakau.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74150" y="3600900"/>
            <a:ext cx="72018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Krakau ist im Süden von Polen.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12503" y="3613249"/>
            <a:ext cx="2446659" cy="235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15373050" y="4385725"/>
            <a:ext cx="7950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561400" y="5018575"/>
            <a:ext cx="72018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Krakau ist eine sehr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schöne Stadt mit 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viel Geschichte.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267832">
            <a:off x="10373399" y="3870550"/>
            <a:ext cx="1238300" cy="102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267838">
            <a:off x="9506533" y="6865213"/>
            <a:ext cx="995981" cy="82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/>
        </p:nvSpPr>
        <p:spPr>
          <a:xfrm>
            <a:off x="765825" y="496750"/>
            <a:ext cx="136815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In meinen Sommerferien war ich bei Onkel Pawel und Tante Irina in         . Ich habe vier Wochen dort verbracht. Es war wunderbar!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375" y="1173079"/>
            <a:ext cx="899350" cy="8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/>
          <p:nvPr/>
        </p:nvSpPr>
        <p:spPr>
          <a:xfrm>
            <a:off x="9790250" y="2256100"/>
            <a:ext cx="5236500" cy="2980500"/>
          </a:xfrm>
          <a:prstGeom prst="cloudCallout">
            <a:avLst>
              <a:gd fmla="val 89134" name="adj1"/>
              <a:gd fmla="val -90973" name="adj2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How long did I stay with uncle Pawel and aunt Irina?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9468000" y="1247050"/>
            <a:ext cx="3489600" cy="87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/>
        </p:nvSpPr>
        <p:spPr>
          <a:xfrm>
            <a:off x="657700" y="4889300"/>
            <a:ext cx="16972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Ich bin mit dem Flugzeug von Berlin nach Warschau geflogen.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050" y="765098"/>
            <a:ext cx="2161475" cy="313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82449" y="836312"/>
            <a:ext cx="2803658" cy="265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/>
          <p:nvPr/>
        </p:nvSpPr>
        <p:spPr>
          <a:xfrm>
            <a:off x="3857525" y="2175238"/>
            <a:ext cx="9438300" cy="31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3711">
            <a:off x="4440799" y="1369984"/>
            <a:ext cx="3170373" cy="15851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 txBox="1"/>
          <p:nvPr/>
        </p:nvSpPr>
        <p:spPr>
          <a:xfrm>
            <a:off x="765500" y="5884475"/>
            <a:ext cx="16864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I flew from Berlin to Warsaw by plane.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/>
        </p:nvSpPr>
        <p:spPr>
          <a:xfrm>
            <a:off x="657700" y="4889300"/>
            <a:ext cx="16972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Von Warschau bin ich mit der Bahn nach Krakau gefahren.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238" y="306593"/>
            <a:ext cx="4387526" cy="415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765500" y="5884475"/>
            <a:ext cx="16864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From Warsaw I went by train to Krakow.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9317250" y="2123250"/>
            <a:ext cx="301500" cy="3135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8820000" y="3684275"/>
            <a:ext cx="183600" cy="222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7988" y="2698125"/>
            <a:ext cx="1671251" cy="8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/>
          <p:nvPr/>
        </p:nvSpPr>
        <p:spPr>
          <a:xfrm rot="6620926">
            <a:off x="8521390" y="2883401"/>
            <a:ext cx="1397621" cy="216047"/>
          </a:xfrm>
          <a:prstGeom prst="rightArrow">
            <a:avLst>
              <a:gd fmla="val 26884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