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D8CE01-F4AC-4E11-97EF-48BEDF01D25F}">
  <a:tblStyle styleId="{17D8CE01-F4AC-4E11-97EF-48BEDF01D25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8a4ca5496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8a4ca54967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227efb8e2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8227efb8e2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Talk through each picture in turn. What is happening in the image? If they can spot the familiarity can they suggest a title for the job family for example ‘building’.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8227efb8e2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8227efb8e2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Talk through each picture in turn. What is happening in the image? If they can spot the familiarity can they suggest a title for the job family for example ‘building’.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8227efb8e2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8227efb8e2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8680993b2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8680993b2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they spot the job family? Were there any that surprised them as going together. See if the job family names match up to the ones you had.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8680993b2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8680993b2c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they spot the job family? Were there any that surprised them as going together. See if the job family names match up to the ones you had.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8680993b2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8680993b2c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they spot the job family? Were there any that surprised them as going together. See if the job family names match up to the ones you had.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8680993b2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8680993b2c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they spot the job family? Were there any that surprised them as going together. See if the job family names match up to the ones you had.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8680993b2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8680993b2c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they spot the job family? Were there any that surprised them as going together. See if the job family names match up to the ones you had.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8680993b2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8680993b2c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they spot the job family? Were there any that surprised them as going together. See if the job family names match up to the ones you had.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8227efb8e2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8227efb8e2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task activity is designed to get the student understanding that there are different types of task in one job. Through discussion encourage the student to think about the types of task they enjoy and don’t enjoy or find more challenging.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8a199391a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8a199391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Depending on how many lessons for each unit, there could be a 2</a:t>
            </a:r>
            <a:r>
              <a:rPr baseline="30000" lang="en-GB"/>
              <a:t>nd</a:t>
            </a:r>
            <a:r>
              <a:rPr lang="en-GB"/>
              <a:t> page for lesson 5…etc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8227efb8e2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8227efb8e2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8227efb8e2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8227efb8e2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Discussion point: working with your hands, working outdoors.</a:t>
            </a:r>
            <a:endParaRPr/>
          </a:p>
          <a:p>
            <a:pPr indent="0" lvl="0" marL="0" rtl="0" algn="l">
              <a:lnSpc>
                <a:spcPct val="100000"/>
              </a:lnSpc>
              <a:spcBef>
                <a:spcPts val="0"/>
              </a:spcBef>
              <a:spcAft>
                <a:spcPts val="0"/>
              </a:spcAft>
              <a:buSzPts val="1100"/>
              <a:buNone/>
            </a:pPr>
            <a:r>
              <a:rPr lang="en-GB"/>
              <a:t>This task activity is designed to get the student understanding that there are different types of task in one job. Through discussion encourage the student to think about the types of task they enjoy and don’t enjoy or find more challenging.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8227efb8e2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8227efb8e2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Discussion point: customer facing roles, interacting with people, communicating.</a:t>
            </a:r>
            <a:endParaRPr/>
          </a:p>
          <a:p>
            <a:pPr indent="0" lvl="0" marL="0" rtl="0" algn="l">
              <a:lnSpc>
                <a:spcPct val="100000"/>
              </a:lnSpc>
              <a:spcBef>
                <a:spcPts val="0"/>
              </a:spcBef>
              <a:spcAft>
                <a:spcPts val="0"/>
              </a:spcAft>
              <a:buSzPts val="1100"/>
              <a:buNone/>
            </a:pPr>
            <a:r>
              <a:rPr lang="en-GB"/>
              <a:t>This task activity is designed to get the student understanding that there are different types of task in one job. Through discussion encourage the student to think about the types of task they enjoy and don’t enjoy or find more challenging.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8227efb8e2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8227efb8e2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Discussion point: Manual task, indoors, often repetitive.</a:t>
            </a:r>
            <a:endParaRPr/>
          </a:p>
          <a:p>
            <a:pPr indent="0" lvl="0" marL="0" rtl="0" algn="l">
              <a:lnSpc>
                <a:spcPct val="100000"/>
              </a:lnSpc>
              <a:spcBef>
                <a:spcPts val="0"/>
              </a:spcBef>
              <a:spcAft>
                <a:spcPts val="0"/>
              </a:spcAft>
              <a:buSzPts val="1100"/>
              <a:buNone/>
            </a:pPr>
            <a:r>
              <a:rPr lang="en-GB"/>
              <a:t>This task activity is designed to get the student understanding that there are different types of task in one job. Through discussion encourage the student to think about the types of task they enjoy and don’t enjoy or find more challenging.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8227efb8e2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8227efb8e2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SzPts val="1100"/>
              <a:buNone/>
            </a:pPr>
            <a:r>
              <a:rPr lang="en-GB">
                <a:solidFill>
                  <a:schemeClr val="dk1"/>
                </a:solidFill>
              </a:rPr>
              <a:t>Here are some of the different types of task most commonly found in businesses, the examples given have been put in the category that describes the majority of their work.</a:t>
            </a:r>
            <a:endParaRPr sz="6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8227efb8e2_1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8227efb8e2_1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Have a bit of fun with this game. Make it as easy or hard as is required for the student. When you are the ‘guesser’ model task and job family language in the questions you ask.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8227efb8e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8227efb8e2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Example ‘do you have to speak to customers?’ ‘Do you work outside?’ </a:t>
            </a:r>
            <a:endParaRPr/>
          </a:p>
          <a:p>
            <a:pPr indent="0" lvl="0" marL="0" rtl="0" algn="l">
              <a:lnSpc>
                <a:spcPct val="100000"/>
              </a:lnSpc>
              <a:spcBef>
                <a:spcPts val="0"/>
              </a:spcBef>
              <a:spcAft>
                <a:spcPts val="0"/>
              </a:spcAft>
              <a:buSzPts val="1100"/>
              <a:buNone/>
            </a:pPr>
            <a:r>
              <a:rPr lang="en-GB"/>
              <a:t>To extend the game pick jobs that are not shown on the grid.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8aec702839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8aec702839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Final slide of the lesson. Suggest adaptations for teachers/parents.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8bb14a19f6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8bb14a19f6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8f5fc050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8f5fc050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d591fe10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8d591fe10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8227efb8e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8227efb8e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8d591fe1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8d591fe10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8227efb8e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8227efb8e2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Share with the student the purpose of the lesson and the things you will be doing together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8a4ca54967_0_8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8a4ca54967_0_8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Does the student recognise any of the images below? Could they suggest another example of a ‘retail’ outlet?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8227efb8e2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8227efb8e2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 the slides there will be overlap with some jobs having similarities but belonging to different job families. It is important to discuss this and whether this forms the ‘main part’ of the job.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8227efb8e2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8227efb8e2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Talk through each picture in turn. What is happening in the image? If they can spot the familiarity can they suggest a title for the job family for example ‘building’.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10" name="Shape 10"/>
        <p:cNvGrpSpPr/>
        <p:nvPr/>
      </p:nvGrpSpPr>
      <p:grpSpPr>
        <a:xfrm>
          <a:off x="0" y="0"/>
          <a:ext cx="0" cy="0"/>
          <a:chOff x="0" y="0"/>
          <a:chExt cx="0" cy="0"/>
        </a:xfrm>
      </p:grpSpPr>
      <p:sp>
        <p:nvSpPr>
          <p:cNvPr id="11" name="Google Shape;11;p2"/>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 name="Google Shape;12;p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3" name="Google Shape;13;p2"/>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68" name="Shape 68"/>
        <p:cNvGrpSpPr/>
        <p:nvPr/>
      </p:nvGrpSpPr>
      <p:grpSpPr>
        <a:xfrm>
          <a:off x="0" y="0"/>
          <a:ext cx="0" cy="0"/>
          <a:chOff x="0" y="0"/>
          <a:chExt cx="0" cy="0"/>
        </a:xfrm>
      </p:grpSpPr>
      <p:sp>
        <p:nvSpPr>
          <p:cNvPr id="69" name="Google Shape;69;p11"/>
          <p:cNvSpPr txBox="1"/>
          <p:nvPr>
            <p:ph type="title"/>
          </p:nvPr>
        </p:nvSpPr>
        <p:spPr>
          <a:xfrm>
            <a:off x="490250" y="1099725"/>
            <a:ext cx="8194800" cy="34413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3600"/>
              <a:buFont typeface="Montserrat SemiBold"/>
              <a:buNone/>
              <a:defRPr b="0" i="1" sz="36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70" name="Google Shape;70;p11"/>
          <p:cNvSpPr txBox="1"/>
          <p:nvPr>
            <p:ph idx="1" type="subTitle"/>
          </p:nvPr>
        </p:nvSpPr>
        <p:spPr>
          <a:xfrm>
            <a:off x="474525" y="3969500"/>
            <a:ext cx="3935400" cy="954000"/>
          </a:xfrm>
          <a:prstGeom prst="rect">
            <a:avLst/>
          </a:prstGeom>
          <a:noFill/>
          <a:ln>
            <a:noFill/>
          </a:ln>
        </p:spPr>
        <p:txBody>
          <a:bodyPr anchorCtr="0" anchor="b" bIns="0" lIns="0" spcFirstLastPara="1" rIns="0" wrap="square" tIns="0">
            <a:noAutofit/>
          </a:bodyPr>
          <a:lstStyle>
            <a:lvl1pPr lvl="0" algn="l">
              <a:lnSpc>
                <a:spcPct val="14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1000"/>
              </a:spcBef>
              <a:spcAft>
                <a:spcPts val="0"/>
              </a:spcAft>
              <a:buSzPts val="1400"/>
              <a:buNone/>
              <a:defRPr/>
            </a:lvl3pPr>
            <a:lvl4pPr lvl="3" algn="l">
              <a:lnSpc>
                <a:spcPct val="130000"/>
              </a:lnSpc>
              <a:spcBef>
                <a:spcPts val="1000"/>
              </a:spcBef>
              <a:spcAft>
                <a:spcPts val="0"/>
              </a:spcAft>
              <a:buSzPts val="1400"/>
              <a:buNone/>
              <a:defRPr/>
            </a:lvl4pPr>
            <a:lvl5pPr lvl="4" algn="l">
              <a:lnSpc>
                <a:spcPct val="130000"/>
              </a:lnSpc>
              <a:spcBef>
                <a:spcPts val="1000"/>
              </a:spcBef>
              <a:spcAft>
                <a:spcPts val="0"/>
              </a:spcAft>
              <a:buSzPts val="1200"/>
              <a:buNone/>
              <a:defRPr/>
            </a:lvl5pPr>
            <a:lvl6pPr lvl="5" algn="l">
              <a:lnSpc>
                <a:spcPct val="130000"/>
              </a:lnSpc>
              <a:spcBef>
                <a:spcPts val="1000"/>
              </a:spcBef>
              <a:spcAft>
                <a:spcPts val="0"/>
              </a:spcAft>
              <a:buSzPts val="1200"/>
              <a:buNone/>
              <a:defRPr/>
            </a:lvl6pPr>
            <a:lvl7pPr lvl="6" algn="l">
              <a:lnSpc>
                <a:spcPct val="130000"/>
              </a:lnSpc>
              <a:spcBef>
                <a:spcPts val="1000"/>
              </a:spcBef>
              <a:spcAft>
                <a:spcPts val="0"/>
              </a:spcAft>
              <a:buSzPts val="1000"/>
              <a:buNone/>
              <a:defRPr/>
            </a:lvl7pPr>
            <a:lvl8pPr lvl="7" algn="l">
              <a:lnSpc>
                <a:spcPct val="130000"/>
              </a:lnSpc>
              <a:spcBef>
                <a:spcPts val="1000"/>
              </a:spcBef>
              <a:spcAft>
                <a:spcPts val="0"/>
              </a:spcAft>
              <a:buSzPts val="1000"/>
              <a:buNone/>
              <a:defRPr/>
            </a:lvl8pPr>
            <a:lvl9pPr lvl="8" algn="l">
              <a:lnSpc>
                <a:spcPct val="130000"/>
              </a:lnSpc>
              <a:spcBef>
                <a:spcPts val="1000"/>
              </a:spcBef>
              <a:spcAft>
                <a:spcPts val="1000"/>
              </a:spcAft>
              <a:buSzPts val="800"/>
              <a:buNone/>
              <a:defRPr/>
            </a:lvl9pPr>
          </a:lstStyle>
          <a:p/>
        </p:txBody>
      </p:sp>
      <p:pic>
        <p:nvPicPr>
          <p:cNvPr id="71" name="Google Shape;71;p11"/>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sp>
        <p:nvSpPr>
          <p:cNvPr id="73" name="Google Shape;73;p12"/>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algn="l">
              <a:lnSpc>
                <a:spcPct val="130000"/>
              </a:lnSpc>
              <a:spcBef>
                <a:spcPts val="0"/>
              </a:spcBef>
              <a:spcAft>
                <a:spcPts val="0"/>
              </a:spcAft>
              <a:buSzPts val="800"/>
              <a:buNone/>
              <a:defRPr sz="800"/>
            </a:lvl1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81" name="Shape 81"/>
        <p:cNvGrpSpPr/>
        <p:nvPr/>
      </p:nvGrpSpPr>
      <p:grpSpPr>
        <a:xfrm>
          <a:off x="0" y="0"/>
          <a:ext cx="0" cy="0"/>
          <a:chOff x="0" y="0"/>
          <a:chExt cx="0" cy="0"/>
        </a:xfrm>
      </p:grpSpPr>
      <p:sp>
        <p:nvSpPr>
          <p:cNvPr id="82" name="Google Shape;82;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3" name="Google Shape;83;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84" name="Google Shape;84;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85" name="Google Shape;85;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86" name="Google Shape;86;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87" name="Google Shape;87;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88" name="Google Shape;88;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89" name="Google Shape;89;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90" name="Google Shape;90;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91" name="Google Shape;9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4" name="Google Shape;94;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95" name="Google Shape;95;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 name="Shape 96"/>
        <p:cNvGrpSpPr/>
        <p:nvPr/>
      </p:nvGrpSpPr>
      <p:grpSpPr>
        <a:xfrm>
          <a:off x="0" y="0"/>
          <a:ext cx="0" cy="0"/>
          <a:chOff x="0" y="0"/>
          <a:chExt cx="0" cy="0"/>
        </a:xfrm>
      </p:grpSpPr>
      <p:sp>
        <p:nvSpPr>
          <p:cNvPr id="97" name="Google Shape;97;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8" name="Google Shape;98;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sz="1200"/>
            </a:lvl5pPr>
            <a:lvl6pPr indent="-304800" lvl="5" marL="2743200" algn="l">
              <a:lnSpc>
                <a:spcPct val="130000"/>
              </a:lnSpc>
              <a:spcBef>
                <a:spcPts val="600"/>
              </a:spcBef>
              <a:spcAft>
                <a:spcPts val="0"/>
              </a:spcAft>
              <a:buSzPts val="1200"/>
              <a:buChar char="–"/>
              <a:defRPr sz="1200"/>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99" name="Google Shape;99;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100" name="Shape 100"/>
        <p:cNvGrpSpPr/>
        <p:nvPr/>
      </p:nvGrpSpPr>
      <p:grpSpPr>
        <a:xfrm>
          <a:off x="0" y="0"/>
          <a:ext cx="0" cy="0"/>
          <a:chOff x="0" y="0"/>
          <a:chExt cx="0" cy="0"/>
        </a:xfrm>
      </p:grpSpPr>
      <p:sp>
        <p:nvSpPr>
          <p:cNvPr id="101" name="Google Shape;101;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103" name="Google Shape;103;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104" name="Google Shape;104;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105" name="Google Shape;105;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
        <p:nvSpPr>
          <p:cNvPr id="106" name="Google Shape;106;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107" name="Google Shape;107;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
        <p:nvSpPr>
          <p:cNvPr id="108" name="Google Shape;108;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109" name="Google Shape;109;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10" name="Shape 110"/>
        <p:cNvGrpSpPr/>
        <p:nvPr/>
      </p:nvGrpSpPr>
      <p:grpSpPr>
        <a:xfrm>
          <a:off x="0" y="0"/>
          <a:ext cx="0" cy="0"/>
          <a:chOff x="0" y="0"/>
          <a:chExt cx="0" cy="0"/>
        </a:xfrm>
      </p:grpSpPr>
      <p:sp>
        <p:nvSpPr>
          <p:cNvPr id="111" name="Google Shape;111;p19"/>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p:txBody>
      </p:sp>
      <p:sp>
        <p:nvSpPr>
          <p:cNvPr id="112" name="Google Shape;112;p19"/>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3" name="Google Shape;113;p19"/>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1000"/>
              </a:spcBef>
              <a:spcAft>
                <a:spcPts val="0"/>
              </a:spcAft>
              <a:buSzPts val="1400"/>
              <a:buNone/>
              <a:defRPr/>
            </a:lvl3pPr>
            <a:lvl4pPr lvl="3" algn="l">
              <a:lnSpc>
                <a:spcPct val="130000"/>
              </a:lnSpc>
              <a:spcBef>
                <a:spcPts val="1000"/>
              </a:spcBef>
              <a:spcAft>
                <a:spcPts val="0"/>
              </a:spcAft>
              <a:buSzPts val="1400"/>
              <a:buNone/>
              <a:defRPr/>
            </a:lvl4pPr>
            <a:lvl5pPr lvl="4" algn="l">
              <a:lnSpc>
                <a:spcPct val="130000"/>
              </a:lnSpc>
              <a:spcBef>
                <a:spcPts val="1000"/>
              </a:spcBef>
              <a:spcAft>
                <a:spcPts val="0"/>
              </a:spcAft>
              <a:buSzPts val="1200"/>
              <a:buNone/>
              <a:defRPr/>
            </a:lvl5pPr>
            <a:lvl6pPr lvl="5" algn="l">
              <a:lnSpc>
                <a:spcPct val="130000"/>
              </a:lnSpc>
              <a:spcBef>
                <a:spcPts val="1000"/>
              </a:spcBef>
              <a:spcAft>
                <a:spcPts val="0"/>
              </a:spcAft>
              <a:buSzPts val="1200"/>
              <a:buNone/>
              <a:defRPr/>
            </a:lvl6pPr>
            <a:lvl7pPr lvl="6" algn="l">
              <a:lnSpc>
                <a:spcPct val="130000"/>
              </a:lnSpc>
              <a:spcBef>
                <a:spcPts val="1000"/>
              </a:spcBef>
              <a:spcAft>
                <a:spcPts val="0"/>
              </a:spcAft>
              <a:buSzPts val="1000"/>
              <a:buNone/>
              <a:defRPr/>
            </a:lvl7pPr>
            <a:lvl8pPr lvl="7" algn="l">
              <a:lnSpc>
                <a:spcPct val="130000"/>
              </a:lnSpc>
              <a:spcBef>
                <a:spcPts val="1000"/>
              </a:spcBef>
              <a:spcAft>
                <a:spcPts val="0"/>
              </a:spcAft>
              <a:buSzPts val="1000"/>
              <a:buNone/>
              <a:defRPr/>
            </a:lvl8pPr>
            <a:lvl9pPr lvl="8" algn="l">
              <a:lnSpc>
                <a:spcPct val="130000"/>
              </a:lnSpc>
              <a:spcBef>
                <a:spcPts val="1000"/>
              </a:spcBef>
              <a:spcAft>
                <a:spcPts val="1000"/>
              </a:spcAft>
              <a:buSzPts val="800"/>
              <a:buNone/>
              <a:defRPr/>
            </a:lvl9pPr>
          </a:lstStyle>
          <a:p/>
        </p:txBody>
      </p:sp>
      <p:pic>
        <p:nvPicPr>
          <p:cNvPr id="114" name="Google Shape;114;p19"/>
          <p:cNvPicPr preferRelativeResize="0"/>
          <p:nvPr/>
        </p:nvPicPr>
        <p:blipFill rotWithShape="1">
          <a:blip r:embed="rId2">
            <a:alphaModFix/>
          </a:blip>
          <a:srcRect b="0" l="49" r="59" t="0"/>
          <a:stretch/>
        </p:blipFill>
        <p:spPr>
          <a:xfrm>
            <a:off x="6315803" y="3617749"/>
            <a:ext cx="2359600" cy="1282050"/>
          </a:xfrm>
          <a:prstGeom prst="rect">
            <a:avLst/>
          </a:prstGeom>
          <a:noFill/>
          <a:ln>
            <a:noFill/>
          </a:ln>
        </p:spPr>
      </p:pic>
      <p:sp>
        <p:nvSpPr>
          <p:cNvPr id="115" name="Google Shape;115;p19"/>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2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8" name="Google Shape;118;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119" name="Shape 119"/>
        <p:cNvGrpSpPr/>
        <p:nvPr/>
      </p:nvGrpSpPr>
      <p:grpSpPr>
        <a:xfrm>
          <a:off x="0" y="0"/>
          <a:ext cx="0" cy="0"/>
          <a:chOff x="0" y="0"/>
          <a:chExt cx="0" cy="0"/>
        </a:xfrm>
      </p:grpSpPr>
      <p:sp>
        <p:nvSpPr>
          <p:cNvPr id="120" name="Google Shape;120;p21"/>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1" name="Google Shape;121;p2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22" name="Google Shape;122;p21"/>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000000"/>
              </a:buClr>
              <a:buSzPts val="3000"/>
              <a:buFont typeface="Montserrat SemiBold"/>
              <a:buNone/>
              <a:defRPr b="0" sz="3000">
                <a:solidFill>
                  <a:srgbClr val="000000"/>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rgbClr val="000000"/>
              </a:buClr>
              <a:buSzPts val="5200"/>
              <a:buNone/>
              <a:defRPr sz="5200">
                <a:solidFill>
                  <a:srgbClr val="000000"/>
                </a:solidFill>
              </a:defRPr>
            </a:lvl2pPr>
            <a:lvl3pPr lvl="2" algn="ctr">
              <a:lnSpc>
                <a:spcPct val="100000"/>
              </a:lnSpc>
              <a:spcBef>
                <a:spcPts val="0"/>
              </a:spcBef>
              <a:spcAft>
                <a:spcPts val="0"/>
              </a:spcAft>
              <a:buClr>
                <a:srgbClr val="000000"/>
              </a:buClr>
              <a:buSzPts val="5200"/>
              <a:buNone/>
              <a:defRPr sz="5200">
                <a:solidFill>
                  <a:srgbClr val="000000"/>
                </a:solidFill>
              </a:defRPr>
            </a:lvl3pPr>
            <a:lvl4pPr lvl="3" algn="ctr">
              <a:lnSpc>
                <a:spcPct val="100000"/>
              </a:lnSpc>
              <a:spcBef>
                <a:spcPts val="0"/>
              </a:spcBef>
              <a:spcAft>
                <a:spcPts val="0"/>
              </a:spcAft>
              <a:buClr>
                <a:srgbClr val="000000"/>
              </a:buClr>
              <a:buSzPts val="5200"/>
              <a:buNone/>
              <a:defRPr sz="5200">
                <a:solidFill>
                  <a:srgbClr val="000000"/>
                </a:solidFill>
              </a:defRPr>
            </a:lvl4pPr>
            <a:lvl5pPr lvl="4" algn="ctr">
              <a:lnSpc>
                <a:spcPct val="100000"/>
              </a:lnSpc>
              <a:spcBef>
                <a:spcPts val="0"/>
              </a:spcBef>
              <a:spcAft>
                <a:spcPts val="0"/>
              </a:spcAft>
              <a:buClr>
                <a:srgbClr val="000000"/>
              </a:buClr>
              <a:buSzPts val="5200"/>
              <a:buNone/>
              <a:defRPr sz="5200">
                <a:solidFill>
                  <a:srgbClr val="000000"/>
                </a:solidFill>
              </a:defRPr>
            </a:lvl5pPr>
            <a:lvl6pPr lvl="5" algn="ctr">
              <a:lnSpc>
                <a:spcPct val="100000"/>
              </a:lnSpc>
              <a:spcBef>
                <a:spcPts val="0"/>
              </a:spcBef>
              <a:spcAft>
                <a:spcPts val="0"/>
              </a:spcAft>
              <a:buClr>
                <a:srgbClr val="000000"/>
              </a:buClr>
              <a:buSzPts val="5200"/>
              <a:buNone/>
              <a:defRPr sz="5200">
                <a:solidFill>
                  <a:srgbClr val="000000"/>
                </a:solidFill>
              </a:defRPr>
            </a:lvl6pPr>
            <a:lvl7pPr lvl="6" algn="ctr">
              <a:lnSpc>
                <a:spcPct val="100000"/>
              </a:lnSpc>
              <a:spcBef>
                <a:spcPts val="0"/>
              </a:spcBef>
              <a:spcAft>
                <a:spcPts val="0"/>
              </a:spcAft>
              <a:buClr>
                <a:srgbClr val="000000"/>
              </a:buClr>
              <a:buSzPts val="5200"/>
              <a:buNone/>
              <a:defRPr sz="5200">
                <a:solidFill>
                  <a:srgbClr val="000000"/>
                </a:solidFill>
              </a:defRPr>
            </a:lvl7pPr>
            <a:lvl8pPr lvl="7" algn="ctr">
              <a:lnSpc>
                <a:spcPct val="100000"/>
              </a:lnSpc>
              <a:spcBef>
                <a:spcPts val="0"/>
              </a:spcBef>
              <a:spcAft>
                <a:spcPts val="0"/>
              </a:spcAft>
              <a:buClr>
                <a:srgbClr val="000000"/>
              </a:buClr>
              <a:buSzPts val="5200"/>
              <a:buNone/>
              <a:defRPr sz="5200">
                <a:solidFill>
                  <a:srgbClr val="000000"/>
                </a:solidFill>
              </a:defRPr>
            </a:lvl8pPr>
            <a:lvl9pPr lvl="8" algn="ctr">
              <a:lnSpc>
                <a:spcPct val="100000"/>
              </a:lnSpc>
              <a:spcBef>
                <a:spcPts val="0"/>
              </a:spcBef>
              <a:spcAft>
                <a:spcPts val="0"/>
              </a:spcAft>
              <a:buClr>
                <a:srgbClr val="000000"/>
              </a:buClr>
              <a:buSzPts val="5200"/>
              <a:buNone/>
              <a:defRPr sz="5200">
                <a:solidFill>
                  <a:srgbClr val="000000"/>
                </a:solidFill>
              </a:defRPr>
            </a:lvl9pPr>
          </a:lstStyle>
          <a:p/>
        </p:txBody>
      </p:sp>
      <p:sp>
        <p:nvSpPr>
          <p:cNvPr id="16" name="Google Shape;16;p3"/>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rgbClr val="000000"/>
              </a:buClr>
              <a:buSzPts val="1800"/>
              <a:buNone/>
              <a:defRPr sz="1800">
                <a:solidFill>
                  <a:srgbClr val="000000"/>
                </a:solidFill>
              </a:defRPr>
            </a:lvl1pPr>
            <a:lvl2pPr lvl="1" algn="ctr">
              <a:lnSpc>
                <a:spcPct val="100000"/>
              </a:lnSpc>
              <a:spcBef>
                <a:spcPts val="0"/>
              </a:spcBef>
              <a:spcAft>
                <a:spcPts val="0"/>
              </a:spcAft>
              <a:buClr>
                <a:srgbClr val="000000"/>
              </a:buClr>
              <a:buSzPts val="2800"/>
              <a:buNone/>
              <a:defRPr sz="2800">
                <a:solidFill>
                  <a:srgbClr val="000000"/>
                </a:solidFill>
              </a:defRPr>
            </a:lvl2pPr>
            <a:lvl3pPr lvl="2" algn="ctr">
              <a:lnSpc>
                <a:spcPct val="100000"/>
              </a:lnSpc>
              <a:spcBef>
                <a:spcPts val="0"/>
              </a:spcBef>
              <a:spcAft>
                <a:spcPts val="0"/>
              </a:spcAft>
              <a:buClr>
                <a:srgbClr val="000000"/>
              </a:buClr>
              <a:buSzPts val="2800"/>
              <a:buNone/>
              <a:defRPr sz="2800">
                <a:solidFill>
                  <a:srgbClr val="000000"/>
                </a:solidFill>
              </a:defRPr>
            </a:lvl3pPr>
            <a:lvl4pPr lvl="3" algn="ctr">
              <a:lnSpc>
                <a:spcPct val="100000"/>
              </a:lnSpc>
              <a:spcBef>
                <a:spcPts val="0"/>
              </a:spcBef>
              <a:spcAft>
                <a:spcPts val="0"/>
              </a:spcAft>
              <a:buClr>
                <a:srgbClr val="000000"/>
              </a:buClr>
              <a:buSzPts val="2800"/>
              <a:buNone/>
              <a:defRPr sz="2800">
                <a:solidFill>
                  <a:srgbClr val="000000"/>
                </a:solidFill>
              </a:defRPr>
            </a:lvl4pPr>
            <a:lvl5pPr lvl="4" algn="ctr">
              <a:lnSpc>
                <a:spcPct val="100000"/>
              </a:lnSpc>
              <a:spcBef>
                <a:spcPts val="0"/>
              </a:spcBef>
              <a:spcAft>
                <a:spcPts val="0"/>
              </a:spcAft>
              <a:buClr>
                <a:srgbClr val="000000"/>
              </a:buClr>
              <a:buSzPts val="2800"/>
              <a:buNone/>
              <a:defRPr sz="2800">
                <a:solidFill>
                  <a:srgbClr val="000000"/>
                </a:solidFill>
              </a:defRPr>
            </a:lvl5pPr>
            <a:lvl6pPr lvl="5" algn="ctr">
              <a:lnSpc>
                <a:spcPct val="100000"/>
              </a:lnSpc>
              <a:spcBef>
                <a:spcPts val="0"/>
              </a:spcBef>
              <a:spcAft>
                <a:spcPts val="0"/>
              </a:spcAft>
              <a:buClr>
                <a:srgbClr val="000000"/>
              </a:buClr>
              <a:buSzPts val="2800"/>
              <a:buNone/>
              <a:defRPr sz="2800">
                <a:solidFill>
                  <a:srgbClr val="000000"/>
                </a:solidFill>
              </a:defRPr>
            </a:lvl6pPr>
            <a:lvl7pPr lvl="6" algn="ctr">
              <a:lnSpc>
                <a:spcPct val="100000"/>
              </a:lnSpc>
              <a:spcBef>
                <a:spcPts val="0"/>
              </a:spcBef>
              <a:spcAft>
                <a:spcPts val="0"/>
              </a:spcAft>
              <a:buClr>
                <a:srgbClr val="000000"/>
              </a:buClr>
              <a:buSzPts val="2800"/>
              <a:buNone/>
              <a:defRPr sz="2800">
                <a:solidFill>
                  <a:srgbClr val="000000"/>
                </a:solidFill>
              </a:defRPr>
            </a:lvl7pPr>
            <a:lvl8pPr lvl="7" algn="ctr">
              <a:lnSpc>
                <a:spcPct val="100000"/>
              </a:lnSpc>
              <a:spcBef>
                <a:spcPts val="0"/>
              </a:spcBef>
              <a:spcAft>
                <a:spcPts val="0"/>
              </a:spcAft>
              <a:buClr>
                <a:srgbClr val="000000"/>
              </a:buClr>
              <a:buSzPts val="2800"/>
              <a:buNone/>
              <a:defRPr sz="2800">
                <a:solidFill>
                  <a:srgbClr val="000000"/>
                </a:solidFill>
              </a:defRPr>
            </a:lvl8pPr>
            <a:lvl9pPr lvl="8" algn="ctr">
              <a:lnSpc>
                <a:spcPct val="100000"/>
              </a:lnSpc>
              <a:spcBef>
                <a:spcPts val="0"/>
              </a:spcBef>
              <a:spcAft>
                <a:spcPts val="0"/>
              </a:spcAft>
              <a:buClr>
                <a:srgbClr val="000000"/>
              </a:buClr>
              <a:buSzPts val="2800"/>
              <a:buNone/>
              <a:defRPr sz="2800">
                <a:solidFill>
                  <a:srgbClr val="000000"/>
                </a:solidFill>
              </a:defRPr>
            </a:lvl9pPr>
          </a:lstStyle>
          <a:p/>
        </p:txBody>
      </p:sp>
      <p:sp>
        <p:nvSpPr>
          <p:cNvPr id="17" name="Google Shape;17;p3"/>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algn="l">
              <a:lnSpc>
                <a:spcPct val="130000"/>
              </a:lnSpc>
              <a:spcBef>
                <a:spcPts val="1000"/>
              </a:spcBef>
              <a:spcAft>
                <a:spcPts val="0"/>
              </a:spcAft>
              <a:buSzPts val="1600"/>
              <a:buNone/>
              <a:defRPr sz="1400">
                <a:solidFill>
                  <a:srgbClr val="000000"/>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solidFill>
                  <a:srgbClr val="000000"/>
                </a:solidFill>
              </a:defRPr>
            </a:lvl2pPr>
            <a:lvl3pPr lvl="2" algn="l">
              <a:lnSpc>
                <a:spcPct val="130000"/>
              </a:lnSpc>
              <a:spcBef>
                <a:spcPts val="1000"/>
              </a:spcBef>
              <a:spcAft>
                <a:spcPts val="0"/>
              </a:spcAft>
              <a:buSzPts val="1400"/>
              <a:buNone/>
              <a:defRPr>
                <a:solidFill>
                  <a:srgbClr val="000000"/>
                </a:solidFill>
              </a:defRPr>
            </a:lvl3pPr>
            <a:lvl4pPr lvl="3" algn="l">
              <a:lnSpc>
                <a:spcPct val="130000"/>
              </a:lnSpc>
              <a:spcBef>
                <a:spcPts val="1000"/>
              </a:spcBef>
              <a:spcAft>
                <a:spcPts val="0"/>
              </a:spcAft>
              <a:buSzPts val="1400"/>
              <a:buNone/>
              <a:defRPr>
                <a:solidFill>
                  <a:srgbClr val="000000"/>
                </a:solidFill>
              </a:defRPr>
            </a:lvl4pPr>
            <a:lvl5pPr lvl="4" algn="l">
              <a:lnSpc>
                <a:spcPct val="130000"/>
              </a:lnSpc>
              <a:spcBef>
                <a:spcPts val="1000"/>
              </a:spcBef>
              <a:spcAft>
                <a:spcPts val="0"/>
              </a:spcAft>
              <a:buSzPts val="1200"/>
              <a:buNone/>
              <a:defRPr>
                <a:solidFill>
                  <a:srgbClr val="000000"/>
                </a:solidFill>
              </a:defRPr>
            </a:lvl5pPr>
            <a:lvl6pPr lvl="5" algn="l">
              <a:lnSpc>
                <a:spcPct val="130000"/>
              </a:lnSpc>
              <a:spcBef>
                <a:spcPts val="1000"/>
              </a:spcBef>
              <a:spcAft>
                <a:spcPts val="0"/>
              </a:spcAft>
              <a:buSzPts val="1200"/>
              <a:buNone/>
              <a:defRPr>
                <a:solidFill>
                  <a:srgbClr val="000000"/>
                </a:solidFill>
              </a:defRPr>
            </a:lvl6pPr>
            <a:lvl7pPr lvl="6" algn="l">
              <a:lnSpc>
                <a:spcPct val="130000"/>
              </a:lnSpc>
              <a:spcBef>
                <a:spcPts val="1000"/>
              </a:spcBef>
              <a:spcAft>
                <a:spcPts val="0"/>
              </a:spcAft>
              <a:buSzPts val="1000"/>
              <a:buNone/>
              <a:defRPr>
                <a:solidFill>
                  <a:srgbClr val="000000"/>
                </a:solidFill>
              </a:defRPr>
            </a:lvl7pPr>
            <a:lvl8pPr lvl="7" algn="l">
              <a:lnSpc>
                <a:spcPct val="130000"/>
              </a:lnSpc>
              <a:spcBef>
                <a:spcPts val="1000"/>
              </a:spcBef>
              <a:spcAft>
                <a:spcPts val="0"/>
              </a:spcAft>
              <a:buSzPts val="1000"/>
              <a:buNone/>
              <a:defRPr>
                <a:solidFill>
                  <a:srgbClr val="000000"/>
                </a:solidFill>
              </a:defRPr>
            </a:lvl8pPr>
            <a:lvl9pPr lvl="8" algn="l">
              <a:lnSpc>
                <a:spcPct val="130000"/>
              </a:lnSpc>
              <a:spcBef>
                <a:spcPts val="1000"/>
              </a:spcBef>
              <a:spcAft>
                <a:spcPts val="1000"/>
              </a:spcAft>
              <a:buSzPts val="800"/>
              <a:buNone/>
              <a:defRPr>
                <a:solidFill>
                  <a:srgbClr val="000000"/>
                </a:solidFill>
              </a:defRPr>
            </a:lvl9pPr>
          </a:lstStyle>
          <a:p/>
        </p:txBody>
      </p:sp>
      <p:pic>
        <p:nvPicPr>
          <p:cNvPr id="18" name="Google Shape;18;p3"/>
          <p:cNvPicPr preferRelativeResize="0"/>
          <p:nvPr/>
        </p:nvPicPr>
        <p:blipFill rotWithShape="1">
          <a:blip r:embed="rId2">
            <a:alphaModFix/>
          </a:blip>
          <a:srcRect b="0" l="49" r="59" t="0"/>
          <a:stretch/>
        </p:blipFill>
        <p:spPr>
          <a:xfrm>
            <a:off x="6315803" y="3617749"/>
            <a:ext cx="2359600" cy="1282050"/>
          </a:xfrm>
          <a:prstGeom prst="rect">
            <a:avLst/>
          </a:prstGeom>
          <a:noFill/>
          <a:ln>
            <a:noFill/>
          </a:ln>
        </p:spPr>
      </p:pic>
      <p:sp>
        <p:nvSpPr>
          <p:cNvPr id="19" name="Google Shape;19;p3"/>
          <p:cNvSpPr/>
          <p:nvPr/>
        </p:nvSpPr>
        <p:spPr>
          <a:xfrm>
            <a:off x="8699225" y="4459200"/>
            <a:ext cx="444900" cy="68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3" name="Shape 123"/>
        <p:cNvGrpSpPr/>
        <p:nvPr/>
      </p:nvGrpSpPr>
      <p:grpSpPr>
        <a:xfrm>
          <a:off x="0" y="0"/>
          <a:ext cx="0" cy="0"/>
          <a:chOff x="0" y="0"/>
          <a:chExt cx="0" cy="0"/>
        </a:xfrm>
      </p:grpSpPr>
      <p:sp>
        <p:nvSpPr>
          <p:cNvPr id="124" name="Google Shape;124;p22"/>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algn="l">
              <a:lnSpc>
                <a:spcPct val="130000"/>
              </a:lnSpc>
              <a:spcBef>
                <a:spcPts val="0"/>
              </a:spcBef>
              <a:spcAft>
                <a:spcPts val="0"/>
              </a:spcAft>
              <a:buSzPts val="800"/>
              <a:buNone/>
              <a:defRPr sz="800"/>
            </a:lvl1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3" name="Google Shape;23;p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8975" y="445025"/>
            <a:ext cx="3951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5"/>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sz="1200"/>
            </a:lvl5pPr>
            <a:lvl6pPr indent="-304800" lvl="5" marL="2743200" algn="l">
              <a:lnSpc>
                <a:spcPct val="130000"/>
              </a:lnSpc>
              <a:spcBef>
                <a:spcPts val="600"/>
              </a:spcBef>
              <a:spcAft>
                <a:spcPts val="0"/>
              </a:spcAft>
              <a:buSzPts val="1200"/>
              <a:buChar char="–"/>
              <a:defRPr sz="1200"/>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7" name="Google Shape;27;p5"/>
          <p:cNvSpPr txBox="1"/>
          <p:nvPr>
            <p:ph idx="2" type="body"/>
          </p:nvPr>
        </p:nvSpPr>
        <p:spPr>
          <a:xfrm>
            <a:off x="4733975" y="1438150"/>
            <a:ext cx="3951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sz="1200"/>
            </a:lvl5pPr>
            <a:lvl6pPr indent="-304800" lvl="5" marL="2743200" algn="l">
              <a:lnSpc>
                <a:spcPct val="130000"/>
              </a:lnSpc>
              <a:spcBef>
                <a:spcPts val="600"/>
              </a:spcBef>
              <a:spcAft>
                <a:spcPts val="0"/>
              </a:spcAft>
              <a:buSzPts val="1200"/>
              <a:buChar char="–"/>
              <a:defRPr sz="1200"/>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8" name="Google Shape;28;p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29" name="Google Shape;29;p5"/>
          <p:cNvSpPr txBox="1"/>
          <p:nvPr>
            <p:ph idx="3" type="title"/>
          </p:nvPr>
        </p:nvSpPr>
        <p:spPr>
          <a:xfrm>
            <a:off x="4733975" y="445025"/>
            <a:ext cx="3951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33" name="Shape 33"/>
        <p:cNvGrpSpPr/>
        <p:nvPr/>
      </p:nvGrpSpPr>
      <p:grpSpPr>
        <a:xfrm>
          <a:off x="0" y="0"/>
          <a:ext cx="0" cy="0"/>
          <a:chOff x="0" y="0"/>
          <a:chExt cx="0" cy="0"/>
        </a:xfrm>
      </p:grpSpPr>
      <p:sp>
        <p:nvSpPr>
          <p:cNvPr id="34" name="Google Shape;34;p7"/>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36" name="Google Shape;36;p7"/>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37" name="Google Shape;37;p7"/>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38" name="Google Shape;38;p7"/>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
        <p:nvSpPr>
          <p:cNvPr id="39" name="Google Shape;39;p7"/>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0" name="Google Shape;40;p7"/>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
        <p:nvSpPr>
          <p:cNvPr id="41" name="Google Shape;41;p7"/>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2" name="Google Shape;42;p7"/>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tting tasks">
  <p:cSld name="TITLE_ONLY_1_1">
    <p:spTree>
      <p:nvGrpSpPr>
        <p:cNvPr id="43" name="Shape 43"/>
        <p:cNvGrpSpPr/>
        <p:nvPr/>
      </p:nvGrpSpPr>
      <p:grpSpPr>
        <a:xfrm>
          <a:off x="0" y="0"/>
          <a:ext cx="0" cy="0"/>
          <a:chOff x="0" y="0"/>
          <a:chExt cx="0" cy="0"/>
        </a:xfrm>
      </p:grpSpPr>
      <p:sp>
        <p:nvSpPr>
          <p:cNvPr id="44" name="Google Shape;44;p8"/>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 name="Google Shape;45;p8"/>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6" name="Google Shape;46;p8"/>
          <p:cNvSpPr txBox="1"/>
          <p:nvPr>
            <p:ph idx="2" type="subTitle"/>
          </p:nvPr>
        </p:nvSpPr>
        <p:spPr>
          <a:xfrm>
            <a:off x="5555725" y="2671200"/>
            <a:ext cx="3129300" cy="3945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7" name="Google Shape;47;p8"/>
          <p:cNvSpPr txBox="1"/>
          <p:nvPr>
            <p:ph idx="3" type="body"/>
          </p:nvPr>
        </p:nvSpPr>
        <p:spPr>
          <a:xfrm>
            <a:off x="458975" y="2070075"/>
            <a:ext cx="3951000" cy="5265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48" name="Google Shape;48;p8"/>
          <p:cNvSpPr txBox="1"/>
          <p:nvPr>
            <p:ph idx="4" type="subTitle"/>
          </p:nvPr>
        </p:nvSpPr>
        <p:spPr>
          <a:xfrm>
            <a:off x="458975" y="267120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9" name="Google Shape;49;p8"/>
          <p:cNvSpPr txBox="1"/>
          <p:nvPr>
            <p:ph idx="5" type="body"/>
          </p:nvPr>
        </p:nvSpPr>
        <p:spPr>
          <a:xfrm>
            <a:off x="458975" y="3303125"/>
            <a:ext cx="3951000" cy="5265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50" name="Google Shape;50;p8"/>
          <p:cNvSpPr txBox="1"/>
          <p:nvPr>
            <p:ph idx="6" type="subTitle"/>
          </p:nvPr>
        </p:nvSpPr>
        <p:spPr>
          <a:xfrm>
            <a:off x="5555725" y="3177725"/>
            <a:ext cx="3129300" cy="394500"/>
          </a:xfrm>
          <a:prstGeom prst="rect">
            <a:avLst/>
          </a:prstGeom>
          <a:solidFill>
            <a:schemeClr val="accent4"/>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51" name="Google Shape;51;p8"/>
          <p:cNvSpPr txBox="1"/>
          <p:nvPr>
            <p:ph idx="7" type="subTitle"/>
          </p:nvPr>
        </p:nvSpPr>
        <p:spPr>
          <a:xfrm>
            <a:off x="5555725" y="3684250"/>
            <a:ext cx="3129300" cy="394500"/>
          </a:xfrm>
          <a:prstGeom prst="rect">
            <a:avLst/>
          </a:prstGeom>
          <a:solidFill>
            <a:schemeClr val="accent5"/>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52" name="Google Shape;52;p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53" name="Shape 53"/>
        <p:cNvGrpSpPr/>
        <p:nvPr/>
      </p:nvGrpSpPr>
      <p:grpSpPr>
        <a:xfrm>
          <a:off x="0" y="0"/>
          <a:ext cx="0" cy="0"/>
          <a:chOff x="0" y="0"/>
          <a:chExt cx="0" cy="0"/>
        </a:xfrm>
      </p:grpSpPr>
      <p:sp>
        <p:nvSpPr>
          <p:cNvPr id="54" name="Google Shape;54;p9"/>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9"/>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56" name="Google Shape;56;p9"/>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57" name="Google Shape;57;p9"/>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58" name="Google Shape;58;p9"/>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59" name="Google Shape;59;p9"/>
          <p:cNvSpPr txBox="1"/>
          <p:nvPr>
            <p:ph idx="5" type="subTitle"/>
          </p:nvPr>
        </p:nvSpPr>
        <p:spPr>
          <a:xfrm>
            <a:off x="458975" y="2952375"/>
            <a:ext cx="3128400" cy="453300"/>
          </a:xfrm>
          <a:prstGeom prst="rect">
            <a:avLst/>
          </a:prstGeom>
          <a:solidFill>
            <a:schemeClr val="accent3"/>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60" name="Google Shape;60;p9"/>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61" name="Google Shape;61;p9"/>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62" name="Google Shape;62;p9"/>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63" name="Google Shape;63;p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4" name="Shape 64"/>
        <p:cNvGrpSpPr/>
        <p:nvPr/>
      </p:nvGrpSpPr>
      <p:grpSpPr>
        <a:xfrm>
          <a:off x="0" y="0"/>
          <a:ext cx="0" cy="0"/>
          <a:chOff x="0" y="0"/>
          <a:chExt cx="0" cy="0"/>
        </a:xfrm>
      </p:grpSpPr>
      <p:sp>
        <p:nvSpPr>
          <p:cNvPr id="65" name="Google Shape;65;p10"/>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6" name="Google Shape;66;p10"/>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sz="1200"/>
            </a:lvl5pPr>
            <a:lvl6pPr indent="-304800" lvl="5" marL="2743200" algn="l">
              <a:lnSpc>
                <a:spcPct val="130000"/>
              </a:lnSpc>
              <a:spcBef>
                <a:spcPts val="600"/>
              </a:spcBef>
              <a:spcAft>
                <a:spcPts val="0"/>
              </a:spcAft>
              <a:buSzPts val="1200"/>
              <a:buChar char="–"/>
              <a:defRPr sz="1200"/>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67" name="Google Shape;67;p1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2200"/>
              <a:buFont typeface="Montserrat"/>
              <a:buNone/>
              <a:defRPr b="1" i="0" sz="2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9pPr>
          </a:lstStyle>
          <a:p/>
        </p:txBody>
      </p:sp>
      <p:sp>
        <p:nvSpPr>
          <p:cNvPr id="7" name="Google Shape;7;p1"/>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6" name="Shape 76"/>
        <p:cNvGrpSpPr/>
        <p:nvPr/>
      </p:nvGrpSpPr>
      <p:grpSpPr>
        <a:xfrm>
          <a:off x="0" y="0"/>
          <a:ext cx="0" cy="0"/>
          <a:chOff x="0" y="0"/>
          <a:chExt cx="0" cy="0"/>
        </a:xfrm>
      </p:grpSpPr>
      <p:sp>
        <p:nvSpPr>
          <p:cNvPr id="77" name="Google Shape;77;p1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78" name="Google Shape;78;p14"/>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79" name="Google Shape;79;p1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80" name="Google Shape;80;p14"/>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28.pn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33.png"/><Relationship Id="rId9" Type="http://schemas.openxmlformats.org/officeDocument/2006/relationships/image" Target="../media/image26.png"/><Relationship Id="rId5" Type="http://schemas.openxmlformats.org/officeDocument/2006/relationships/image" Target="../media/image16.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s://commons.wikimedia.org/wiki/User:Mankind_2k" TargetMode="External"/><Relationship Id="rId4" Type="http://schemas.openxmlformats.org/officeDocument/2006/relationships/hyperlink" Target="https://www.flickr.com/photos/166056147@N08/" TargetMode="External"/><Relationship Id="rId5" Type="http://schemas.openxmlformats.org/officeDocument/2006/relationships/hyperlink" Target="https://commons.wikimedia.org/w/index.php?title=User:Deinsam&amp;action=edit&amp;redlink=1" TargetMode="External"/><Relationship Id="rId6" Type="http://schemas.openxmlformats.org/officeDocument/2006/relationships/hyperlink" Target="https://www.flickr.com/people/28821738@N05" TargetMode="External"/><Relationship Id="rId7" Type="http://schemas.openxmlformats.org/officeDocument/2006/relationships/hyperlink" Target="https://www.flickr.com/photos/mikecogh/" TargetMode="External"/><Relationship Id="rId8" Type="http://schemas.openxmlformats.org/officeDocument/2006/relationships/hyperlink" Target="http://www.mildenhall.af.mi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
        <p:nvSpPr>
          <p:cNvPr id="129" name="Google Shape;129;p23"/>
          <p:cNvSpPr txBox="1"/>
          <p:nvPr/>
        </p:nvSpPr>
        <p:spPr>
          <a:xfrm>
            <a:off x="457200" y="1431700"/>
            <a:ext cx="69123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rgbClr val="4B3241"/>
                </a:solidFill>
                <a:latin typeface="Montserrat SemiBold"/>
                <a:ea typeface="Montserrat SemiBold"/>
                <a:cs typeface="Montserrat SemiBold"/>
                <a:sym typeface="Montserrat SemiBold"/>
              </a:rPr>
              <a:t>Independent Living</a:t>
            </a:r>
            <a:br>
              <a:rPr b="0" i="0" lang="en-GB" sz="3000" u="none" cap="none" strike="noStrike">
                <a:solidFill>
                  <a:srgbClr val="4B3241"/>
                </a:solidFill>
                <a:latin typeface="Montserrat SemiBold"/>
                <a:ea typeface="Montserrat SemiBold"/>
                <a:cs typeface="Montserrat SemiBold"/>
                <a:sym typeface="Montserrat SemiBold"/>
              </a:rPr>
            </a:br>
            <a:r>
              <a:rPr b="0" i="0" lang="en-GB" sz="3000" u="none" cap="none" strike="noStrike">
                <a:solidFill>
                  <a:srgbClr val="4B3241"/>
                </a:solidFill>
                <a:latin typeface="Montserrat SemiBold"/>
                <a:ea typeface="Montserrat SemiBold"/>
                <a:cs typeface="Montserrat SemiBold"/>
                <a:sym typeface="Montserrat SemiBold"/>
              </a:rPr>
              <a:t>Unit 5 - World of Work</a:t>
            </a:r>
            <a:endParaRPr b="0" i="0" sz="1400" u="none" cap="none" strike="noStrike">
              <a:solidFill>
                <a:srgbClr val="000000"/>
              </a:solidFill>
              <a:latin typeface="Arial"/>
              <a:ea typeface="Arial"/>
              <a:cs typeface="Arial"/>
              <a:sym typeface="Arial"/>
            </a:endParaRPr>
          </a:p>
        </p:txBody>
      </p:sp>
      <p:sp>
        <p:nvSpPr>
          <p:cNvPr id="130" name="Google Shape;130;p2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131" name="Google Shape;131;p23"/>
          <p:cNvSpPr txBox="1"/>
          <p:nvPr/>
        </p:nvSpPr>
        <p:spPr>
          <a:xfrm>
            <a:off x="483900" y="437075"/>
            <a:ext cx="6220500" cy="483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4B3241"/>
                </a:solidFill>
                <a:latin typeface="Montserrat"/>
                <a:ea typeface="Montserrat"/>
                <a:cs typeface="Montserrat"/>
                <a:sym typeface="Montserrat"/>
              </a:rPr>
              <a:t>Oak Specialist </a:t>
            </a:r>
            <a:endParaRPr b="0" i="0" sz="1400" u="none" cap="none" strike="noStrike">
              <a:solidFill>
                <a:srgbClr val="000000"/>
              </a:solidFill>
              <a:latin typeface="Montserrat"/>
              <a:ea typeface="Montserrat"/>
              <a:cs typeface="Montserrat"/>
              <a:sym typeface="Montserrat"/>
            </a:endParaRPr>
          </a:p>
        </p:txBody>
      </p:sp>
      <p:sp>
        <p:nvSpPr>
          <p:cNvPr id="132" name="Google Shape;132;p23"/>
          <p:cNvSpPr txBox="1"/>
          <p:nvPr/>
        </p:nvSpPr>
        <p:spPr>
          <a:xfrm>
            <a:off x="457200" y="4134150"/>
            <a:ext cx="4195500" cy="570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30000"/>
              </a:lnSpc>
              <a:spcBef>
                <a:spcPts val="1000"/>
              </a:spcBef>
              <a:spcAft>
                <a:spcPts val="0"/>
              </a:spcAft>
              <a:buClr>
                <a:srgbClr val="000000"/>
              </a:buClr>
              <a:buSzPts val="1400"/>
              <a:buFont typeface="Arial"/>
              <a:buNone/>
            </a:pPr>
            <a:r>
              <a:rPr b="0" i="0" lang="en-GB" sz="1400" u="none" cap="none" strike="noStrike">
                <a:solidFill>
                  <a:srgbClr val="4B3241"/>
                </a:solidFill>
                <a:latin typeface="Montserrat SemiBold"/>
                <a:ea typeface="Montserrat SemiBold"/>
                <a:cs typeface="Montserrat SemiBold"/>
                <a:sym typeface="Montserrat SemiBold"/>
              </a:rPr>
              <a:t>Applying Learning</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21" name="Google Shape;221;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 </a:t>
            </a:r>
            <a:endParaRPr>
              <a:solidFill>
                <a:schemeClr val="dk2"/>
              </a:solidFill>
            </a:endParaRPr>
          </a:p>
        </p:txBody>
      </p:sp>
      <p:sp>
        <p:nvSpPr>
          <p:cNvPr id="222" name="Google Shape;222;p32"/>
          <p:cNvSpPr txBox="1"/>
          <p:nvPr>
            <p:ph idx="1" type="body"/>
          </p:nvPr>
        </p:nvSpPr>
        <p:spPr>
          <a:xfrm>
            <a:off x="458975" y="926600"/>
            <a:ext cx="8226000" cy="2028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Which pictures go together to make a job family?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223" name="Google Shape;223;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24" name="Google Shape;224;p32"/>
          <p:cNvPicPr preferRelativeResize="0"/>
          <p:nvPr/>
        </p:nvPicPr>
        <p:blipFill rotWithShape="1">
          <a:blip r:embed="rId3">
            <a:alphaModFix/>
          </a:blip>
          <a:srcRect b="0" l="0" r="0" t="0"/>
          <a:stretch/>
        </p:blipFill>
        <p:spPr>
          <a:xfrm>
            <a:off x="468399" y="1259525"/>
            <a:ext cx="2658100" cy="1538475"/>
          </a:xfrm>
          <a:prstGeom prst="rect">
            <a:avLst/>
          </a:prstGeom>
          <a:noFill/>
          <a:ln>
            <a:noFill/>
          </a:ln>
        </p:spPr>
      </p:pic>
      <p:pic>
        <p:nvPicPr>
          <p:cNvPr id="225" name="Google Shape;225;p32"/>
          <p:cNvPicPr preferRelativeResize="0"/>
          <p:nvPr/>
        </p:nvPicPr>
        <p:blipFill rotWithShape="1">
          <a:blip r:embed="rId4">
            <a:alphaModFix/>
          </a:blip>
          <a:srcRect b="0" l="0" r="0" t="0"/>
          <a:stretch/>
        </p:blipFill>
        <p:spPr>
          <a:xfrm>
            <a:off x="6148450" y="1298975"/>
            <a:ext cx="2430824" cy="1538475"/>
          </a:xfrm>
          <a:prstGeom prst="rect">
            <a:avLst/>
          </a:prstGeom>
          <a:noFill/>
          <a:ln>
            <a:noFill/>
          </a:ln>
        </p:spPr>
      </p:pic>
      <p:pic>
        <p:nvPicPr>
          <p:cNvPr id="226" name="Google Shape;226;p32"/>
          <p:cNvPicPr preferRelativeResize="0"/>
          <p:nvPr/>
        </p:nvPicPr>
        <p:blipFill rotWithShape="1">
          <a:blip r:embed="rId5">
            <a:alphaModFix/>
          </a:blip>
          <a:srcRect b="0" l="0" r="0" t="0"/>
          <a:stretch/>
        </p:blipFill>
        <p:spPr>
          <a:xfrm>
            <a:off x="6115050" y="2955200"/>
            <a:ext cx="2430825" cy="1620550"/>
          </a:xfrm>
          <a:prstGeom prst="rect">
            <a:avLst/>
          </a:prstGeom>
          <a:noFill/>
          <a:ln>
            <a:noFill/>
          </a:ln>
        </p:spPr>
      </p:pic>
      <p:pic>
        <p:nvPicPr>
          <p:cNvPr id="227" name="Google Shape;227;p32"/>
          <p:cNvPicPr preferRelativeResize="0"/>
          <p:nvPr/>
        </p:nvPicPr>
        <p:blipFill rotWithShape="1">
          <a:blip r:embed="rId6">
            <a:alphaModFix/>
          </a:blip>
          <a:srcRect b="0" l="0" r="0" t="0"/>
          <a:stretch/>
        </p:blipFill>
        <p:spPr>
          <a:xfrm>
            <a:off x="3361400" y="1259525"/>
            <a:ext cx="2599299" cy="1577924"/>
          </a:xfrm>
          <a:prstGeom prst="rect">
            <a:avLst/>
          </a:prstGeom>
          <a:noFill/>
          <a:ln>
            <a:noFill/>
          </a:ln>
        </p:spPr>
      </p:pic>
      <p:pic>
        <p:nvPicPr>
          <p:cNvPr id="228" name="Google Shape;228;p32"/>
          <p:cNvPicPr preferRelativeResize="0"/>
          <p:nvPr/>
        </p:nvPicPr>
        <p:blipFill rotWithShape="1">
          <a:blip r:embed="rId7">
            <a:alphaModFix/>
          </a:blip>
          <a:srcRect b="0" l="0" r="0" t="0"/>
          <a:stretch/>
        </p:blipFill>
        <p:spPr>
          <a:xfrm>
            <a:off x="3361400" y="2955200"/>
            <a:ext cx="2553399" cy="1708376"/>
          </a:xfrm>
          <a:prstGeom prst="rect">
            <a:avLst/>
          </a:prstGeom>
          <a:noFill/>
          <a:ln>
            <a:noFill/>
          </a:ln>
        </p:spPr>
      </p:pic>
      <p:pic>
        <p:nvPicPr>
          <p:cNvPr id="229" name="Google Shape;229;p32"/>
          <p:cNvPicPr preferRelativeResize="0"/>
          <p:nvPr/>
        </p:nvPicPr>
        <p:blipFill rotWithShape="1">
          <a:blip r:embed="rId8">
            <a:alphaModFix/>
          </a:blip>
          <a:srcRect b="0" l="0" r="0" t="0"/>
          <a:stretch/>
        </p:blipFill>
        <p:spPr>
          <a:xfrm>
            <a:off x="468400" y="2921250"/>
            <a:ext cx="2692749" cy="1748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35" name="Google Shape;235;p3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 </a:t>
            </a:r>
            <a:endParaRPr>
              <a:solidFill>
                <a:schemeClr val="dk2"/>
              </a:solidFill>
            </a:endParaRPr>
          </a:p>
        </p:txBody>
      </p:sp>
      <p:sp>
        <p:nvSpPr>
          <p:cNvPr id="236" name="Google Shape;236;p33"/>
          <p:cNvSpPr txBox="1"/>
          <p:nvPr>
            <p:ph idx="1" type="body"/>
          </p:nvPr>
        </p:nvSpPr>
        <p:spPr>
          <a:xfrm>
            <a:off x="458975" y="926600"/>
            <a:ext cx="8226000" cy="374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Which pictures go together to make a job family?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237" name="Google Shape;237;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38" name="Google Shape;238;p33"/>
          <p:cNvPicPr preferRelativeResize="0"/>
          <p:nvPr/>
        </p:nvPicPr>
        <p:blipFill rotWithShape="1">
          <a:blip r:embed="rId3">
            <a:alphaModFix/>
          </a:blip>
          <a:srcRect b="0" l="0" r="0" t="0"/>
          <a:stretch/>
        </p:blipFill>
        <p:spPr>
          <a:xfrm>
            <a:off x="530175" y="1259525"/>
            <a:ext cx="2737549" cy="1676975"/>
          </a:xfrm>
          <a:prstGeom prst="rect">
            <a:avLst/>
          </a:prstGeom>
          <a:noFill/>
          <a:ln>
            <a:noFill/>
          </a:ln>
        </p:spPr>
      </p:pic>
      <p:pic>
        <p:nvPicPr>
          <p:cNvPr id="239" name="Google Shape;239;p33"/>
          <p:cNvPicPr preferRelativeResize="0"/>
          <p:nvPr/>
        </p:nvPicPr>
        <p:blipFill rotWithShape="1">
          <a:blip r:embed="rId4">
            <a:alphaModFix/>
          </a:blip>
          <a:srcRect b="0" l="8020" r="0" t="0"/>
          <a:stretch/>
        </p:blipFill>
        <p:spPr>
          <a:xfrm>
            <a:off x="6248575" y="1259525"/>
            <a:ext cx="2143400" cy="1676976"/>
          </a:xfrm>
          <a:prstGeom prst="rect">
            <a:avLst/>
          </a:prstGeom>
          <a:noFill/>
          <a:ln>
            <a:noFill/>
          </a:ln>
        </p:spPr>
      </p:pic>
      <p:pic>
        <p:nvPicPr>
          <p:cNvPr id="240" name="Google Shape;240;p33"/>
          <p:cNvPicPr preferRelativeResize="0"/>
          <p:nvPr/>
        </p:nvPicPr>
        <p:blipFill rotWithShape="1">
          <a:blip r:embed="rId5">
            <a:alphaModFix/>
          </a:blip>
          <a:srcRect b="0" l="0" r="0" t="0"/>
          <a:stretch/>
        </p:blipFill>
        <p:spPr>
          <a:xfrm>
            <a:off x="6214075" y="3088900"/>
            <a:ext cx="2245951" cy="1498125"/>
          </a:xfrm>
          <a:prstGeom prst="rect">
            <a:avLst/>
          </a:prstGeom>
          <a:noFill/>
          <a:ln>
            <a:noFill/>
          </a:ln>
        </p:spPr>
      </p:pic>
      <p:pic>
        <p:nvPicPr>
          <p:cNvPr id="241" name="Google Shape;241;p33"/>
          <p:cNvPicPr preferRelativeResize="0"/>
          <p:nvPr/>
        </p:nvPicPr>
        <p:blipFill rotWithShape="1">
          <a:blip r:embed="rId6">
            <a:alphaModFix/>
          </a:blip>
          <a:srcRect b="2068" l="0" r="0" t="-2070"/>
          <a:stretch/>
        </p:blipFill>
        <p:spPr>
          <a:xfrm>
            <a:off x="3401712" y="3014927"/>
            <a:ext cx="2619201" cy="1741747"/>
          </a:xfrm>
          <a:prstGeom prst="rect">
            <a:avLst/>
          </a:prstGeom>
          <a:noFill/>
          <a:ln>
            <a:noFill/>
          </a:ln>
        </p:spPr>
      </p:pic>
      <p:pic>
        <p:nvPicPr>
          <p:cNvPr id="242" name="Google Shape;242;p33"/>
          <p:cNvPicPr preferRelativeResize="0"/>
          <p:nvPr/>
        </p:nvPicPr>
        <p:blipFill rotWithShape="1">
          <a:blip r:embed="rId7">
            <a:alphaModFix/>
          </a:blip>
          <a:srcRect b="0" l="21544" r="0" t="0"/>
          <a:stretch/>
        </p:blipFill>
        <p:spPr>
          <a:xfrm>
            <a:off x="3426125" y="1301303"/>
            <a:ext cx="2737551" cy="1676975"/>
          </a:xfrm>
          <a:prstGeom prst="rect">
            <a:avLst/>
          </a:prstGeom>
          <a:noFill/>
          <a:ln>
            <a:noFill/>
          </a:ln>
        </p:spPr>
      </p:pic>
      <p:pic>
        <p:nvPicPr>
          <p:cNvPr id="243" name="Google Shape;243;p33"/>
          <p:cNvPicPr preferRelativeResize="0"/>
          <p:nvPr/>
        </p:nvPicPr>
        <p:blipFill rotWithShape="1">
          <a:blip r:embed="rId8">
            <a:alphaModFix/>
          </a:blip>
          <a:srcRect b="7824" l="0" r="18915" t="11742"/>
          <a:stretch/>
        </p:blipFill>
        <p:spPr>
          <a:xfrm>
            <a:off x="589338" y="3088900"/>
            <a:ext cx="2619225" cy="1732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 </a:t>
            </a:r>
            <a:endParaRPr>
              <a:solidFill>
                <a:schemeClr val="dk2"/>
              </a:solidFill>
            </a:endParaRPr>
          </a:p>
        </p:txBody>
      </p:sp>
      <p:sp>
        <p:nvSpPr>
          <p:cNvPr id="249" name="Google Shape;249;p3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250" name="Google Shape;250;p34"/>
          <p:cNvSpPr txBox="1"/>
          <p:nvPr/>
        </p:nvSpPr>
        <p:spPr>
          <a:xfrm>
            <a:off x="458800" y="1353125"/>
            <a:ext cx="8110800" cy="17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Montserrat"/>
                <a:ea typeface="Montserrat"/>
                <a:cs typeface="Montserrat"/>
                <a:sym typeface="Montserrat"/>
              </a:rPr>
              <a:t>How did you do? Check your answers o</a:t>
            </a:r>
            <a:r>
              <a:rPr lang="en-GB" sz="2400">
                <a:latin typeface="Montserrat"/>
                <a:ea typeface="Montserrat"/>
                <a:cs typeface="Montserrat"/>
                <a:sym typeface="Montserrat"/>
              </a:rPr>
              <a:t>n</a:t>
            </a:r>
            <a:r>
              <a:rPr b="0" i="0" lang="en-GB" sz="2400" u="none" cap="none" strike="noStrike">
                <a:solidFill>
                  <a:srgbClr val="000000"/>
                </a:solidFill>
                <a:latin typeface="Montserrat"/>
                <a:ea typeface="Montserrat"/>
                <a:cs typeface="Montserrat"/>
                <a:sym typeface="Montserrat"/>
              </a:rPr>
              <a:t> the following slides.</a:t>
            </a:r>
            <a:endParaRPr b="0" i="0" sz="2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a:t>
            </a:r>
            <a:endParaRPr>
              <a:solidFill>
                <a:schemeClr val="dk2"/>
              </a:solidFill>
            </a:endParaRPr>
          </a:p>
        </p:txBody>
      </p:sp>
      <p:sp>
        <p:nvSpPr>
          <p:cNvPr id="256" name="Google Shape;256;p3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257" name="Google Shape;257;p35"/>
          <p:cNvSpPr txBox="1"/>
          <p:nvPr/>
        </p:nvSpPr>
        <p:spPr>
          <a:xfrm>
            <a:off x="3141525" y="171725"/>
            <a:ext cx="2421300" cy="7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2500" u="none" cap="none" strike="noStrike">
                <a:solidFill>
                  <a:schemeClr val="dk2"/>
                </a:solidFill>
                <a:latin typeface="Montserrat"/>
                <a:ea typeface="Montserrat"/>
                <a:cs typeface="Montserrat"/>
                <a:sym typeface="Montserrat"/>
              </a:rPr>
              <a:t>Construction</a:t>
            </a:r>
            <a:endParaRPr b="1" i="0" sz="2500" u="none" cap="none" strike="noStrike">
              <a:solidFill>
                <a:schemeClr val="dk2"/>
              </a:solidFill>
              <a:latin typeface="Montserrat"/>
              <a:ea typeface="Montserrat"/>
              <a:cs typeface="Montserrat"/>
              <a:sym typeface="Montserrat"/>
            </a:endParaRPr>
          </a:p>
        </p:txBody>
      </p:sp>
      <p:pic>
        <p:nvPicPr>
          <p:cNvPr id="258" name="Google Shape;258;p35"/>
          <p:cNvPicPr preferRelativeResize="0"/>
          <p:nvPr/>
        </p:nvPicPr>
        <p:blipFill rotWithShape="1">
          <a:blip r:embed="rId3">
            <a:alphaModFix/>
          </a:blip>
          <a:srcRect b="0" l="0" r="0" t="0"/>
          <a:stretch/>
        </p:blipFill>
        <p:spPr>
          <a:xfrm>
            <a:off x="201350" y="2067500"/>
            <a:ext cx="2722726" cy="1555399"/>
          </a:xfrm>
          <a:prstGeom prst="rect">
            <a:avLst/>
          </a:prstGeom>
          <a:noFill/>
          <a:ln>
            <a:noFill/>
          </a:ln>
        </p:spPr>
      </p:pic>
      <p:pic>
        <p:nvPicPr>
          <p:cNvPr id="259" name="Google Shape;259;p35"/>
          <p:cNvPicPr preferRelativeResize="0"/>
          <p:nvPr/>
        </p:nvPicPr>
        <p:blipFill rotWithShape="1">
          <a:blip r:embed="rId4">
            <a:alphaModFix/>
          </a:blip>
          <a:srcRect b="0" l="0" r="0" t="0"/>
          <a:stretch/>
        </p:blipFill>
        <p:spPr>
          <a:xfrm>
            <a:off x="6178331" y="2067505"/>
            <a:ext cx="2585574" cy="1555383"/>
          </a:xfrm>
          <a:prstGeom prst="rect">
            <a:avLst/>
          </a:prstGeom>
          <a:noFill/>
          <a:ln>
            <a:noFill/>
          </a:ln>
        </p:spPr>
      </p:pic>
      <p:pic>
        <p:nvPicPr>
          <p:cNvPr id="260" name="Google Shape;260;p35"/>
          <p:cNvPicPr preferRelativeResize="0"/>
          <p:nvPr/>
        </p:nvPicPr>
        <p:blipFill rotWithShape="1">
          <a:blip r:embed="rId5">
            <a:alphaModFix/>
          </a:blip>
          <a:srcRect b="0" l="0" r="0" t="0"/>
          <a:stretch/>
        </p:blipFill>
        <p:spPr>
          <a:xfrm>
            <a:off x="3141520" y="1954975"/>
            <a:ext cx="2671699" cy="1780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a:t>
            </a:r>
            <a:endParaRPr>
              <a:solidFill>
                <a:schemeClr val="dk2"/>
              </a:solidFill>
            </a:endParaRPr>
          </a:p>
          <a:p>
            <a:pPr indent="0" lvl="0" marL="0" rtl="0" algn="l">
              <a:lnSpc>
                <a:spcPct val="115000"/>
              </a:lnSpc>
              <a:spcBef>
                <a:spcPts val="0"/>
              </a:spcBef>
              <a:spcAft>
                <a:spcPts val="0"/>
              </a:spcAft>
              <a:buSzPts val="2200"/>
              <a:buNone/>
            </a:pPr>
            <a:r>
              <a:t/>
            </a:r>
            <a:endParaRPr/>
          </a:p>
        </p:txBody>
      </p:sp>
      <p:sp>
        <p:nvSpPr>
          <p:cNvPr id="266" name="Google Shape;266;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267" name="Google Shape;267;p36"/>
          <p:cNvSpPr txBox="1"/>
          <p:nvPr/>
        </p:nvSpPr>
        <p:spPr>
          <a:xfrm>
            <a:off x="3141525" y="171725"/>
            <a:ext cx="2421300" cy="7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2500" u="none" cap="none" strike="noStrike">
                <a:solidFill>
                  <a:schemeClr val="dk2"/>
                </a:solidFill>
                <a:latin typeface="Montserrat"/>
                <a:ea typeface="Montserrat"/>
                <a:cs typeface="Montserrat"/>
                <a:sym typeface="Montserrat"/>
              </a:rPr>
              <a:t>Retail</a:t>
            </a:r>
            <a:endParaRPr b="1" i="0" sz="2500" u="none" cap="none" strike="noStrike">
              <a:solidFill>
                <a:schemeClr val="dk2"/>
              </a:solidFill>
              <a:latin typeface="Montserrat"/>
              <a:ea typeface="Montserrat"/>
              <a:cs typeface="Montserrat"/>
              <a:sym typeface="Montserrat"/>
            </a:endParaRPr>
          </a:p>
        </p:txBody>
      </p:sp>
      <p:pic>
        <p:nvPicPr>
          <p:cNvPr id="268" name="Google Shape;268;p36"/>
          <p:cNvPicPr preferRelativeResize="0"/>
          <p:nvPr/>
        </p:nvPicPr>
        <p:blipFill rotWithShape="1">
          <a:blip r:embed="rId3">
            <a:alphaModFix/>
          </a:blip>
          <a:srcRect b="0" l="0" r="0" t="0"/>
          <a:stretch/>
        </p:blipFill>
        <p:spPr>
          <a:xfrm>
            <a:off x="280476" y="1771350"/>
            <a:ext cx="2722726" cy="1814444"/>
          </a:xfrm>
          <a:prstGeom prst="rect">
            <a:avLst/>
          </a:prstGeom>
          <a:noFill/>
          <a:ln>
            <a:noFill/>
          </a:ln>
        </p:spPr>
      </p:pic>
      <p:pic>
        <p:nvPicPr>
          <p:cNvPr id="269" name="Google Shape;269;p36"/>
          <p:cNvPicPr preferRelativeResize="0"/>
          <p:nvPr/>
        </p:nvPicPr>
        <p:blipFill rotWithShape="1">
          <a:blip r:embed="rId4">
            <a:alphaModFix/>
          </a:blip>
          <a:srcRect b="0" l="0" r="0" t="0"/>
          <a:stretch/>
        </p:blipFill>
        <p:spPr>
          <a:xfrm>
            <a:off x="3241100" y="1870450"/>
            <a:ext cx="2766699" cy="1715350"/>
          </a:xfrm>
          <a:prstGeom prst="rect">
            <a:avLst/>
          </a:prstGeom>
          <a:noFill/>
          <a:ln>
            <a:noFill/>
          </a:ln>
        </p:spPr>
      </p:pic>
      <p:pic>
        <p:nvPicPr>
          <p:cNvPr id="270" name="Google Shape;270;p36"/>
          <p:cNvPicPr preferRelativeResize="0"/>
          <p:nvPr/>
        </p:nvPicPr>
        <p:blipFill rotWithShape="1">
          <a:blip r:embed="rId5">
            <a:alphaModFix/>
          </a:blip>
          <a:srcRect b="0" l="16787" r="10821" t="0"/>
          <a:stretch/>
        </p:blipFill>
        <p:spPr>
          <a:xfrm>
            <a:off x="6193277" y="1837900"/>
            <a:ext cx="2766699" cy="1780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a:t>
            </a:r>
            <a:endParaRPr>
              <a:solidFill>
                <a:schemeClr val="dk2"/>
              </a:solidFill>
            </a:endParaRPr>
          </a:p>
          <a:p>
            <a:pPr indent="0" lvl="0" marL="0" rtl="0" algn="l">
              <a:lnSpc>
                <a:spcPct val="115000"/>
              </a:lnSpc>
              <a:spcBef>
                <a:spcPts val="0"/>
              </a:spcBef>
              <a:spcAft>
                <a:spcPts val="0"/>
              </a:spcAft>
              <a:buSzPts val="2200"/>
              <a:buNone/>
            </a:pPr>
            <a:r>
              <a:t/>
            </a:r>
            <a:endParaRPr/>
          </a:p>
        </p:txBody>
      </p:sp>
      <p:sp>
        <p:nvSpPr>
          <p:cNvPr id="276" name="Google Shape;276;p3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277" name="Google Shape;277;p37"/>
          <p:cNvSpPr txBox="1"/>
          <p:nvPr/>
        </p:nvSpPr>
        <p:spPr>
          <a:xfrm>
            <a:off x="3141525" y="171725"/>
            <a:ext cx="2421300" cy="7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2200" u="none" cap="none" strike="noStrike">
                <a:solidFill>
                  <a:schemeClr val="dk2"/>
                </a:solidFill>
                <a:latin typeface="Montserrat"/>
                <a:ea typeface="Montserrat"/>
                <a:cs typeface="Montserrat"/>
                <a:sym typeface="Montserrat"/>
              </a:rPr>
              <a:t>Administration</a:t>
            </a:r>
            <a:endParaRPr b="1" i="0" sz="2200" u="none" cap="none" strike="noStrike">
              <a:solidFill>
                <a:schemeClr val="dk2"/>
              </a:solidFill>
              <a:latin typeface="Montserrat"/>
              <a:ea typeface="Montserrat"/>
              <a:cs typeface="Montserrat"/>
              <a:sym typeface="Montserrat"/>
            </a:endParaRPr>
          </a:p>
        </p:txBody>
      </p:sp>
      <p:pic>
        <p:nvPicPr>
          <p:cNvPr id="278" name="Google Shape;278;p37"/>
          <p:cNvPicPr preferRelativeResize="0"/>
          <p:nvPr/>
        </p:nvPicPr>
        <p:blipFill rotWithShape="1">
          <a:blip r:embed="rId3">
            <a:alphaModFix/>
          </a:blip>
          <a:srcRect b="0" l="0" r="0" t="0"/>
          <a:stretch/>
        </p:blipFill>
        <p:spPr>
          <a:xfrm>
            <a:off x="6233850" y="2003350"/>
            <a:ext cx="2599299" cy="1577924"/>
          </a:xfrm>
          <a:prstGeom prst="rect">
            <a:avLst/>
          </a:prstGeom>
          <a:noFill/>
          <a:ln>
            <a:noFill/>
          </a:ln>
        </p:spPr>
      </p:pic>
      <p:pic>
        <p:nvPicPr>
          <p:cNvPr id="279" name="Google Shape;279;p37"/>
          <p:cNvPicPr preferRelativeResize="0"/>
          <p:nvPr/>
        </p:nvPicPr>
        <p:blipFill rotWithShape="1">
          <a:blip r:embed="rId4">
            <a:alphaModFix/>
          </a:blip>
          <a:srcRect b="0" l="0" r="0" t="0"/>
          <a:stretch/>
        </p:blipFill>
        <p:spPr>
          <a:xfrm>
            <a:off x="3295275" y="1938125"/>
            <a:ext cx="2553399" cy="1708376"/>
          </a:xfrm>
          <a:prstGeom prst="rect">
            <a:avLst/>
          </a:prstGeom>
          <a:noFill/>
          <a:ln>
            <a:noFill/>
          </a:ln>
        </p:spPr>
      </p:pic>
      <p:pic>
        <p:nvPicPr>
          <p:cNvPr id="280" name="Google Shape;280;p37"/>
          <p:cNvPicPr preferRelativeResize="0"/>
          <p:nvPr/>
        </p:nvPicPr>
        <p:blipFill rotWithShape="1">
          <a:blip r:embed="rId5">
            <a:alphaModFix/>
          </a:blip>
          <a:srcRect b="0" l="0" r="0" t="0"/>
          <a:stretch/>
        </p:blipFill>
        <p:spPr>
          <a:xfrm>
            <a:off x="262650" y="1908675"/>
            <a:ext cx="2692749" cy="1748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a:t>
            </a:r>
            <a:endParaRPr>
              <a:solidFill>
                <a:schemeClr val="dk2"/>
              </a:solidFill>
            </a:endParaRPr>
          </a:p>
          <a:p>
            <a:pPr indent="0" lvl="0" marL="0" rtl="0" algn="l">
              <a:lnSpc>
                <a:spcPct val="115000"/>
              </a:lnSpc>
              <a:spcBef>
                <a:spcPts val="0"/>
              </a:spcBef>
              <a:spcAft>
                <a:spcPts val="0"/>
              </a:spcAft>
              <a:buSzPts val="2200"/>
              <a:buNone/>
            </a:pPr>
            <a:r>
              <a:t/>
            </a:r>
            <a:endParaRPr/>
          </a:p>
        </p:txBody>
      </p:sp>
      <p:sp>
        <p:nvSpPr>
          <p:cNvPr id="286" name="Google Shape;286;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287" name="Google Shape;287;p38"/>
          <p:cNvSpPr txBox="1"/>
          <p:nvPr/>
        </p:nvSpPr>
        <p:spPr>
          <a:xfrm>
            <a:off x="3141525" y="171725"/>
            <a:ext cx="2421300" cy="7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2500" u="none" cap="none" strike="noStrike">
                <a:solidFill>
                  <a:schemeClr val="dk2"/>
                </a:solidFill>
                <a:latin typeface="Montserrat"/>
                <a:ea typeface="Montserrat"/>
                <a:cs typeface="Montserrat"/>
                <a:sym typeface="Montserrat"/>
              </a:rPr>
              <a:t>Horticulture</a:t>
            </a:r>
            <a:endParaRPr b="1" i="0" sz="2500" u="none" cap="none" strike="noStrike">
              <a:solidFill>
                <a:schemeClr val="dk2"/>
              </a:solidFill>
              <a:latin typeface="Montserrat"/>
              <a:ea typeface="Montserrat"/>
              <a:cs typeface="Montserrat"/>
              <a:sym typeface="Montserrat"/>
            </a:endParaRPr>
          </a:p>
        </p:txBody>
      </p:sp>
      <p:pic>
        <p:nvPicPr>
          <p:cNvPr id="288" name="Google Shape;288;p38"/>
          <p:cNvPicPr preferRelativeResize="0"/>
          <p:nvPr/>
        </p:nvPicPr>
        <p:blipFill rotWithShape="1">
          <a:blip r:embed="rId3">
            <a:alphaModFix/>
          </a:blip>
          <a:srcRect b="0" l="0" r="0" t="0"/>
          <a:stretch/>
        </p:blipFill>
        <p:spPr>
          <a:xfrm>
            <a:off x="235974" y="2035025"/>
            <a:ext cx="2658100" cy="1538475"/>
          </a:xfrm>
          <a:prstGeom prst="rect">
            <a:avLst/>
          </a:prstGeom>
          <a:noFill/>
          <a:ln>
            <a:noFill/>
          </a:ln>
        </p:spPr>
      </p:pic>
      <p:pic>
        <p:nvPicPr>
          <p:cNvPr id="289" name="Google Shape;289;p38"/>
          <p:cNvPicPr preferRelativeResize="0"/>
          <p:nvPr/>
        </p:nvPicPr>
        <p:blipFill rotWithShape="1">
          <a:blip r:embed="rId4">
            <a:alphaModFix/>
          </a:blip>
          <a:srcRect b="0" l="0" r="0" t="0"/>
          <a:stretch/>
        </p:blipFill>
        <p:spPr>
          <a:xfrm>
            <a:off x="3270875" y="1976025"/>
            <a:ext cx="2560504" cy="1620549"/>
          </a:xfrm>
          <a:prstGeom prst="rect">
            <a:avLst/>
          </a:prstGeom>
          <a:noFill/>
          <a:ln>
            <a:noFill/>
          </a:ln>
        </p:spPr>
      </p:pic>
      <p:pic>
        <p:nvPicPr>
          <p:cNvPr id="290" name="Google Shape;290;p38"/>
          <p:cNvPicPr preferRelativeResize="0"/>
          <p:nvPr/>
        </p:nvPicPr>
        <p:blipFill rotWithShape="1">
          <a:blip r:embed="rId5">
            <a:alphaModFix/>
          </a:blip>
          <a:srcRect b="0" l="0" r="0" t="0"/>
          <a:stretch/>
        </p:blipFill>
        <p:spPr>
          <a:xfrm>
            <a:off x="6254150" y="1976025"/>
            <a:ext cx="2430825" cy="1620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a:t>
            </a:r>
            <a:endParaRPr>
              <a:solidFill>
                <a:schemeClr val="dk2"/>
              </a:solidFill>
            </a:endParaRPr>
          </a:p>
          <a:p>
            <a:pPr indent="0" lvl="0" marL="0" rtl="0" algn="l">
              <a:lnSpc>
                <a:spcPct val="115000"/>
              </a:lnSpc>
              <a:spcBef>
                <a:spcPts val="0"/>
              </a:spcBef>
              <a:spcAft>
                <a:spcPts val="0"/>
              </a:spcAft>
              <a:buSzPts val="2200"/>
              <a:buNone/>
            </a:pPr>
            <a:r>
              <a:t/>
            </a:r>
            <a:endParaRPr/>
          </a:p>
        </p:txBody>
      </p:sp>
      <p:sp>
        <p:nvSpPr>
          <p:cNvPr id="296" name="Google Shape;296;p3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297" name="Google Shape;297;p39"/>
          <p:cNvSpPr txBox="1"/>
          <p:nvPr/>
        </p:nvSpPr>
        <p:spPr>
          <a:xfrm>
            <a:off x="3141525" y="171725"/>
            <a:ext cx="2421300" cy="7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2500" u="none" cap="none" strike="noStrike">
                <a:solidFill>
                  <a:schemeClr val="dk2"/>
                </a:solidFill>
                <a:latin typeface="Montserrat"/>
                <a:ea typeface="Montserrat"/>
                <a:cs typeface="Montserrat"/>
                <a:sym typeface="Montserrat"/>
              </a:rPr>
              <a:t>Care</a:t>
            </a:r>
            <a:endParaRPr b="1" i="0" sz="2500" u="none" cap="none" strike="noStrike">
              <a:solidFill>
                <a:schemeClr val="dk2"/>
              </a:solidFill>
              <a:latin typeface="Montserrat"/>
              <a:ea typeface="Montserrat"/>
              <a:cs typeface="Montserrat"/>
              <a:sym typeface="Montserrat"/>
            </a:endParaRPr>
          </a:p>
        </p:txBody>
      </p:sp>
      <p:pic>
        <p:nvPicPr>
          <p:cNvPr id="298" name="Google Shape;298;p39"/>
          <p:cNvPicPr preferRelativeResize="0"/>
          <p:nvPr/>
        </p:nvPicPr>
        <p:blipFill rotWithShape="1">
          <a:blip r:embed="rId3">
            <a:alphaModFix/>
          </a:blip>
          <a:srcRect b="0" l="0" r="0" t="0"/>
          <a:stretch/>
        </p:blipFill>
        <p:spPr>
          <a:xfrm>
            <a:off x="3250175" y="1815650"/>
            <a:ext cx="2737549" cy="1591138"/>
          </a:xfrm>
          <a:prstGeom prst="rect">
            <a:avLst/>
          </a:prstGeom>
          <a:noFill/>
          <a:ln>
            <a:noFill/>
          </a:ln>
        </p:spPr>
      </p:pic>
      <p:pic>
        <p:nvPicPr>
          <p:cNvPr id="299" name="Google Shape;299;p39"/>
          <p:cNvPicPr preferRelativeResize="0"/>
          <p:nvPr/>
        </p:nvPicPr>
        <p:blipFill rotWithShape="1">
          <a:blip r:embed="rId4">
            <a:alphaModFix/>
          </a:blip>
          <a:srcRect b="0" l="21544" r="0" t="0"/>
          <a:stretch/>
        </p:blipFill>
        <p:spPr>
          <a:xfrm>
            <a:off x="6181750" y="1815653"/>
            <a:ext cx="2737551" cy="1676975"/>
          </a:xfrm>
          <a:prstGeom prst="rect">
            <a:avLst/>
          </a:prstGeom>
          <a:noFill/>
          <a:ln>
            <a:noFill/>
          </a:ln>
        </p:spPr>
      </p:pic>
      <p:pic>
        <p:nvPicPr>
          <p:cNvPr id="300" name="Google Shape;300;p39"/>
          <p:cNvPicPr preferRelativeResize="0"/>
          <p:nvPr/>
        </p:nvPicPr>
        <p:blipFill rotWithShape="1">
          <a:blip r:embed="rId5">
            <a:alphaModFix/>
          </a:blip>
          <a:srcRect b="7824" l="0" r="18915" t="11742"/>
          <a:stretch/>
        </p:blipFill>
        <p:spPr>
          <a:xfrm>
            <a:off x="407338" y="1787662"/>
            <a:ext cx="2619225" cy="1732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a:t>
            </a:r>
            <a:endParaRPr>
              <a:solidFill>
                <a:schemeClr val="dk2"/>
              </a:solidFill>
            </a:endParaRPr>
          </a:p>
          <a:p>
            <a:pPr indent="0" lvl="0" marL="0" rtl="0" algn="l">
              <a:lnSpc>
                <a:spcPct val="115000"/>
              </a:lnSpc>
              <a:spcBef>
                <a:spcPts val="0"/>
              </a:spcBef>
              <a:spcAft>
                <a:spcPts val="0"/>
              </a:spcAft>
              <a:buSzPts val="2200"/>
              <a:buNone/>
            </a:pPr>
            <a:r>
              <a:t/>
            </a:r>
            <a:endParaRPr/>
          </a:p>
        </p:txBody>
      </p:sp>
      <p:sp>
        <p:nvSpPr>
          <p:cNvPr id="306" name="Google Shape;306;p4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307" name="Google Shape;307;p40"/>
          <p:cNvSpPr txBox="1"/>
          <p:nvPr/>
        </p:nvSpPr>
        <p:spPr>
          <a:xfrm>
            <a:off x="3141525" y="171725"/>
            <a:ext cx="2421300" cy="75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2500" u="none" cap="none" strike="noStrike">
                <a:solidFill>
                  <a:schemeClr val="dk2"/>
                </a:solidFill>
                <a:latin typeface="Montserrat"/>
                <a:ea typeface="Montserrat"/>
                <a:cs typeface="Montserrat"/>
                <a:sym typeface="Montserrat"/>
              </a:rPr>
              <a:t>Creative</a:t>
            </a:r>
            <a:endParaRPr b="1" i="0" sz="2500" u="none" cap="none" strike="noStrike">
              <a:solidFill>
                <a:schemeClr val="dk2"/>
              </a:solidFill>
              <a:latin typeface="Montserrat"/>
              <a:ea typeface="Montserrat"/>
              <a:cs typeface="Montserrat"/>
              <a:sym typeface="Montserrat"/>
            </a:endParaRPr>
          </a:p>
        </p:txBody>
      </p:sp>
      <p:pic>
        <p:nvPicPr>
          <p:cNvPr id="308" name="Google Shape;308;p40"/>
          <p:cNvPicPr preferRelativeResize="0"/>
          <p:nvPr/>
        </p:nvPicPr>
        <p:blipFill rotWithShape="1">
          <a:blip r:embed="rId3">
            <a:alphaModFix/>
          </a:blip>
          <a:srcRect b="0" l="0" r="0" t="0"/>
          <a:stretch/>
        </p:blipFill>
        <p:spPr>
          <a:xfrm>
            <a:off x="276950" y="1966363"/>
            <a:ext cx="2737549" cy="1676975"/>
          </a:xfrm>
          <a:prstGeom prst="rect">
            <a:avLst/>
          </a:prstGeom>
          <a:noFill/>
          <a:ln>
            <a:noFill/>
          </a:ln>
        </p:spPr>
      </p:pic>
      <p:pic>
        <p:nvPicPr>
          <p:cNvPr id="309" name="Google Shape;309;p40"/>
          <p:cNvPicPr preferRelativeResize="0"/>
          <p:nvPr/>
        </p:nvPicPr>
        <p:blipFill rotWithShape="1">
          <a:blip r:embed="rId4">
            <a:alphaModFix/>
          </a:blip>
          <a:srcRect b="0" l="8020" r="0" t="0"/>
          <a:stretch/>
        </p:blipFill>
        <p:spPr>
          <a:xfrm>
            <a:off x="3195375" y="1966350"/>
            <a:ext cx="2872026" cy="1676976"/>
          </a:xfrm>
          <a:prstGeom prst="rect">
            <a:avLst/>
          </a:prstGeom>
          <a:noFill/>
          <a:ln>
            <a:noFill/>
          </a:ln>
        </p:spPr>
      </p:pic>
      <p:pic>
        <p:nvPicPr>
          <p:cNvPr id="310" name="Google Shape;310;p40"/>
          <p:cNvPicPr preferRelativeResize="0"/>
          <p:nvPr/>
        </p:nvPicPr>
        <p:blipFill rotWithShape="1">
          <a:blip r:embed="rId5">
            <a:alphaModFix/>
          </a:blip>
          <a:srcRect b="0" l="0" r="0" t="0"/>
          <a:stretch/>
        </p:blipFill>
        <p:spPr>
          <a:xfrm>
            <a:off x="6278000" y="1933600"/>
            <a:ext cx="2421301" cy="16150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16" name="Google Shape;316;p4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Part 2 - Task Type </a:t>
            </a:r>
            <a:endParaRPr>
              <a:solidFill>
                <a:schemeClr val="dk2"/>
              </a:solidFill>
            </a:endParaRPr>
          </a:p>
        </p:txBody>
      </p:sp>
      <p:sp>
        <p:nvSpPr>
          <p:cNvPr id="317" name="Google Shape;317;p41"/>
          <p:cNvSpPr txBox="1"/>
          <p:nvPr>
            <p:ph idx="1" type="body"/>
          </p:nvPr>
        </p:nvSpPr>
        <p:spPr>
          <a:xfrm>
            <a:off x="468400" y="1438275"/>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There is normally more than just one task taking place in a business, but often these tasks can be grouped together by type.</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For example:</a:t>
            </a:r>
            <a:endParaRPr/>
          </a:p>
          <a:p>
            <a:pPr indent="0" lvl="0" marL="0" rtl="0" algn="l">
              <a:lnSpc>
                <a:spcPct val="130000"/>
              </a:lnSpc>
              <a:spcBef>
                <a:spcPts val="0"/>
              </a:spcBef>
              <a:spcAft>
                <a:spcPts val="0"/>
              </a:spcAft>
              <a:buSzPts val="1600"/>
              <a:buNone/>
            </a:pPr>
            <a:r>
              <a:rPr lang="en-GB"/>
              <a:t>As a gardener you may plant seeds, put plants in pots or turn over the compost. As a builder you might lay a concrete slab, dig a hole or carry bricks.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All these tasks are examples of </a:t>
            </a:r>
            <a:r>
              <a:rPr b="1" lang="en-GB"/>
              <a:t>manual labour</a:t>
            </a:r>
            <a:r>
              <a:rPr lang="en-GB"/>
              <a:t> meaning that you would be expected to use your hands and body to complete the task.</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b="1" i="1">
              <a:solidFill>
                <a:srgbClr val="4D5156"/>
              </a:solidFill>
              <a:highlight>
                <a:srgbClr val="FFFFFF"/>
              </a:highlight>
            </a:endParaRPr>
          </a:p>
          <a:p>
            <a:pPr indent="0" lvl="0" marL="0" rtl="0" algn="l">
              <a:lnSpc>
                <a:spcPct val="130000"/>
              </a:lnSpc>
              <a:spcBef>
                <a:spcPts val="0"/>
              </a:spcBef>
              <a:spcAft>
                <a:spcPts val="0"/>
              </a:spcAft>
              <a:buSzPts val="1600"/>
              <a:buNone/>
            </a:pPr>
            <a:r>
              <a:t/>
            </a:r>
            <a:endParaRPr b="1" i="1">
              <a:solidFill>
                <a:srgbClr val="4D5156"/>
              </a:solidFill>
              <a:highlight>
                <a:srgbClr val="FFFFFF"/>
              </a:highlight>
            </a:endParaRPr>
          </a:p>
          <a:p>
            <a:pPr indent="0" lvl="0" marL="0" rtl="0" algn="l">
              <a:lnSpc>
                <a:spcPct val="130000"/>
              </a:lnSpc>
              <a:spcBef>
                <a:spcPts val="0"/>
              </a:spcBef>
              <a:spcAft>
                <a:spcPts val="0"/>
              </a:spcAft>
              <a:buSzPts val="1600"/>
              <a:buNone/>
            </a:pPr>
            <a:r>
              <a:t/>
            </a:r>
            <a:endParaRPr>
              <a:solidFill>
                <a:srgbClr val="FF0000"/>
              </a:solidFill>
              <a:highlight>
                <a:srgbClr val="FFFFFF"/>
              </a:highlight>
            </a:endParaRPr>
          </a:p>
          <a:p>
            <a:pPr indent="0" lvl="0" marL="0" rtl="0" algn="l">
              <a:lnSpc>
                <a:spcPct val="130000"/>
              </a:lnSpc>
              <a:spcBef>
                <a:spcPts val="0"/>
              </a:spcBef>
              <a:spcAft>
                <a:spcPts val="0"/>
              </a:spcAft>
              <a:buSzPts val="1600"/>
              <a:buNone/>
            </a:pPr>
            <a:r>
              <a:rPr b="1" i="1" lang="en-GB">
                <a:solidFill>
                  <a:srgbClr val="4D5156"/>
                </a:solidFill>
                <a:highlight>
                  <a:srgbClr val="FFFFFF"/>
                </a:highlight>
              </a:rPr>
              <a:t> </a:t>
            </a:r>
            <a:endParaRPr/>
          </a:p>
          <a:p>
            <a:pPr indent="0" lvl="0" marL="0" rtl="0" algn="l">
              <a:lnSpc>
                <a:spcPct val="130000"/>
              </a:lnSpc>
              <a:spcBef>
                <a:spcPts val="0"/>
              </a:spcBef>
              <a:spcAft>
                <a:spcPts val="0"/>
              </a:spcAft>
              <a:buSzPts val="1600"/>
              <a:buNone/>
            </a:pPr>
            <a:r>
              <a:t/>
            </a:r>
            <a:endParaRPr/>
          </a:p>
        </p:txBody>
      </p:sp>
      <p:sp>
        <p:nvSpPr>
          <p:cNvPr id="318" name="Google Shape;318;p4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5- World of Work </a:t>
            </a:r>
            <a:endParaRPr>
              <a:solidFill>
                <a:schemeClr val="dk2"/>
              </a:solidFill>
            </a:endParaRPr>
          </a:p>
        </p:txBody>
      </p:sp>
      <p:sp>
        <p:nvSpPr>
          <p:cNvPr id="138" name="Google Shape;138;p24"/>
          <p:cNvSpPr txBox="1"/>
          <p:nvPr>
            <p:ph idx="1" type="subTitle"/>
          </p:nvPr>
        </p:nvSpPr>
        <p:spPr>
          <a:xfrm>
            <a:off x="458975" y="676150"/>
            <a:ext cx="35658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rgbClr val="4D5156"/>
                </a:solidFill>
              </a:rPr>
              <a:t>Lesson 1 - The benefits of work</a:t>
            </a:r>
            <a:endParaRPr sz="1500">
              <a:solidFill>
                <a:srgbClr val="4D5156"/>
              </a:solidFill>
            </a:endParaRPr>
          </a:p>
        </p:txBody>
      </p:sp>
      <p:sp>
        <p:nvSpPr>
          <p:cNvPr id="139" name="Google Shape;139;p24"/>
          <p:cNvSpPr txBox="1"/>
          <p:nvPr>
            <p:ph idx="2" type="body"/>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Why do we work? This lesson explores what’s good about getting a job.</a:t>
            </a:r>
            <a:endParaRPr sz="1500"/>
          </a:p>
        </p:txBody>
      </p:sp>
      <p:sp>
        <p:nvSpPr>
          <p:cNvPr id="140" name="Google Shape;140;p24"/>
          <p:cNvSpPr txBox="1"/>
          <p:nvPr>
            <p:ph idx="3" type="subTitle"/>
          </p:nvPr>
        </p:nvSpPr>
        <p:spPr>
          <a:xfrm>
            <a:off x="4734000" y="676150"/>
            <a:ext cx="35658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2 - Different types of work </a:t>
            </a:r>
            <a:endParaRPr sz="1500">
              <a:solidFill>
                <a:schemeClr val="dk2"/>
              </a:solidFill>
            </a:endParaRPr>
          </a:p>
        </p:txBody>
      </p:sp>
      <p:sp>
        <p:nvSpPr>
          <p:cNvPr id="141" name="Google Shape;141;p24"/>
          <p:cNvSpPr txBox="1"/>
          <p:nvPr>
            <p:ph idx="4" type="body"/>
          </p:nvPr>
        </p:nvSpPr>
        <p:spPr>
          <a:xfrm>
            <a:off x="4734000" y="1231875"/>
            <a:ext cx="4310100" cy="696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Not all jobs are the same. This lesson looks at understanding what a job family is and the different types of tasks that can be done.</a:t>
            </a:r>
            <a:endParaRPr sz="1400"/>
          </a:p>
        </p:txBody>
      </p:sp>
      <p:sp>
        <p:nvSpPr>
          <p:cNvPr id="142" name="Google Shape;142;p24"/>
          <p:cNvSpPr txBox="1"/>
          <p:nvPr>
            <p:ph idx="4294967295" type="subTitle"/>
          </p:nvPr>
        </p:nvSpPr>
        <p:spPr>
          <a:xfrm>
            <a:off x="458975"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43" name="Google Shape;143;p24"/>
          <p:cNvSpPr txBox="1"/>
          <p:nvPr>
            <p:ph idx="4294967295" type="subTitle"/>
          </p:nvPr>
        </p:nvSpPr>
        <p:spPr>
          <a:xfrm>
            <a:off x="4734000"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44" name="Google Shape;144;p24"/>
          <p:cNvSpPr txBox="1"/>
          <p:nvPr>
            <p:ph idx="5" type="subTitle"/>
          </p:nvPr>
        </p:nvSpPr>
        <p:spPr>
          <a:xfrm>
            <a:off x="458975" y="2190375"/>
            <a:ext cx="35658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3 - Vocational profiling</a:t>
            </a:r>
            <a:endParaRPr sz="1500">
              <a:solidFill>
                <a:schemeClr val="dk2"/>
              </a:solidFill>
            </a:endParaRPr>
          </a:p>
        </p:txBody>
      </p:sp>
      <p:sp>
        <p:nvSpPr>
          <p:cNvPr id="145" name="Google Shape;145;p24"/>
          <p:cNvSpPr txBox="1"/>
          <p:nvPr>
            <p:ph idx="6" type="body"/>
          </p:nvPr>
        </p:nvSpPr>
        <p:spPr>
          <a:xfrm>
            <a:off x="458975"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What is a vocational profile and how can it help you?</a:t>
            </a:r>
            <a:endParaRPr sz="1500"/>
          </a:p>
        </p:txBody>
      </p:sp>
      <p:sp>
        <p:nvSpPr>
          <p:cNvPr id="146" name="Google Shape;146;p24"/>
          <p:cNvSpPr txBox="1"/>
          <p:nvPr>
            <p:ph idx="7" type="subTitle"/>
          </p:nvPr>
        </p:nvSpPr>
        <p:spPr>
          <a:xfrm>
            <a:off x="4734000" y="2187000"/>
            <a:ext cx="37473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4 - Routes into employment</a:t>
            </a:r>
            <a:endParaRPr sz="1500">
              <a:solidFill>
                <a:schemeClr val="dk2"/>
              </a:solidFill>
            </a:endParaRPr>
          </a:p>
        </p:txBody>
      </p:sp>
      <p:sp>
        <p:nvSpPr>
          <p:cNvPr id="147" name="Google Shape;147;p24"/>
          <p:cNvSpPr txBox="1"/>
          <p:nvPr>
            <p:ph idx="8" type="body"/>
          </p:nvPr>
        </p:nvSpPr>
        <p:spPr>
          <a:xfrm>
            <a:off x="4734000"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What are the different ways to get a job. Which route is right for you?</a:t>
            </a:r>
            <a:endParaRPr sz="1500"/>
          </a:p>
        </p:txBody>
      </p:sp>
      <p:sp>
        <p:nvSpPr>
          <p:cNvPr id="148" name="Google Shape;148;p24"/>
          <p:cNvSpPr txBox="1"/>
          <p:nvPr>
            <p:ph idx="4294967295" type="subTitle"/>
          </p:nvPr>
        </p:nvSpPr>
        <p:spPr>
          <a:xfrm>
            <a:off x="458975"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49" name="Google Shape;149;p24"/>
          <p:cNvSpPr txBox="1"/>
          <p:nvPr>
            <p:ph idx="4294967295" type="subTitle"/>
          </p:nvPr>
        </p:nvSpPr>
        <p:spPr>
          <a:xfrm>
            <a:off x="4734000"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50" name="Google Shape;150;p24"/>
          <p:cNvSpPr txBox="1"/>
          <p:nvPr>
            <p:ph idx="5" type="subTitle"/>
          </p:nvPr>
        </p:nvSpPr>
        <p:spPr>
          <a:xfrm>
            <a:off x="458975" y="3485775"/>
            <a:ext cx="3128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5 - Getting a job</a:t>
            </a:r>
            <a:endParaRPr sz="1500">
              <a:solidFill>
                <a:schemeClr val="dk2"/>
              </a:solidFill>
            </a:endParaRPr>
          </a:p>
        </p:txBody>
      </p:sp>
      <p:sp>
        <p:nvSpPr>
          <p:cNvPr id="151" name="Google Shape;151;p24"/>
          <p:cNvSpPr txBox="1"/>
          <p:nvPr>
            <p:ph idx="6" type="body"/>
          </p:nvPr>
        </p:nvSpPr>
        <p:spPr>
          <a:xfrm>
            <a:off x="458975" y="4041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Where should you look for jobs? Understanding Interviews and reasonable adjustments</a:t>
            </a:r>
            <a:endParaRPr sz="1400"/>
          </a:p>
        </p:txBody>
      </p:sp>
      <p:sp>
        <p:nvSpPr>
          <p:cNvPr id="152" name="Google Shape;152;p24"/>
          <p:cNvSpPr txBox="1"/>
          <p:nvPr>
            <p:ph idx="7" type="subTitle"/>
          </p:nvPr>
        </p:nvSpPr>
        <p:spPr>
          <a:xfrm>
            <a:off x="4734000" y="3485775"/>
            <a:ext cx="37473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6 - Workplace behaviour</a:t>
            </a:r>
            <a:endParaRPr sz="1500">
              <a:solidFill>
                <a:schemeClr val="dk2"/>
              </a:solidFill>
            </a:endParaRPr>
          </a:p>
        </p:txBody>
      </p:sp>
      <p:sp>
        <p:nvSpPr>
          <p:cNvPr id="153" name="Google Shape;153;p24"/>
          <p:cNvSpPr txBox="1"/>
          <p:nvPr>
            <p:ph idx="8" type="body"/>
          </p:nvPr>
        </p:nvSpPr>
        <p:spPr>
          <a:xfrm>
            <a:off x="4734000" y="4041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How is work different to school or college? What rules are the same and what ones are different?</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24" name="Google Shape;324;p4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Task type </a:t>
            </a:r>
            <a:endParaRPr>
              <a:solidFill>
                <a:schemeClr val="dk2"/>
              </a:solidFill>
            </a:endParaRPr>
          </a:p>
        </p:txBody>
      </p:sp>
      <p:sp>
        <p:nvSpPr>
          <p:cNvPr id="325" name="Google Shape;325;p42"/>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Over the next three slides you will see different pictures of tasks. </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Can you spot what the similarity is between all of these pictures?</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457200" rtl="0" algn="l">
              <a:lnSpc>
                <a:spcPct val="130000"/>
              </a:lnSpc>
              <a:spcBef>
                <a:spcPts val="0"/>
              </a:spcBef>
              <a:spcAft>
                <a:spcPts val="0"/>
              </a:spcAft>
              <a:buSzPts val="1600"/>
              <a:buNone/>
            </a:pPr>
            <a:r>
              <a:t/>
            </a:r>
            <a:endParaRPr/>
          </a:p>
        </p:txBody>
      </p:sp>
      <p:sp>
        <p:nvSpPr>
          <p:cNvPr id="326" name="Google Shape;326;p4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32" name="Google Shape;332;p4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Task type </a:t>
            </a:r>
            <a:endParaRPr>
              <a:solidFill>
                <a:schemeClr val="dk2"/>
              </a:solidFill>
            </a:endParaRPr>
          </a:p>
        </p:txBody>
      </p:sp>
      <p:sp>
        <p:nvSpPr>
          <p:cNvPr id="333" name="Google Shape;333;p43"/>
          <p:cNvSpPr txBox="1"/>
          <p:nvPr>
            <p:ph idx="1" type="body"/>
          </p:nvPr>
        </p:nvSpPr>
        <p:spPr>
          <a:xfrm>
            <a:off x="458975" y="926600"/>
            <a:ext cx="8226000" cy="347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Can you spot a similarity?</a:t>
            </a:r>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p>
        </p:txBody>
      </p:sp>
      <p:sp>
        <p:nvSpPr>
          <p:cNvPr id="334" name="Google Shape;334;p4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335" name="Google Shape;335;p43"/>
          <p:cNvPicPr preferRelativeResize="0"/>
          <p:nvPr/>
        </p:nvPicPr>
        <p:blipFill rotWithShape="1">
          <a:blip r:embed="rId3">
            <a:alphaModFix/>
          </a:blip>
          <a:srcRect b="0" l="0" r="0" t="0"/>
          <a:stretch/>
        </p:blipFill>
        <p:spPr>
          <a:xfrm>
            <a:off x="413525" y="1426100"/>
            <a:ext cx="2411119" cy="3214826"/>
          </a:xfrm>
          <a:prstGeom prst="rect">
            <a:avLst/>
          </a:prstGeom>
          <a:noFill/>
          <a:ln>
            <a:noFill/>
          </a:ln>
        </p:spPr>
      </p:pic>
      <p:pic>
        <p:nvPicPr>
          <p:cNvPr id="336" name="Google Shape;336;p43"/>
          <p:cNvPicPr preferRelativeResize="0"/>
          <p:nvPr/>
        </p:nvPicPr>
        <p:blipFill rotWithShape="1">
          <a:blip r:embed="rId4">
            <a:alphaModFix/>
          </a:blip>
          <a:srcRect b="0" l="0" r="0" t="0"/>
          <a:stretch/>
        </p:blipFill>
        <p:spPr>
          <a:xfrm>
            <a:off x="2977044" y="1995825"/>
            <a:ext cx="2965356" cy="1976904"/>
          </a:xfrm>
          <a:prstGeom prst="rect">
            <a:avLst/>
          </a:prstGeom>
          <a:noFill/>
          <a:ln>
            <a:noFill/>
          </a:ln>
        </p:spPr>
      </p:pic>
      <p:pic>
        <p:nvPicPr>
          <p:cNvPr id="337" name="Google Shape;337;p43"/>
          <p:cNvPicPr preferRelativeResize="0"/>
          <p:nvPr/>
        </p:nvPicPr>
        <p:blipFill rotWithShape="1">
          <a:blip r:embed="rId5">
            <a:alphaModFix/>
          </a:blip>
          <a:srcRect b="0" l="0" r="0" t="0"/>
          <a:stretch/>
        </p:blipFill>
        <p:spPr>
          <a:xfrm>
            <a:off x="6094800" y="1959500"/>
            <a:ext cx="2896799" cy="19191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43" name="Google Shape;343;p4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Task type </a:t>
            </a:r>
            <a:endParaRPr>
              <a:solidFill>
                <a:schemeClr val="dk2"/>
              </a:solidFill>
            </a:endParaRPr>
          </a:p>
        </p:txBody>
      </p:sp>
      <p:sp>
        <p:nvSpPr>
          <p:cNvPr id="344" name="Google Shape;344;p44"/>
          <p:cNvSpPr txBox="1"/>
          <p:nvPr>
            <p:ph idx="1" type="body"/>
          </p:nvPr>
        </p:nvSpPr>
        <p:spPr>
          <a:xfrm>
            <a:off x="458975" y="926600"/>
            <a:ext cx="8226000" cy="347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Can you spot a similarity?</a:t>
            </a:r>
            <a:endParaRPr/>
          </a:p>
          <a:p>
            <a:pPr indent="0" lvl="0" marL="0" rtl="0" algn="l">
              <a:lnSpc>
                <a:spcPct val="130000"/>
              </a:lnSpc>
              <a:spcBef>
                <a:spcPts val="0"/>
              </a:spcBef>
              <a:spcAft>
                <a:spcPts val="0"/>
              </a:spcAft>
              <a:buSzPts val="1600"/>
              <a:buNone/>
            </a:pPr>
            <a:r>
              <a:rPr lang="en-GB">
                <a:solidFill>
                  <a:srgbClr val="FF0000"/>
                </a:solidFill>
              </a:rPr>
              <a:t> </a:t>
            </a:r>
            <a:endParaRPr>
              <a:solidFill>
                <a:srgbClr val="FF0000"/>
              </a:solidFill>
            </a:endParaRPr>
          </a:p>
        </p:txBody>
      </p:sp>
      <p:sp>
        <p:nvSpPr>
          <p:cNvPr id="345" name="Google Shape;345;p4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346" name="Google Shape;346;p44"/>
          <p:cNvPicPr preferRelativeResize="0"/>
          <p:nvPr/>
        </p:nvPicPr>
        <p:blipFill rotWithShape="1">
          <a:blip r:embed="rId3">
            <a:alphaModFix/>
          </a:blip>
          <a:srcRect b="0" l="0" r="0" t="0"/>
          <a:stretch/>
        </p:blipFill>
        <p:spPr>
          <a:xfrm>
            <a:off x="6119538" y="1867175"/>
            <a:ext cx="2826810" cy="1926495"/>
          </a:xfrm>
          <a:prstGeom prst="rect">
            <a:avLst/>
          </a:prstGeom>
          <a:noFill/>
          <a:ln>
            <a:noFill/>
          </a:ln>
        </p:spPr>
      </p:pic>
      <p:pic>
        <p:nvPicPr>
          <p:cNvPr id="347" name="Google Shape;347;p44"/>
          <p:cNvPicPr preferRelativeResize="0"/>
          <p:nvPr/>
        </p:nvPicPr>
        <p:blipFill rotWithShape="1">
          <a:blip r:embed="rId4">
            <a:alphaModFix/>
          </a:blip>
          <a:srcRect b="0" l="0" r="0" t="0"/>
          <a:stretch/>
        </p:blipFill>
        <p:spPr>
          <a:xfrm>
            <a:off x="152400" y="1807100"/>
            <a:ext cx="2955064" cy="2198837"/>
          </a:xfrm>
          <a:prstGeom prst="rect">
            <a:avLst/>
          </a:prstGeom>
          <a:noFill/>
          <a:ln>
            <a:noFill/>
          </a:ln>
        </p:spPr>
      </p:pic>
      <p:pic>
        <p:nvPicPr>
          <p:cNvPr id="348" name="Google Shape;348;p44"/>
          <p:cNvPicPr preferRelativeResize="0"/>
          <p:nvPr/>
        </p:nvPicPr>
        <p:blipFill rotWithShape="1">
          <a:blip r:embed="rId5">
            <a:alphaModFix/>
          </a:blip>
          <a:srcRect b="0" l="0" r="0" t="0"/>
          <a:stretch/>
        </p:blipFill>
        <p:spPr>
          <a:xfrm>
            <a:off x="3259864" y="1807100"/>
            <a:ext cx="2707273" cy="2028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54" name="Google Shape;354;p4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Task type </a:t>
            </a:r>
            <a:endParaRPr>
              <a:solidFill>
                <a:schemeClr val="dk2"/>
              </a:solidFill>
            </a:endParaRPr>
          </a:p>
        </p:txBody>
      </p:sp>
      <p:sp>
        <p:nvSpPr>
          <p:cNvPr id="355" name="Google Shape;355;p45"/>
          <p:cNvSpPr txBox="1"/>
          <p:nvPr>
            <p:ph idx="1" type="body"/>
          </p:nvPr>
        </p:nvSpPr>
        <p:spPr>
          <a:xfrm>
            <a:off x="458975" y="926600"/>
            <a:ext cx="8226000" cy="347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Can you spot a similarity?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356" name="Google Shape;356;p4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357" name="Google Shape;357;p45"/>
          <p:cNvPicPr preferRelativeResize="0"/>
          <p:nvPr/>
        </p:nvPicPr>
        <p:blipFill rotWithShape="1">
          <a:blip r:embed="rId3">
            <a:alphaModFix/>
          </a:blip>
          <a:srcRect b="0" l="0" r="0" t="0"/>
          <a:stretch/>
        </p:blipFill>
        <p:spPr>
          <a:xfrm>
            <a:off x="120750" y="1960400"/>
            <a:ext cx="2956924" cy="1971899"/>
          </a:xfrm>
          <a:prstGeom prst="rect">
            <a:avLst/>
          </a:prstGeom>
          <a:noFill/>
          <a:ln>
            <a:noFill/>
          </a:ln>
        </p:spPr>
      </p:pic>
      <p:pic>
        <p:nvPicPr>
          <p:cNvPr id="358" name="Google Shape;358;p45"/>
          <p:cNvPicPr preferRelativeResize="0"/>
          <p:nvPr/>
        </p:nvPicPr>
        <p:blipFill rotWithShape="1">
          <a:blip r:embed="rId4">
            <a:alphaModFix/>
          </a:blip>
          <a:srcRect b="0" l="0" r="0" t="0"/>
          <a:stretch/>
        </p:blipFill>
        <p:spPr>
          <a:xfrm>
            <a:off x="6149200" y="1959500"/>
            <a:ext cx="2842402" cy="1891372"/>
          </a:xfrm>
          <a:prstGeom prst="rect">
            <a:avLst/>
          </a:prstGeom>
          <a:noFill/>
          <a:ln>
            <a:noFill/>
          </a:ln>
        </p:spPr>
      </p:pic>
      <p:pic>
        <p:nvPicPr>
          <p:cNvPr id="359" name="Google Shape;359;p45"/>
          <p:cNvPicPr preferRelativeResize="0"/>
          <p:nvPr/>
        </p:nvPicPr>
        <p:blipFill rotWithShape="1">
          <a:blip r:embed="rId5">
            <a:alphaModFix/>
          </a:blip>
          <a:srcRect b="0" l="25110" r="0" t="0"/>
          <a:stretch/>
        </p:blipFill>
        <p:spPr>
          <a:xfrm>
            <a:off x="3258350" y="1502300"/>
            <a:ext cx="2738451" cy="24369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65" name="Google Shape;365;p4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graphicFrame>
        <p:nvGraphicFramePr>
          <p:cNvPr id="366" name="Google Shape;366;p46"/>
          <p:cNvGraphicFramePr/>
          <p:nvPr/>
        </p:nvGraphicFramePr>
        <p:xfrm>
          <a:off x="641700" y="294413"/>
          <a:ext cx="3000000" cy="3000000"/>
        </p:xfrm>
        <a:graphic>
          <a:graphicData uri="http://schemas.openxmlformats.org/drawingml/2006/table">
            <a:tbl>
              <a:tblPr>
                <a:noFill/>
                <a:tableStyleId>{17D8CE01-F4AC-4E11-97EF-48BEDF01D25F}</a:tableStyleId>
              </a:tblPr>
              <a:tblGrid>
                <a:gridCol w="2563100"/>
                <a:gridCol w="2563100"/>
                <a:gridCol w="2563100"/>
              </a:tblGrid>
              <a:tr h="381000">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dk2"/>
                          </a:solidFill>
                          <a:latin typeface="Montserrat"/>
                          <a:ea typeface="Montserrat"/>
                          <a:cs typeface="Montserrat"/>
                          <a:sym typeface="Montserrat"/>
                        </a:rPr>
                        <a:t>Task Type</a:t>
                      </a:r>
                      <a:endParaRPr sz="1200" u="none" cap="none" strike="noStrike">
                        <a:solidFill>
                          <a:schemeClr val="dk2"/>
                        </a:solidFill>
                        <a:latin typeface="Montserrat"/>
                        <a:ea typeface="Montserrat"/>
                        <a:cs typeface="Montserrat"/>
                        <a:sym typeface="Montserrat"/>
                      </a:endParaRPr>
                    </a:p>
                  </a:txBody>
                  <a:tcPr marT="91425" marB="91425" marR="91425" marL="91425">
                    <a:solidFill>
                      <a:schemeClr val="lt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dk2"/>
                          </a:solidFill>
                          <a:latin typeface="Montserrat"/>
                          <a:ea typeface="Montserrat"/>
                          <a:cs typeface="Montserrat"/>
                          <a:sym typeface="Montserrat"/>
                        </a:rPr>
                        <a:t>Explanation</a:t>
                      </a:r>
                      <a:endParaRPr sz="1200" u="none" cap="none" strike="noStrike">
                        <a:solidFill>
                          <a:schemeClr val="dk2"/>
                        </a:solidFill>
                        <a:latin typeface="Montserrat"/>
                        <a:ea typeface="Montserrat"/>
                        <a:cs typeface="Montserrat"/>
                        <a:sym typeface="Montserrat"/>
                      </a:endParaRPr>
                    </a:p>
                  </a:txBody>
                  <a:tcPr marT="91425" marB="91425" marR="91425" marL="91425">
                    <a:solidFill>
                      <a:schemeClr val="lt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dk2"/>
                          </a:solidFill>
                          <a:latin typeface="Montserrat"/>
                          <a:ea typeface="Montserrat"/>
                          <a:cs typeface="Montserrat"/>
                          <a:sym typeface="Montserrat"/>
                        </a:rPr>
                        <a:t>Examples of jobs</a:t>
                      </a:r>
                      <a:endParaRPr sz="1200" u="none" cap="none" strike="noStrike">
                        <a:solidFill>
                          <a:schemeClr val="dk2"/>
                        </a:solidFill>
                        <a:latin typeface="Montserrat"/>
                        <a:ea typeface="Montserrat"/>
                        <a:cs typeface="Montserrat"/>
                        <a:sym typeface="Montserrat"/>
                      </a:endParaRPr>
                    </a:p>
                  </a:txBody>
                  <a:tcPr marT="91425" marB="91425" marR="91425" marL="91425">
                    <a:solidFill>
                      <a:schemeClr val="lt2"/>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Manual </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Involves working physically with your hands or body</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Builder, gardener, refuse collector, porter, baggage handler</a:t>
                      </a:r>
                      <a:endParaRPr b="1" sz="12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Customer facing</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Interacting with customers</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Customer services, checkout operator, sales assistant, receptionist, waiter</a:t>
                      </a:r>
                      <a:endParaRPr b="1" sz="12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Organising</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Routine tasks that sort items or information by category</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Librarian, Administrator,</a:t>
                      </a:r>
                      <a:endParaRPr b="1" sz="12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Warehouse operative </a:t>
                      </a:r>
                      <a:endParaRPr b="1" sz="12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Production</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The process of making something</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Chef, barista, production line operative, </a:t>
                      </a:r>
                      <a:endParaRPr b="1" sz="12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Problem solving/fixing</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Having to apply knowledge to overcome an issue</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Mechanic, Emergency engineer (e.g.Plumber), Locksmith</a:t>
                      </a:r>
                      <a:endParaRPr b="1" sz="12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Creative</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Coming up with something new or expressing something through performance or display</a:t>
                      </a:r>
                      <a:endParaRPr b="1" sz="12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latin typeface="Montserrat"/>
                          <a:ea typeface="Montserrat"/>
                          <a:cs typeface="Montserrat"/>
                          <a:sym typeface="Montserrat"/>
                        </a:rPr>
                        <a:t>Performer, artist, graphic designer, photographer</a:t>
                      </a:r>
                      <a:endParaRPr b="1" sz="1200" u="none" cap="none" strike="noStrike">
                        <a:latin typeface="Montserrat"/>
                        <a:ea typeface="Montserrat"/>
                        <a:cs typeface="Montserrat"/>
                        <a:sym typeface="Montserrat"/>
                      </a:endParaRPr>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72" name="Google Shape;372;p4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Part 3 - I’m a job, I’m a job what job am I? </a:t>
            </a:r>
            <a:endParaRPr>
              <a:solidFill>
                <a:schemeClr val="dk2"/>
              </a:solidFill>
            </a:endParaRPr>
          </a:p>
        </p:txBody>
      </p:sp>
      <p:sp>
        <p:nvSpPr>
          <p:cNvPr id="373" name="Google Shape;373;p47"/>
          <p:cNvSpPr txBox="1"/>
          <p:nvPr>
            <p:ph idx="1" type="body"/>
          </p:nvPr>
        </p:nvSpPr>
        <p:spPr>
          <a:xfrm>
            <a:off x="458975" y="926600"/>
            <a:ext cx="8226000" cy="3576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Guessing the job game: using what you have learnt about job families and types of task can</a:t>
            </a:r>
            <a:r>
              <a:rPr lang="en-GB" sz="1500"/>
              <a:t> you</a:t>
            </a:r>
            <a:r>
              <a:rPr lang="en-GB" sz="1500"/>
              <a:t> guess what job your partner has selected?</a:t>
            </a:r>
            <a:endParaRPr sz="1500"/>
          </a:p>
          <a:p>
            <a:pPr indent="0" lvl="0" marL="0" rtl="0" algn="l">
              <a:lnSpc>
                <a:spcPct val="130000"/>
              </a:lnSpc>
              <a:spcBef>
                <a:spcPts val="0"/>
              </a:spcBef>
              <a:spcAft>
                <a:spcPts val="0"/>
              </a:spcAft>
              <a:buSzPts val="1600"/>
              <a:buNone/>
            </a:pPr>
            <a:r>
              <a:t/>
            </a:r>
            <a:endParaRPr sz="1500"/>
          </a:p>
          <a:p>
            <a:pPr indent="0" lvl="0" marL="0" rtl="0" algn="l">
              <a:lnSpc>
                <a:spcPct val="130000"/>
              </a:lnSpc>
              <a:spcBef>
                <a:spcPts val="0"/>
              </a:spcBef>
              <a:spcAft>
                <a:spcPts val="0"/>
              </a:spcAft>
              <a:buSzPts val="1600"/>
              <a:buNone/>
            </a:pPr>
            <a:r>
              <a:rPr lang="en-GB" sz="1500"/>
              <a:t>On the next slide are 8 pictures of jobs</a:t>
            </a:r>
            <a:endParaRPr sz="1500"/>
          </a:p>
          <a:p>
            <a:pPr indent="0" lvl="0" marL="0" rtl="0" algn="l">
              <a:lnSpc>
                <a:spcPct val="130000"/>
              </a:lnSpc>
              <a:spcBef>
                <a:spcPts val="0"/>
              </a:spcBef>
              <a:spcAft>
                <a:spcPts val="0"/>
              </a:spcAft>
              <a:buSzPts val="1600"/>
              <a:buNone/>
            </a:pPr>
            <a:r>
              <a:rPr lang="en-GB" sz="1500"/>
              <a:t>The rules</a:t>
            </a:r>
            <a:endParaRPr sz="1500"/>
          </a:p>
          <a:p>
            <a:pPr indent="-323850" lvl="0" marL="457200" rtl="0" algn="l">
              <a:lnSpc>
                <a:spcPct val="130000"/>
              </a:lnSpc>
              <a:spcBef>
                <a:spcPts val="0"/>
              </a:spcBef>
              <a:spcAft>
                <a:spcPts val="0"/>
              </a:spcAft>
              <a:buSzPts val="1500"/>
              <a:buChar char="●"/>
            </a:pPr>
            <a:r>
              <a:rPr lang="en-GB" sz="1500"/>
              <a:t>Play in pairs, take it in turns to be the ‘job’ or the ‘guesser’ </a:t>
            </a:r>
            <a:endParaRPr sz="1500"/>
          </a:p>
          <a:p>
            <a:pPr indent="-323850" lvl="0" marL="457200" rtl="0" algn="l">
              <a:lnSpc>
                <a:spcPct val="130000"/>
              </a:lnSpc>
              <a:spcBef>
                <a:spcPts val="0"/>
              </a:spcBef>
              <a:spcAft>
                <a:spcPts val="0"/>
              </a:spcAft>
              <a:buSzPts val="1500"/>
              <a:buChar char="●"/>
            </a:pPr>
            <a:r>
              <a:rPr lang="en-GB" sz="1500"/>
              <a:t>The ‘job’ partner has to </a:t>
            </a:r>
            <a:r>
              <a:rPr lang="en-GB" sz="1500"/>
              <a:t>select</a:t>
            </a:r>
            <a:r>
              <a:rPr lang="en-GB" sz="1500"/>
              <a:t> a job from the picture grid (but don’t share it with your partner!)</a:t>
            </a:r>
            <a:endParaRPr sz="1500"/>
          </a:p>
          <a:p>
            <a:pPr indent="-323850" lvl="0" marL="457200" rtl="0" algn="l">
              <a:lnSpc>
                <a:spcPct val="130000"/>
              </a:lnSpc>
              <a:spcBef>
                <a:spcPts val="0"/>
              </a:spcBef>
              <a:spcAft>
                <a:spcPts val="0"/>
              </a:spcAft>
              <a:buSzPts val="1500"/>
              <a:buChar char="●"/>
            </a:pPr>
            <a:r>
              <a:rPr lang="en-GB" sz="1500"/>
              <a:t>The ‘guesser’ has to ask questions that will help them work out which job their partner has selected</a:t>
            </a:r>
            <a:endParaRPr sz="1500"/>
          </a:p>
          <a:p>
            <a:pPr indent="-323850" lvl="0" marL="457200" rtl="0" algn="l">
              <a:lnSpc>
                <a:spcPct val="130000"/>
              </a:lnSpc>
              <a:spcBef>
                <a:spcPts val="0"/>
              </a:spcBef>
              <a:spcAft>
                <a:spcPts val="0"/>
              </a:spcAft>
              <a:buSzPts val="1500"/>
              <a:buChar char="●"/>
            </a:pPr>
            <a:r>
              <a:rPr lang="en-GB" sz="1500"/>
              <a:t>The ‘job’ partner may only answer ‘yes’ or ‘no’</a:t>
            </a:r>
            <a:endParaRPr sz="1500"/>
          </a:p>
          <a:p>
            <a:pPr indent="0" lvl="0" marL="457200" rtl="0" algn="l">
              <a:lnSpc>
                <a:spcPct val="130000"/>
              </a:lnSpc>
              <a:spcBef>
                <a:spcPts val="0"/>
              </a:spcBef>
              <a:spcAft>
                <a:spcPts val="0"/>
              </a:spcAft>
              <a:buSzPts val="1600"/>
              <a:buNone/>
            </a:pPr>
            <a:r>
              <a:t/>
            </a:r>
            <a:endParaRPr sz="1500"/>
          </a:p>
          <a:p>
            <a:pPr indent="0" lvl="0" marL="0" rtl="0" algn="ctr">
              <a:lnSpc>
                <a:spcPct val="130000"/>
              </a:lnSpc>
              <a:spcBef>
                <a:spcPts val="0"/>
              </a:spcBef>
              <a:spcAft>
                <a:spcPts val="0"/>
              </a:spcAft>
              <a:buSzPts val="1600"/>
              <a:buNone/>
            </a:pPr>
            <a:r>
              <a:rPr lang="en-GB" sz="1500"/>
              <a:t>Good Luck!</a:t>
            </a:r>
            <a:endParaRPr sz="1500"/>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p:txBody>
      </p:sp>
      <p:sp>
        <p:nvSpPr>
          <p:cNvPr id="374" name="Google Shape;374;p4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80" name="Google Shape;380;p48"/>
          <p:cNvSpPr txBox="1"/>
          <p:nvPr/>
        </p:nvSpPr>
        <p:spPr>
          <a:xfrm>
            <a:off x="372175" y="357275"/>
            <a:ext cx="5739000" cy="55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en-GB" sz="2200" u="none" cap="none" strike="noStrike">
                <a:solidFill>
                  <a:schemeClr val="dk2"/>
                </a:solidFill>
                <a:latin typeface="Montserrat"/>
                <a:ea typeface="Montserrat"/>
                <a:cs typeface="Montserrat"/>
                <a:sym typeface="Montserrat"/>
              </a:rPr>
              <a:t>I’m a job, I’m a job what job am I?       </a:t>
            </a:r>
            <a:endParaRPr b="0" i="0" sz="1000" u="none" cap="none" strike="noStrike">
              <a:solidFill>
                <a:srgbClr val="FF0000"/>
              </a:solidFill>
              <a:latin typeface="Arial"/>
              <a:ea typeface="Arial"/>
              <a:cs typeface="Arial"/>
              <a:sym typeface="Arial"/>
            </a:endParaRPr>
          </a:p>
        </p:txBody>
      </p:sp>
      <p:graphicFrame>
        <p:nvGraphicFramePr>
          <p:cNvPr id="381" name="Google Shape;381;p48"/>
          <p:cNvGraphicFramePr/>
          <p:nvPr/>
        </p:nvGraphicFramePr>
        <p:xfrm>
          <a:off x="952500" y="958850"/>
          <a:ext cx="3000000" cy="3000000"/>
        </p:xfrm>
        <a:graphic>
          <a:graphicData uri="http://schemas.openxmlformats.org/drawingml/2006/table">
            <a:tbl>
              <a:tblPr>
                <a:noFill/>
                <a:tableStyleId>{17D8CE01-F4AC-4E11-97EF-48BEDF01D25F}</a:tableStyleId>
              </a:tblPr>
              <a:tblGrid>
                <a:gridCol w="1809750"/>
                <a:gridCol w="1809750"/>
                <a:gridCol w="1809750"/>
                <a:gridCol w="1809750"/>
              </a:tblGrid>
              <a:tr h="173037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Builder</a:t>
                      </a:r>
                      <a:endParaRPr sz="1400" u="none" cap="none" strike="noStrike">
                        <a:latin typeface="Montserrat"/>
                        <a:ea typeface="Montserrat"/>
                        <a:cs typeface="Montserrat"/>
                        <a:sym typeface="Montserrat"/>
                      </a:endParaRPr>
                    </a:p>
                  </a:txBody>
                  <a:tcPr marT="91425" marB="91425" marR="91425" marL="91425" anchor="b"/>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Shop assistant</a:t>
                      </a:r>
                      <a:endParaRPr sz="1400" u="none" cap="none" strike="noStrike">
                        <a:latin typeface="Montserrat"/>
                        <a:ea typeface="Montserrat"/>
                        <a:cs typeface="Montserrat"/>
                        <a:sym typeface="Montserrat"/>
                      </a:endParaRPr>
                    </a:p>
                  </a:txBody>
                  <a:tcPr marT="91425" marB="91425" marR="91425" marL="91425" anchor="b"/>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Dancer</a:t>
                      </a:r>
                      <a:endParaRPr sz="1400" u="none" cap="none" strike="noStrike">
                        <a:latin typeface="Montserrat"/>
                        <a:ea typeface="Montserrat"/>
                        <a:cs typeface="Montserrat"/>
                        <a:sym typeface="Montserrat"/>
                      </a:endParaRPr>
                    </a:p>
                  </a:txBody>
                  <a:tcPr marT="91425" marB="91425" marR="91425" marL="91425" anchor="b"/>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Cleaner</a:t>
                      </a:r>
                      <a:endParaRPr sz="1400" u="none" cap="none" strike="noStrike">
                        <a:latin typeface="Montserrat"/>
                        <a:ea typeface="Montserrat"/>
                        <a:cs typeface="Montserrat"/>
                        <a:sym typeface="Montserrat"/>
                      </a:endParaRPr>
                    </a:p>
                  </a:txBody>
                  <a:tcPr marT="91425" marB="91425" marR="91425" marL="91425" anchor="b"/>
                </a:tc>
              </a:tr>
              <a:tr h="173037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Cook</a:t>
                      </a:r>
                      <a:endParaRPr sz="1400" u="none" cap="none" strike="noStrike">
                        <a:latin typeface="Montserrat"/>
                        <a:ea typeface="Montserrat"/>
                        <a:cs typeface="Montserrat"/>
                        <a:sym typeface="Montserrat"/>
                      </a:endParaRPr>
                    </a:p>
                  </a:txBody>
                  <a:tcPr marT="91425" marB="91425" marR="91425" marL="91425" anchor="b"/>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Receptionist</a:t>
                      </a:r>
                      <a:endParaRPr sz="1400" u="none" cap="none" strike="noStrike">
                        <a:latin typeface="Montserrat"/>
                        <a:ea typeface="Montserrat"/>
                        <a:cs typeface="Montserrat"/>
                        <a:sym typeface="Montserrat"/>
                      </a:endParaRPr>
                    </a:p>
                  </a:txBody>
                  <a:tcPr marT="91425" marB="91425" marR="91425" marL="91425" anchor="b"/>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Plumber</a:t>
                      </a:r>
                      <a:endParaRPr sz="1400" u="none" cap="none" strike="noStrike">
                        <a:latin typeface="Montserrat"/>
                        <a:ea typeface="Montserrat"/>
                        <a:cs typeface="Montserrat"/>
                        <a:sym typeface="Montserrat"/>
                      </a:endParaRPr>
                    </a:p>
                  </a:txBody>
                  <a:tcPr marT="91425" marB="91425" marR="91425" marL="91425" anchor="b"/>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Montserrat"/>
                          <a:ea typeface="Montserrat"/>
                          <a:cs typeface="Montserrat"/>
                          <a:sym typeface="Montserrat"/>
                        </a:rPr>
                        <a:t>Production line operative</a:t>
                      </a:r>
                      <a:endParaRPr sz="1400" u="none" cap="none" strike="noStrike">
                        <a:latin typeface="Montserrat"/>
                        <a:ea typeface="Montserrat"/>
                        <a:cs typeface="Montserrat"/>
                        <a:sym typeface="Montserrat"/>
                      </a:endParaRPr>
                    </a:p>
                  </a:txBody>
                  <a:tcPr marT="91425" marB="91425" marR="91425" marL="91425" anchor="b"/>
                </a:tc>
              </a:tr>
            </a:tbl>
          </a:graphicData>
        </a:graphic>
      </p:graphicFrame>
      <p:pic>
        <p:nvPicPr>
          <p:cNvPr id="382" name="Google Shape;382;p48"/>
          <p:cNvPicPr preferRelativeResize="0"/>
          <p:nvPr/>
        </p:nvPicPr>
        <p:blipFill rotWithShape="1">
          <a:blip r:embed="rId3">
            <a:alphaModFix/>
          </a:blip>
          <a:srcRect b="0" l="22276" r="11082" t="0"/>
          <a:stretch/>
        </p:blipFill>
        <p:spPr>
          <a:xfrm>
            <a:off x="2909100" y="2723725"/>
            <a:ext cx="1389606" cy="1354276"/>
          </a:xfrm>
          <a:prstGeom prst="rect">
            <a:avLst/>
          </a:prstGeom>
          <a:noFill/>
          <a:ln>
            <a:noFill/>
          </a:ln>
        </p:spPr>
      </p:pic>
      <p:pic>
        <p:nvPicPr>
          <p:cNvPr id="383" name="Google Shape;383;p48"/>
          <p:cNvPicPr preferRelativeResize="0"/>
          <p:nvPr/>
        </p:nvPicPr>
        <p:blipFill rotWithShape="1">
          <a:blip r:embed="rId4">
            <a:alphaModFix/>
          </a:blip>
          <a:srcRect b="0" l="0" r="12372" t="0"/>
          <a:stretch/>
        </p:blipFill>
        <p:spPr>
          <a:xfrm>
            <a:off x="1063546" y="962825"/>
            <a:ext cx="1668005" cy="1261100"/>
          </a:xfrm>
          <a:prstGeom prst="rect">
            <a:avLst/>
          </a:prstGeom>
          <a:noFill/>
          <a:ln>
            <a:noFill/>
          </a:ln>
        </p:spPr>
      </p:pic>
      <p:pic>
        <p:nvPicPr>
          <p:cNvPr id="384" name="Google Shape;384;p48"/>
          <p:cNvPicPr preferRelativeResize="0"/>
          <p:nvPr/>
        </p:nvPicPr>
        <p:blipFill rotWithShape="1">
          <a:blip r:embed="rId5">
            <a:alphaModFix/>
          </a:blip>
          <a:srcRect b="0" l="8020" r="0" t="0"/>
          <a:stretch/>
        </p:blipFill>
        <p:spPr>
          <a:xfrm>
            <a:off x="4617500" y="1014625"/>
            <a:ext cx="1668000" cy="1305000"/>
          </a:xfrm>
          <a:prstGeom prst="rect">
            <a:avLst/>
          </a:prstGeom>
          <a:noFill/>
          <a:ln>
            <a:noFill/>
          </a:ln>
        </p:spPr>
      </p:pic>
      <p:pic>
        <p:nvPicPr>
          <p:cNvPr id="385" name="Google Shape;385;p48"/>
          <p:cNvPicPr preferRelativeResize="0"/>
          <p:nvPr/>
        </p:nvPicPr>
        <p:blipFill rotWithShape="1">
          <a:blip r:embed="rId6">
            <a:alphaModFix/>
          </a:blip>
          <a:srcRect b="0" l="0" r="0" t="0"/>
          <a:stretch/>
        </p:blipFill>
        <p:spPr>
          <a:xfrm>
            <a:off x="6447950" y="2723724"/>
            <a:ext cx="1743548" cy="1162726"/>
          </a:xfrm>
          <a:prstGeom prst="rect">
            <a:avLst/>
          </a:prstGeom>
          <a:noFill/>
          <a:ln>
            <a:noFill/>
          </a:ln>
        </p:spPr>
      </p:pic>
      <p:pic>
        <p:nvPicPr>
          <p:cNvPr id="386" name="Google Shape;386;p48"/>
          <p:cNvPicPr preferRelativeResize="0"/>
          <p:nvPr/>
        </p:nvPicPr>
        <p:blipFill rotWithShape="1">
          <a:blip r:embed="rId7">
            <a:alphaModFix/>
          </a:blip>
          <a:srcRect b="0" l="0" r="0" t="0"/>
          <a:stretch/>
        </p:blipFill>
        <p:spPr>
          <a:xfrm>
            <a:off x="6607725" y="1014613"/>
            <a:ext cx="1354275" cy="1354275"/>
          </a:xfrm>
          <a:prstGeom prst="rect">
            <a:avLst/>
          </a:prstGeom>
          <a:noFill/>
          <a:ln>
            <a:noFill/>
          </a:ln>
        </p:spPr>
      </p:pic>
      <p:pic>
        <p:nvPicPr>
          <p:cNvPr id="387" name="Google Shape;387;p48"/>
          <p:cNvPicPr preferRelativeResize="0"/>
          <p:nvPr/>
        </p:nvPicPr>
        <p:blipFill rotWithShape="1">
          <a:blip r:embed="rId8">
            <a:alphaModFix/>
          </a:blip>
          <a:srcRect b="0" l="0" r="0" t="0"/>
          <a:stretch/>
        </p:blipFill>
        <p:spPr>
          <a:xfrm>
            <a:off x="1063550" y="2741176"/>
            <a:ext cx="1630187" cy="1261101"/>
          </a:xfrm>
          <a:prstGeom prst="rect">
            <a:avLst/>
          </a:prstGeom>
          <a:noFill/>
          <a:ln>
            <a:noFill/>
          </a:ln>
        </p:spPr>
      </p:pic>
      <p:pic>
        <p:nvPicPr>
          <p:cNvPr id="388" name="Google Shape;388;p48"/>
          <p:cNvPicPr preferRelativeResize="0"/>
          <p:nvPr/>
        </p:nvPicPr>
        <p:blipFill rotWithShape="1">
          <a:blip r:embed="rId9">
            <a:alphaModFix/>
          </a:blip>
          <a:srcRect b="0" l="0" r="0" t="0"/>
          <a:stretch/>
        </p:blipFill>
        <p:spPr>
          <a:xfrm>
            <a:off x="4810125" y="2741175"/>
            <a:ext cx="1354275" cy="1354275"/>
          </a:xfrm>
          <a:prstGeom prst="rect">
            <a:avLst/>
          </a:prstGeom>
          <a:noFill/>
          <a:ln>
            <a:noFill/>
          </a:ln>
        </p:spPr>
      </p:pic>
      <p:pic>
        <p:nvPicPr>
          <p:cNvPr id="389" name="Google Shape;389;p48"/>
          <p:cNvPicPr preferRelativeResize="0"/>
          <p:nvPr/>
        </p:nvPicPr>
        <p:blipFill rotWithShape="1">
          <a:blip r:embed="rId10">
            <a:alphaModFix/>
          </a:blip>
          <a:srcRect b="0" l="0" r="0" t="0"/>
          <a:stretch/>
        </p:blipFill>
        <p:spPr>
          <a:xfrm>
            <a:off x="2802750" y="1014000"/>
            <a:ext cx="1667999" cy="1249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a:t>
            </a:r>
            <a:endParaRPr>
              <a:solidFill>
                <a:schemeClr val="dk2"/>
              </a:solidFill>
            </a:endParaRPr>
          </a:p>
          <a:p>
            <a:pPr indent="0" lvl="0" marL="0" rtl="0" algn="l">
              <a:lnSpc>
                <a:spcPct val="115000"/>
              </a:lnSpc>
              <a:spcBef>
                <a:spcPts val="0"/>
              </a:spcBef>
              <a:spcAft>
                <a:spcPts val="0"/>
              </a:spcAft>
              <a:buSzPts val="2200"/>
              <a:buNone/>
            </a:pPr>
            <a:r>
              <a:rPr lang="en-GB">
                <a:solidFill>
                  <a:schemeClr val="dk2"/>
                </a:solidFill>
              </a:rPr>
              <a:t>World of Work</a:t>
            </a:r>
            <a:endParaRPr>
              <a:solidFill>
                <a:schemeClr val="dk2"/>
              </a:solidFill>
            </a:endParaRPr>
          </a:p>
        </p:txBody>
      </p:sp>
      <p:sp>
        <p:nvSpPr>
          <p:cNvPr id="395" name="Google Shape;395;p49"/>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Different types of work</a:t>
            </a:r>
            <a:endParaRPr/>
          </a:p>
        </p:txBody>
      </p:sp>
      <p:sp>
        <p:nvSpPr>
          <p:cNvPr id="396" name="Google Shape;396;p49"/>
          <p:cNvSpPr txBox="1"/>
          <p:nvPr>
            <p:ph idx="2" type="subTitle"/>
          </p:nvPr>
        </p:nvSpPr>
        <p:spPr>
          <a:xfrm>
            <a:off x="45897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397" name="Google Shape;397;p49"/>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600"/>
              </a:spcAft>
              <a:buSzPts val="1200"/>
              <a:buNone/>
            </a:pPr>
            <a:r>
              <a:rPr lang="en-GB"/>
              <a:t>Just do parts 1 and 2. Can the student think of any other examples for each job family?</a:t>
            </a:r>
            <a:endParaRPr/>
          </a:p>
        </p:txBody>
      </p:sp>
      <p:sp>
        <p:nvSpPr>
          <p:cNvPr id="398" name="Google Shape;398;p49"/>
          <p:cNvSpPr txBox="1"/>
          <p:nvPr>
            <p:ph idx="4" type="subTitle"/>
          </p:nvPr>
        </p:nvSpPr>
        <p:spPr>
          <a:xfrm>
            <a:off x="3279300"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399" name="Google Shape;399;p49"/>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a:t>Can the student think of different ways of grouping jobs or task types and can they explain their reasons?</a:t>
            </a:r>
            <a:endParaRPr/>
          </a:p>
        </p:txBody>
      </p:sp>
      <p:sp>
        <p:nvSpPr>
          <p:cNvPr id="400" name="Google Shape;400;p49"/>
          <p:cNvSpPr txBox="1"/>
          <p:nvPr>
            <p:ph idx="6" type="subTitle"/>
          </p:nvPr>
        </p:nvSpPr>
        <p:spPr>
          <a:xfrm>
            <a:off x="609962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401" name="Google Shape;401;p49"/>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a:t>Can the student </a:t>
            </a:r>
            <a:r>
              <a:rPr lang="en-GB"/>
              <a:t>think of</a:t>
            </a:r>
            <a:r>
              <a:rPr lang="en-GB"/>
              <a:t> and research a job family that has a role that suits their skills, interests and task type preference?</a:t>
            </a:r>
            <a:endParaRPr/>
          </a:p>
          <a:p>
            <a:pPr indent="0" lvl="0" marL="0" rtl="0" algn="l">
              <a:lnSpc>
                <a:spcPct val="115000"/>
              </a:lnSpc>
              <a:spcBef>
                <a:spcPts val="600"/>
              </a:spcBef>
              <a:spcAft>
                <a:spcPts val="600"/>
              </a:spcAft>
              <a:buSzPts val="1200"/>
              <a:buNone/>
            </a:pPr>
            <a:r>
              <a:t/>
            </a:r>
            <a:endParaRPr/>
          </a:p>
        </p:txBody>
      </p:sp>
      <p:sp>
        <p:nvSpPr>
          <p:cNvPr id="402" name="Google Shape;402;p4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408" name="Google Shape;408;p5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Further Learning with Oak National</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409" name="Google Shape;409;p50"/>
          <p:cNvSpPr txBox="1"/>
          <p:nvPr>
            <p:ph idx="1" type="body"/>
          </p:nvPr>
        </p:nvSpPr>
        <p:spPr>
          <a:xfrm>
            <a:off x="458975" y="1438150"/>
            <a:ext cx="8226000" cy="3057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Independent Living:</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World of Work- Vocational Profiling (Unit 5)</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p:txBody>
      </p:sp>
      <p:sp>
        <p:nvSpPr>
          <p:cNvPr id="410" name="Google Shape;410;p5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1"/>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416" name="Google Shape;416;p51"/>
          <p:cNvSpPr txBox="1"/>
          <p:nvPr>
            <p:ph idx="1" type="body"/>
          </p:nvPr>
        </p:nvSpPr>
        <p:spPr>
          <a:xfrm>
            <a:off x="458975" y="904750"/>
            <a:ext cx="8226000" cy="3933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solidFill>
                  <a:srgbClr val="000000"/>
                </a:solidFill>
              </a:rPr>
              <a:t>Slide 7- Primark,Broadgate, Coventry, Hazel Nicholson, Flickr Attribution 2.0 Generic (CC BY 2.0) / Sports Direct, Centrale, Croydon CR0, Kake, Flickr Attribution 2.0 Generic (CC BY 2.0) / Marks &amp; Spencers- The mall Athens, Gianni.M, Wikimedia Commons / Argos Logo, Argos Careers, Wikimedia Commons</a:t>
            </a:r>
            <a:endParaRPr sz="1100">
              <a:solidFill>
                <a:srgbClr val="000000"/>
              </a:solidFill>
            </a:endParaRPr>
          </a:p>
          <a:p>
            <a:pPr indent="0" lvl="0" marL="0" rtl="0" algn="l">
              <a:spcBef>
                <a:spcPts val="0"/>
              </a:spcBef>
              <a:spcAft>
                <a:spcPts val="0"/>
              </a:spcAft>
              <a:buNone/>
            </a:pPr>
            <a:r>
              <a:rPr lang="en-GB" sz="1100">
                <a:solidFill>
                  <a:srgbClr val="000000"/>
                </a:solidFill>
              </a:rPr>
              <a:t>Slide 9- Excavators construction site, Pixabay / Architect, Pixabay / Bricklaying, Torange / Bricks heap pile, Pixabay / Department store, Pixabay / Bag room, Pxhere / John Lewis Newcastle, </a:t>
            </a:r>
            <a:r>
              <a:rPr lang="en-GB" sz="1100">
                <a:solidFill>
                  <a:srgbClr val="000000"/>
                </a:solidFill>
                <a:uFill>
                  <a:noFill/>
                </a:uFill>
                <a:hlinkClick r:id="rId3">
                  <a:extLst>
                    <a:ext uri="{A12FA001-AC4F-418D-AE19-62706E023703}">
                      <ahyp:hlinkClr val="tx"/>
                    </a:ext>
                  </a:extLst>
                </a:hlinkClick>
              </a:rPr>
              <a:t>Mankind 2k</a:t>
            </a:r>
            <a:r>
              <a:rPr lang="en-GB" sz="1100">
                <a:solidFill>
                  <a:srgbClr val="000000"/>
                </a:solidFill>
              </a:rPr>
              <a:t>, Wikimedia Commons</a:t>
            </a:r>
            <a:endParaRPr sz="1100">
              <a:solidFill>
                <a:srgbClr val="000000"/>
              </a:solidFill>
            </a:endParaRPr>
          </a:p>
          <a:p>
            <a:pPr indent="0" lvl="0" marL="0" rtl="0" algn="l">
              <a:spcBef>
                <a:spcPts val="0"/>
              </a:spcBef>
              <a:spcAft>
                <a:spcPts val="0"/>
              </a:spcAft>
              <a:buNone/>
            </a:pPr>
            <a:r>
              <a:rPr lang="en-GB" sz="1100">
                <a:solidFill>
                  <a:srgbClr val="000000"/>
                </a:solidFill>
              </a:rPr>
              <a:t>Slide 10- Horticulturist Amy Boul by Lance Cheung, Artix Kreiger 2, Wikimedia Commons / Lawn Mowing with Green Lawn Mower, </a:t>
            </a:r>
            <a:r>
              <a:rPr lang="en-GB" sz="1100">
                <a:solidFill>
                  <a:srgbClr val="000000"/>
                </a:solidFill>
                <a:uFill>
                  <a:noFill/>
                </a:uFill>
                <a:hlinkClick r:id="rId4">
                  <a:extLst>
                    <a:ext uri="{A12FA001-AC4F-418D-AE19-62706E023703}">
                      <ahyp:hlinkClr val="tx"/>
                    </a:ext>
                  </a:extLst>
                </a:hlinkClick>
              </a:rPr>
              <a:t>Rattan Direct</a:t>
            </a:r>
            <a:r>
              <a:rPr lang="en-GB" sz="1100">
                <a:solidFill>
                  <a:srgbClr val="000000"/>
                </a:solidFill>
              </a:rPr>
              <a:t>, Flickr Attribution 2.0 Generic (CC BY 2.0) / Agriculture gardening, Pixnio / Office work, Pixabay / Office Work, </a:t>
            </a:r>
            <a:r>
              <a:rPr lang="en-GB" sz="1100">
                <a:solidFill>
                  <a:srgbClr val="000000"/>
                </a:solidFill>
                <a:uFill>
                  <a:noFill/>
                </a:uFill>
                <a:hlinkClick r:id="rId5">
                  <a:extLst>
                    <a:ext uri="{A12FA001-AC4F-418D-AE19-62706E023703}">
                      <ahyp:hlinkClr val="tx"/>
                    </a:ext>
                  </a:extLst>
                </a:hlinkClick>
              </a:rPr>
              <a:t>Deinsam</a:t>
            </a:r>
            <a:r>
              <a:rPr lang="en-GB" sz="1100">
                <a:solidFill>
                  <a:srgbClr val="000000"/>
                </a:solidFill>
              </a:rPr>
              <a:t>, Wikimedia Commons / Megan Masters on the set of The Office (3818390208), </a:t>
            </a:r>
            <a:r>
              <a:rPr lang="en-GB" sz="1100">
                <a:solidFill>
                  <a:srgbClr val="000000"/>
                </a:solidFill>
                <a:uFill>
                  <a:noFill/>
                </a:uFill>
                <a:hlinkClick r:id="rId6">
                  <a:extLst>
                    <a:ext uri="{A12FA001-AC4F-418D-AE19-62706E023703}">
                      <ahyp:hlinkClr val="tx"/>
                    </a:ext>
                  </a:extLst>
                </a:hlinkClick>
              </a:rPr>
              <a:t>Kristin Dos Santo</a:t>
            </a:r>
            <a:r>
              <a:rPr lang="en-GB" sz="1100">
                <a:solidFill>
                  <a:srgbClr val="000000"/>
                </a:solidFill>
              </a:rPr>
              <a:t>s, Wikimedia Commons</a:t>
            </a:r>
            <a:endParaRPr sz="1100">
              <a:solidFill>
                <a:srgbClr val="000000"/>
              </a:solidFill>
            </a:endParaRPr>
          </a:p>
          <a:p>
            <a:pPr indent="0" lvl="0" marL="0" rtl="0" algn="l">
              <a:spcBef>
                <a:spcPts val="0"/>
              </a:spcBef>
              <a:spcAft>
                <a:spcPts val="0"/>
              </a:spcAft>
              <a:buNone/>
            </a:pPr>
            <a:r>
              <a:rPr lang="en-GB" sz="1100">
                <a:solidFill>
                  <a:srgbClr val="000000"/>
                </a:solidFill>
              </a:rPr>
              <a:t>Slide 11- Musician street scene, Pixabay / Woman and man dancing, Wallpaper Flare / Man painting, Piqsels / Nurse, Public domain pictures / Dentist, Pxhere / Man pushing a woman, Pexels</a:t>
            </a:r>
            <a:endParaRPr sz="1100">
              <a:solidFill>
                <a:srgbClr val="000000"/>
              </a:solidFill>
            </a:endParaRPr>
          </a:p>
          <a:p>
            <a:pPr indent="0" lvl="0" marL="0" rtl="0" algn="l">
              <a:spcBef>
                <a:spcPts val="0"/>
              </a:spcBef>
              <a:spcAft>
                <a:spcPts val="0"/>
              </a:spcAft>
              <a:buNone/>
            </a:pPr>
            <a:r>
              <a:rPr lang="en-GB" sz="1100">
                <a:solidFill>
                  <a:srgbClr val="000000"/>
                </a:solidFill>
              </a:rPr>
              <a:t>Slide 21- Tree surgeon, Pixabay / Gardening, Pixnio / Construction worker, Pixist </a:t>
            </a:r>
            <a:endParaRPr sz="1100">
              <a:solidFill>
                <a:srgbClr val="000000"/>
              </a:solidFill>
            </a:endParaRPr>
          </a:p>
          <a:p>
            <a:pPr indent="0" lvl="0" marL="0" rtl="0" algn="l">
              <a:spcBef>
                <a:spcPts val="0"/>
              </a:spcBef>
              <a:spcAft>
                <a:spcPts val="0"/>
              </a:spcAft>
              <a:buNone/>
            </a:pPr>
            <a:r>
              <a:rPr lang="en-GB" sz="1100">
                <a:solidFill>
                  <a:srgbClr val="000000"/>
                </a:solidFill>
              </a:rPr>
              <a:t>Slide 22- Waiter taking an order, Pexels / Beaming, </a:t>
            </a:r>
            <a:r>
              <a:rPr lang="en-GB" sz="1100">
                <a:solidFill>
                  <a:srgbClr val="000000"/>
                </a:solidFill>
                <a:uFill>
                  <a:noFill/>
                </a:uFill>
                <a:hlinkClick r:id="rId7">
                  <a:extLst>
                    <a:ext uri="{A12FA001-AC4F-418D-AE19-62706E023703}">
                      <ahyp:hlinkClr val="tx"/>
                    </a:ext>
                  </a:extLst>
                </a:hlinkClick>
              </a:rPr>
              <a:t>Michael Coghlan</a:t>
            </a:r>
            <a:r>
              <a:rPr lang="en-GB" sz="1100">
                <a:solidFill>
                  <a:srgbClr val="000000"/>
                </a:solidFill>
              </a:rPr>
              <a:t>, Flickr Attribution 2.0 Generic (CC BY 2.0) / Jane and Shop Assistant in Shoprite Sep-19, Simon Berry, Flickr</a:t>
            </a:r>
            <a:r>
              <a:rPr lang="en-GB" sz="1100">
                <a:solidFill>
                  <a:srgbClr val="000000"/>
                </a:solidFill>
              </a:rPr>
              <a:t> Attribution 2.0 Generic (CC BY 2.0)</a:t>
            </a:r>
            <a:endParaRPr sz="1100">
              <a:solidFill>
                <a:srgbClr val="000000"/>
              </a:solidFill>
            </a:endParaRPr>
          </a:p>
          <a:p>
            <a:pPr indent="0" lvl="0" marL="0" rtl="0" algn="l">
              <a:spcBef>
                <a:spcPts val="0"/>
              </a:spcBef>
              <a:spcAft>
                <a:spcPts val="0"/>
              </a:spcAft>
              <a:buNone/>
            </a:pPr>
            <a:r>
              <a:rPr lang="en-GB" sz="1100">
                <a:solidFill>
                  <a:srgbClr val="000000"/>
                </a:solidFill>
              </a:rPr>
              <a:t>Slide 23- Jinbei production line, Xu Hongzhi, Wikimedia Commons / Barista COSTA COFFEE, Anonoymous work for hire for CHI Polsk, WIkimedia Commons / Factory Warehouse, Pixabay</a:t>
            </a:r>
            <a:endParaRPr sz="1100">
              <a:solidFill>
                <a:srgbClr val="000000"/>
              </a:solidFill>
            </a:endParaRPr>
          </a:p>
          <a:p>
            <a:pPr indent="0" lvl="0" marL="0" rtl="0" algn="l">
              <a:spcBef>
                <a:spcPts val="0"/>
              </a:spcBef>
              <a:spcAft>
                <a:spcPts val="0"/>
              </a:spcAft>
              <a:buNone/>
            </a:pPr>
            <a:r>
              <a:rPr lang="en-GB" sz="1100">
                <a:solidFill>
                  <a:srgbClr val="000000"/>
                </a:solidFill>
              </a:rPr>
              <a:t>Slide 26- Cleaning, Pixabay / 100th FSS provides cooking lessons, Gina RandallReleased, </a:t>
            </a:r>
            <a:r>
              <a:rPr lang="en-GB" sz="1100">
                <a:solidFill>
                  <a:srgbClr val="000000"/>
                </a:solidFill>
                <a:uFill>
                  <a:noFill/>
                </a:uFill>
                <a:hlinkClick r:id="rId8">
                  <a:extLst>
                    <a:ext uri="{A12FA001-AC4F-418D-AE19-62706E023703}">
                      <ahyp:hlinkClr val="tx"/>
                    </a:ext>
                  </a:extLst>
                </a:hlinkClick>
              </a:rPr>
              <a:t>ROYAL AIR FORCE MILDENHALL</a:t>
            </a:r>
            <a:r>
              <a:rPr lang="en-GB" sz="1100">
                <a:solidFill>
                  <a:srgbClr val="000000"/>
                </a:solidFill>
              </a:rPr>
              <a:t> / Plumber, Public domain vectors</a:t>
            </a:r>
            <a:endParaRPr sz="1100">
              <a:solidFill>
                <a:srgbClr val="000000"/>
              </a:solidFill>
            </a:endParaRPr>
          </a:p>
          <a:p>
            <a:pPr indent="0" lvl="0" marL="0" rtl="0" algn="l">
              <a:spcBef>
                <a:spcPts val="0"/>
              </a:spcBef>
              <a:spcAft>
                <a:spcPts val="0"/>
              </a:spcAft>
              <a:buNone/>
            </a:pPr>
            <a:r>
              <a:t/>
            </a:r>
            <a:endParaRPr/>
          </a:p>
        </p:txBody>
      </p:sp>
      <p:sp>
        <p:nvSpPr>
          <p:cNvPr id="417" name="Google Shape;417;p5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25"/>
          <p:cNvSpPr txBox="1"/>
          <p:nvPr/>
        </p:nvSpPr>
        <p:spPr>
          <a:xfrm>
            <a:off x="457200" y="1431700"/>
            <a:ext cx="69123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Lesson 2 - Different types of work</a:t>
            </a:r>
            <a:endParaRPr b="0" i="0" sz="3000" u="none" cap="none" strike="noStrike">
              <a:solidFill>
                <a:schemeClr val="dk2"/>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dk2"/>
              </a:solidFill>
              <a:latin typeface="Montserrat SemiBold"/>
              <a:ea typeface="Montserrat SemiBold"/>
              <a:cs typeface="Montserrat SemiBold"/>
              <a:sym typeface="Montserrat SemiBold"/>
            </a:endParaRPr>
          </a:p>
        </p:txBody>
      </p:sp>
      <p:sp>
        <p:nvSpPr>
          <p:cNvPr id="159" name="Google Shape;159;p2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65" name="Google Shape;165;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Lesson 2</a:t>
            </a:r>
            <a:endParaRPr>
              <a:solidFill>
                <a:schemeClr val="dk2"/>
              </a:solidFill>
            </a:endParaRPr>
          </a:p>
        </p:txBody>
      </p:sp>
      <p:sp>
        <p:nvSpPr>
          <p:cNvPr id="166" name="Google Shape;166;p26"/>
          <p:cNvSpPr txBox="1"/>
          <p:nvPr>
            <p:ph idx="1" type="body"/>
          </p:nvPr>
        </p:nvSpPr>
        <p:spPr>
          <a:xfrm>
            <a:off x="459000" y="913925"/>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a:t>
            </a:r>
            <a:endParaRPr/>
          </a:p>
          <a:p>
            <a:pPr indent="-330200" lvl="0" marL="457200" rtl="0" algn="l">
              <a:lnSpc>
                <a:spcPct val="130000"/>
              </a:lnSpc>
              <a:spcBef>
                <a:spcPts val="0"/>
              </a:spcBef>
              <a:spcAft>
                <a:spcPts val="0"/>
              </a:spcAft>
              <a:buSzPts val="1600"/>
              <a:buChar char="●"/>
            </a:pPr>
            <a:r>
              <a:rPr lang="en-GB"/>
              <a:t>To understand that there are many different types of businesses that can be grouped into ‘job families’. </a:t>
            </a:r>
            <a:endParaRPr/>
          </a:p>
          <a:p>
            <a:pPr indent="-330200" lvl="0" marL="457200" rtl="0" algn="l">
              <a:lnSpc>
                <a:spcPct val="130000"/>
              </a:lnSpc>
              <a:spcBef>
                <a:spcPts val="0"/>
              </a:spcBef>
              <a:spcAft>
                <a:spcPts val="0"/>
              </a:spcAft>
              <a:buSzPts val="1600"/>
              <a:buChar char="●"/>
            </a:pPr>
            <a:r>
              <a:rPr lang="en-GB"/>
              <a:t>To know that some businesses have lots of different types of Job.</a:t>
            </a:r>
            <a:endParaRPr/>
          </a:p>
          <a:p>
            <a:pPr indent="-330200" lvl="0" marL="457200" rtl="0" algn="l">
              <a:lnSpc>
                <a:spcPct val="130000"/>
              </a:lnSpc>
              <a:spcBef>
                <a:spcPts val="0"/>
              </a:spcBef>
              <a:spcAft>
                <a:spcPts val="0"/>
              </a:spcAft>
              <a:buSzPts val="1600"/>
              <a:buAutoNum type="arabicPeriod"/>
            </a:pPr>
            <a:r>
              <a:rPr lang="en-GB"/>
              <a:t>The student will be helped to group jobs by their ‘family’</a:t>
            </a:r>
            <a:endParaRPr/>
          </a:p>
          <a:p>
            <a:pPr indent="-330200" lvl="0" marL="457200" rtl="0" algn="l">
              <a:lnSpc>
                <a:spcPct val="130000"/>
              </a:lnSpc>
              <a:spcBef>
                <a:spcPts val="0"/>
              </a:spcBef>
              <a:spcAft>
                <a:spcPts val="0"/>
              </a:spcAft>
              <a:buSzPts val="1600"/>
              <a:buAutoNum type="arabicPeriod"/>
            </a:pPr>
            <a:r>
              <a:rPr lang="en-GB"/>
              <a:t>The student will learn what types of task a job involves</a:t>
            </a:r>
            <a:endParaRPr/>
          </a:p>
          <a:p>
            <a:pPr indent="-330200" lvl="0" marL="457200" rtl="0" algn="l">
              <a:lnSpc>
                <a:spcPct val="130000"/>
              </a:lnSpc>
              <a:spcBef>
                <a:spcPts val="0"/>
              </a:spcBef>
              <a:spcAft>
                <a:spcPts val="0"/>
              </a:spcAft>
              <a:buSzPts val="1600"/>
              <a:buAutoNum type="arabicPeriod"/>
            </a:pPr>
            <a:r>
              <a:rPr lang="en-GB"/>
              <a:t>Learning will be reinforced through a question and answer game</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i="1" lang="en-GB" sz="1200"/>
              <a:t>This lesson should be taught before moving onto the Vocational Profile lesson found in this Unit as it will prepare the learner to be able to answer: ‘what job family and task type would suit you? Think of some businesses local to you that match these.’</a:t>
            </a:r>
            <a:endParaRPr i="1" sz="1200"/>
          </a:p>
          <a:p>
            <a:pPr indent="0" lvl="0" marL="0" rtl="0" algn="l">
              <a:lnSpc>
                <a:spcPct val="130000"/>
              </a:lnSpc>
              <a:spcBef>
                <a:spcPts val="0"/>
              </a:spcBef>
              <a:spcAft>
                <a:spcPts val="0"/>
              </a:spcAft>
              <a:buSzPts val="1600"/>
              <a:buNone/>
            </a:pPr>
            <a:r>
              <a:rPr lang="en-GB"/>
              <a:t>Resources needed: Pen and paper</a:t>
            </a:r>
            <a:endParaRPr/>
          </a:p>
          <a:p>
            <a:pPr indent="0" lvl="0" marL="0" rtl="0" algn="l">
              <a:lnSpc>
                <a:spcPct val="130000"/>
              </a:lnSpc>
              <a:spcBef>
                <a:spcPts val="0"/>
              </a:spcBef>
              <a:spcAft>
                <a:spcPts val="0"/>
              </a:spcAft>
              <a:buSzPts val="1600"/>
              <a:buNone/>
            </a:pPr>
            <a:r>
              <a:t/>
            </a:r>
            <a:endParaRPr/>
          </a:p>
        </p:txBody>
      </p:sp>
      <p:sp>
        <p:nvSpPr>
          <p:cNvPr id="167" name="Google Shape;167;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27"/>
          <p:cNvSpPr txBox="1"/>
          <p:nvPr/>
        </p:nvSpPr>
        <p:spPr>
          <a:xfrm>
            <a:off x="457200" y="1431700"/>
            <a:ext cx="69123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Different types of work</a:t>
            </a:r>
            <a:endParaRPr b="0" i="0" sz="3000" u="none" cap="none" strike="noStrike">
              <a:solidFill>
                <a:schemeClr val="dk2"/>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dk2"/>
              </a:solidFill>
              <a:latin typeface="Montserrat SemiBold"/>
              <a:ea typeface="Montserrat SemiBold"/>
              <a:cs typeface="Montserrat SemiBold"/>
              <a:sym typeface="Montserrat SemiBold"/>
            </a:endParaRPr>
          </a:p>
        </p:txBody>
      </p:sp>
      <p:sp>
        <p:nvSpPr>
          <p:cNvPr id="173" name="Google Shape;173;p2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174" name="Google Shape;174;p27"/>
          <p:cNvSpPr txBox="1"/>
          <p:nvPr/>
        </p:nvSpPr>
        <p:spPr>
          <a:xfrm>
            <a:off x="460500" y="468300"/>
            <a:ext cx="5869500" cy="405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4B3241"/>
                </a:solidFill>
                <a:latin typeface="Montserrat"/>
                <a:ea typeface="Montserrat"/>
                <a:cs typeface="Montserrat"/>
                <a:sym typeface="Montserrat"/>
              </a:rPr>
              <a:t>World of Work</a:t>
            </a:r>
            <a:endParaRPr b="0" i="0" sz="1400" u="none" cap="none" strike="noStrike">
              <a:solidFill>
                <a:srgbClr val="000000"/>
              </a:solidFill>
              <a:latin typeface="Montserrat"/>
              <a:ea typeface="Montserrat"/>
              <a:cs typeface="Montserrat"/>
              <a:sym typeface="Montserrat"/>
            </a:endParaRPr>
          </a:p>
        </p:txBody>
      </p:sp>
      <p:sp>
        <p:nvSpPr>
          <p:cNvPr id="175" name="Google Shape;175;p27"/>
          <p:cNvSpPr txBox="1"/>
          <p:nvPr/>
        </p:nvSpPr>
        <p:spPr>
          <a:xfrm>
            <a:off x="468400" y="4066425"/>
            <a:ext cx="3637200" cy="5463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30000"/>
              </a:lnSpc>
              <a:spcBef>
                <a:spcPts val="1000"/>
              </a:spcBef>
              <a:spcAft>
                <a:spcPts val="0"/>
              </a:spcAft>
              <a:buClr>
                <a:srgbClr val="000000"/>
              </a:buClr>
              <a:buSzPts val="1400"/>
              <a:buFont typeface="Arial"/>
              <a:buNone/>
            </a:pPr>
            <a:r>
              <a:rPr b="0" i="0" lang="en-GB" sz="1400" u="none" cap="none" strike="noStrike">
                <a:solidFill>
                  <a:srgbClr val="4B3241"/>
                </a:solidFill>
                <a:latin typeface="Montserrat SemiBold"/>
                <a:ea typeface="Montserrat SemiBold"/>
                <a:cs typeface="Montserrat SemiBold"/>
                <a:sym typeface="Montserrat SemiBold"/>
              </a:rPr>
              <a:t>Applying Learning</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429275" y="4445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181" name="Google Shape;181;p28"/>
          <p:cNvSpPr txBox="1"/>
          <p:nvPr>
            <p:ph idx="1" type="body"/>
          </p:nvPr>
        </p:nvSpPr>
        <p:spPr>
          <a:xfrm>
            <a:off x="458975" y="1169100"/>
            <a:ext cx="6506100" cy="33132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This lesson will be taught in 3 parts-</a:t>
            </a:r>
            <a:endParaRPr/>
          </a:p>
          <a:p>
            <a:pPr indent="0" lvl="0" marL="45720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AutoNum type="arabicPeriod"/>
            </a:pPr>
            <a:r>
              <a:rPr lang="en-GB"/>
              <a:t>Grouping similar types of business</a:t>
            </a:r>
            <a:endParaRPr/>
          </a:p>
          <a:p>
            <a:pPr indent="0" lvl="0" marL="457200" rtl="0" algn="l">
              <a:lnSpc>
                <a:spcPct val="130000"/>
              </a:lnSpc>
              <a:spcBef>
                <a:spcPts val="0"/>
              </a:spcBef>
              <a:spcAft>
                <a:spcPts val="0"/>
              </a:spcAft>
              <a:buNone/>
            </a:pPr>
            <a:r>
              <a:t/>
            </a:r>
            <a:endParaRPr/>
          </a:p>
          <a:p>
            <a:pPr indent="-330200" lvl="0" marL="457200" rtl="0" algn="l">
              <a:lnSpc>
                <a:spcPct val="130000"/>
              </a:lnSpc>
              <a:spcBef>
                <a:spcPts val="0"/>
              </a:spcBef>
              <a:spcAft>
                <a:spcPts val="0"/>
              </a:spcAft>
              <a:buSzPts val="1600"/>
              <a:buAutoNum type="arabicPeriod"/>
            </a:pPr>
            <a:r>
              <a:rPr lang="en-GB"/>
              <a:t>Understanding the types of task each job has</a:t>
            </a:r>
            <a:endParaRPr/>
          </a:p>
          <a:p>
            <a:pPr indent="0" lvl="0" marL="457200" rtl="0" algn="l">
              <a:lnSpc>
                <a:spcPct val="130000"/>
              </a:lnSpc>
              <a:spcBef>
                <a:spcPts val="0"/>
              </a:spcBef>
              <a:spcAft>
                <a:spcPts val="0"/>
              </a:spcAft>
              <a:buNone/>
            </a:pPr>
            <a:r>
              <a:t/>
            </a:r>
            <a:endParaRPr/>
          </a:p>
          <a:p>
            <a:pPr indent="-330200" lvl="0" marL="457200" rtl="0" algn="l">
              <a:lnSpc>
                <a:spcPct val="130000"/>
              </a:lnSpc>
              <a:spcBef>
                <a:spcPts val="0"/>
              </a:spcBef>
              <a:spcAft>
                <a:spcPts val="0"/>
              </a:spcAft>
              <a:buSzPts val="1600"/>
              <a:buAutoNum type="arabicPeriod"/>
            </a:pPr>
            <a:r>
              <a:rPr lang="en-GB"/>
              <a:t>“I’m a job, i’m a job what job am I?”</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sz="1200"/>
          </a:p>
          <a:p>
            <a:pPr indent="0" lvl="0" marL="0" rtl="0" algn="l">
              <a:lnSpc>
                <a:spcPct val="13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GB" sz="1200">
                <a:solidFill>
                  <a:srgbClr val="000000"/>
                </a:solidFill>
              </a:rPr>
              <a:t>                     </a:t>
            </a:r>
            <a:endParaRPr sz="1200">
              <a:solidFill>
                <a:srgbClr val="000000"/>
              </a:solidFill>
            </a:endParaRPr>
          </a:p>
          <a:p>
            <a:pPr indent="0" lvl="0" marL="0" rtl="0" algn="l">
              <a:lnSpc>
                <a:spcPct val="100000"/>
              </a:lnSpc>
              <a:spcBef>
                <a:spcPts val="0"/>
              </a:spcBef>
              <a:spcAft>
                <a:spcPts val="0"/>
              </a:spcAft>
              <a:buSzPts val="1600"/>
              <a:buNone/>
            </a:pPr>
            <a:r>
              <a:t/>
            </a:r>
            <a:endParaRPr/>
          </a:p>
        </p:txBody>
      </p:sp>
      <p:sp>
        <p:nvSpPr>
          <p:cNvPr id="182" name="Google Shape;182;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nvSpPr>
        <p:spPr>
          <a:xfrm>
            <a:off x="468400" y="4412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88" name="Google Shape;188;p29"/>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Part 1 - Job families </a:t>
            </a:r>
            <a:endParaRPr>
              <a:solidFill>
                <a:schemeClr val="dk2"/>
              </a:solidFill>
            </a:endParaRPr>
          </a:p>
        </p:txBody>
      </p:sp>
      <p:sp>
        <p:nvSpPr>
          <p:cNvPr id="189" name="Google Shape;189;p29"/>
          <p:cNvSpPr txBox="1"/>
          <p:nvPr>
            <p:ph idx="1" type="body"/>
          </p:nvPr>
        </p:nvSpPr>
        <p:spPr>
          <a:xfrm>
            <a:off x="458975" y="8285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Businesses that do a similar thing to each other are said to be in the same ‘Job Family’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For example:</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Primark, M &amp; S, Sports Direct and Argos all sell things (products) to customers for them to use themselves. These shops are said to be in the </a:t>
            </a:r>
            <a:r>
              <a:rPr b="1" lang="en-GB"/>
              <a:t>retail</a:t>
            </a:r>
            <a:r>
              <a:rPr lang="en-GB"/>
              <a:t> job family.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p:txBody>
      </p:sp>
      <p:pic>
        <p:nvPicPr>
          <p:cNvPr id="190" name="Google Shape;190;p29"/>
          <p:cNvPicPr preferRelativeResize="0"/>
          <p:nvPr/>
        </p:nvPicPr>
        <p:blipFill rotWithShape="1">
          <a:blip r:embed="rId3">
            <a:alphaModFix/>
          </a:blip>
          <a:srcRect b="0" l="0" r="0" t="45960"/>
          <a:stretch/>
        </p:blipFill>
        <p:spPr>
          <a:xfrm>
            <a:off x="261025" y="3248475"/>
            <a:ext cx="2446692" cy="1314150"/>
          </a:xfrm>
          <a:prstGeom prst="rect">
            <a:avLst/>
          </a:prstGeom>
          <a:noFill/>
          <a:ln>
            <a:noFill/>
          </a:ln>
        </p:spPr>
      </p:pic>
      <p:pic>
        <p:nvPicPr>
          <p:cNvPr id="191" name="Google Shape;191;p29"/>
          <p:cNvPicPr preferRelativeResize="0"/>
          <p:nvPr/>
        </p:nvPicPr>
        <p:blipFill rotWithShape="1">
          <a:blip r:embed="rId4">
            <a:alphaModFix/>
          </a:blip>
          <a:srcRect b="0" l="0" r="0" t="0"/>
          <a:stretch/>
        </p:blipFill>
        <p:spPr>
          <a:xfrm>
            <a:off x="4692950" y="3248475"/>
            <a:ext cx="2077980" cy="1314149"/>
          </a:xfrm>
          <a:prstGeom prst="rect">
            <a:avLst/>
          </a:prstGeom>
          <a:noFill/>
          <a:ln>
            <a:noFill/>
          </a:ln>
        </p:spPr>
      </p:pic>
      <p:pic>
        <p:nvPicPr>
          <p:cNvPr id="192" name="Google Shape;192;p29"/>
          <p:cNvPicPr preferRelativeResize="0"/>
          <p:nvPr/>
        </p:nvPicPr>
        <p:blipFill rotWithShape="1">
          <a:blip r:embed="rId5">
            <a:alphaModFix/>
          </a:blip>
          <a:srcRect b="0" l="0" r="0" t="0"/>
          <a:stretch/>
        </p:blipFill>
        <p:spPr>
          <a:xfrm>
            <a:off x="2842128" y="3248475"/>
            <a:ext cx="1754458" cy="1314150"/>
          </a:xfrm>
          <a:prstGeom prst="rect">
            <a:avLst/>
          </a:prstGeom>
          <a:noFill/>
          <a:ln>
            <a:noFill/>
          </a:ln>
        </p:spPr>
      </p:pic>
      <p:pic>
        <p:nvPicPr>
          <p:cNvPr id="193" name="Google Shape;193;p29"/>
          <p:cNvPicPr preferRelativeResize="0"/>
          <p:nvPr/>
        </p:nvPicPr>
        <p:blipFill rotWithShape="1">
          <a:blip r:embed="rId6">
            <a:alphaModFix/>
          </a:blip>
          <a:srcRect b="0" l="0" r="0" t="0"/>
          <a:stretch/>
        </p:blipFill>
        <p:spPr>
          <a:xfrm>
            <a:off x="6867302" y="3248483"/>
            <a:ext cx="1921773" cy="1314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99" name="Google Shape;199;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 </a:t>
            </a:r>
            <a:endParaRPr>
              <a:solidFill>
                <a:schemeClr val="dk2"/>
              </a:solidFill>
            </a:endParaRPr>
          </a:p>
        </p:txBody>
      </p:sp>
      <p:sp>
        <p:nvSpPr>
          <p:cNvPr id="200" name="Google Shape;200;p30"/>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Over the next 3 slides you will see 6 different pictures of businesses. </a:t>
            </a:r>
            <a:endParaRPr/>
          </a:p>
          <a:p>
            <a:pPr indent="0" lvl="0" marL="0" rtl="0" algn="l">
              <a:lnSpc>
                <a:spcPct val="130000"/>
              </a:lnSpc>
              <a:spcBef>
                <a:spcPts val="0"/>
              </a:spcBef>
              <a:spcAft>
                <a:spcPts val="0"/>
              </a:spcAft>
              <a:buSzPts val="1600"/>
              <a:buNone/>
            </a:pPr>
            <a:r>
              <a:rPr lang="en-GB"/>
              <a:t>3 pictures on each slide belong to one job family and 3 from a different family.</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Can you identify which pictures go together?</a:t>
            </a:r>
            <a:endParaRPr/>
          </a:p>
          <a:p>
            <a:pPr indent="0" lvl="0" marL="45720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Do you know the name of the job family?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201" name="Google Shape;201;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07" name="Google Shape;207;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Job families </a:t>
            </a:r>
            <a:endParaRPr>
              <a:solidFill>
                <a:schemeClr val="dk2"/>
              </a:solidFill>
            </a:endParaRPr>
          </a:p>
        </p:txBody>
      </p:sp>
      <p:sp>
        <p:nvSpPr>
          <p:cNvPr id="208" name="Google Shape;208;p31"/>
          <p:cNvSpPr txBox="1"/>
          <p:nvPr>
            <p:ph idx="1" type="body"/>
          </p:nvPr>
        </p:nvSpPr>
        <p:spPr>
          <a:xfrm>
            <a:off x="458975" y="926600"/>
            <a:ext cx="8226000" cy="2333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Which pictures go together to make a job family?</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209" name="Google Shape;209;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10" name="Google Shape;210;p31"/>
          <p:cNvPicPr preferRelativeResize="0"/>
          <p:nvPr/>
        </p:nvPicPr>
        <p:blipFill rotWithShape="1">
          <a:blip r:embed="rId3">
            <a:alphaModFix/>
          </a:blip>
          <a:srcRect b="0" l="0" r="0" t="0"/>
          <a:stretch/>
        </p:blipFill>
        <p:spPr>
          <a:xfrm>
            <a:off x="312125" y="1315750"/>
            <a:ext cx="2722726" cy="1555399"/>
          </a:xfrm>
          <a:prstGeom prst="rect">
            <a:avLst/>
          </a:prstGeom>
          <a:noFill/>
          <a:ln>
            <a:noFill/>
          </a:ln>
        </p:spPr>
      </p:pic>
      <p:pic>
        <p:nvPicPr>
          <p:cNvPr id="211" name="Google Shape;211;p31"/>
          <p:cNvPicPr preferRelativeResize="0"/>
          <p:nvPr/>
        </p:nvPicPr>
        <p:blipFill rotWithShape="1">
          <a:blip r:embed="rId4">
            <a:alphaModFix/>
          </a:blip>
          <a:srcRect b="0" l="0" r="0" t="0"/>
          <a:stretch/>
        </p:blipFill>
        <p:spPr>
          <a:xfrm>
            <a:off x="6202081" y="1315755"/>
            <a:ext cx="2585574" cy="1555383"/>
          </a:xfrm>
          <a:prstGeom prst="rect">
            <a:avLst/>
          </a:prstGeom>
          <a:noFill/>
          <a:ln>
            <a:noFill/>
          </a:ln>
        </p:spPr>
      </p:pic>
      <p:pic>
        <p:nvPicPr>
          <p:cNvPr id="212" name="Google Shape;212;p31"/>
          <p:cNvPicPr preferRelativeResize="0"/>
          <p:nvPr/>
        </p:nvPicPr>
        <p:blipFill rotWithShape="1">
          <a:blip r:embed="rId5">
            <a:alphaModFix/>
          </a:blip>
          <a:srcRect b="0" l="0" r="0" t="0"/>
          <a:stretch/>
        </p:blipFill>
        <p:spPr>
          <a:xfrm>
            <a:off x="3236145" y="3109825"/>
            <a:ext cx="2671699" cy="1780450"/>
          </a:xfrm>
          <a:prstGeom prst="rect">
            <a:avLst/>
          </a:prstGeom>
          <a:noFill/>
          <a:ln>
            <a:noFill/>
          </a:ln>
        </p:spPr>
      </p:pic>
      <p:pic>
        <p:nvPicPr>
          <p:cNvPr id="213" name="Google Shape;213;p31"/>
          <p:cNvPicPr preferRelativeResize="0"/>
          <p:nvPr/>
        </p:nvPicPr>
        <p:blipFill rotWithShape="1">
          <a:blip r:embed="rId6">
            <a:alphaModFix/>
          </a:blip>
          <a:srcRect b="0" l="0" r="0" t="0"/>
          <a:stretch/>
        </p:blipFill>
        <p:spPr>
          <a:xfrm>
            <a:off x="312126" y="3029525"/>
            <a:ext cx="2722726" cy="1814444"/>
          </a:xfrm>
          <a:prstGeom prst="rect">
            <a:avLst/>
          </a:prstGeom>
          <a:noFill/>
          <a:ln>
            <a:noFill/>
          </a:ln>
        </p:spPr>
      </p:pic>
      <p:pic>
        <p:nvPicPr>
          <p:cNvPr id="214" name="Google Shape;214;p31"/>
          <p:cNvPicPr preferRelativeResize="0"/>
          <p:nvPr/>
        </p:nvPicPr>
        <p:blipFill rotWithShape="1">
          <a:blip r:embed="rId7">
            <a:alphaModFix/>
          </a:blip>
          <a:srcRect b="0" l="0" r="0" t="0"/>
          <a:stretch/>
        </p:blipFill>
        <p:spPr>
          <a:xfrm>
            <a:off x="3217350" y="1259525"/>
            <a:ext cx="2766699" cy="1715350"/>
          </a:xfrm>
          <a:prstGeom prst="rect">
            <a:avLst/>
          </a:prstGeom>
          <a:noFill/>
          <a:ln>
            <a:noFill/>
          </a:ln>
        </p:spPr>
      </p:pic>
      <p:pic>
        <p:nvPicPr>
          <p:cNvPr id="215" name="Google Shape;215;p31"/>
          <p:cNvPicPr preferRelativeResize="0"/>
          <p:nvPr/>
        </p:nvPicPr>
        <p:blipFill rotWithShape="1">
          <a:blip r:embed="rId8">
            <a:alphaModFix/>
          </a:blip>
          <a:srcRect b="0" l="16787" r="10821" t="0"/>
          <a:stretch/>
        </p:blipFill>
        <p:spPr>
          <a:xfrm>
            <a:off x="6074577" y="3046525"/>
            <a:ext cx="2766699" cy="1780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