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075561-D1F9-4804-894A-9C374DC3309D}">
  <a:tblStyle styleId="{F5075561-D1F9-4804-894A-9C374DC330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229907f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229907f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229907fe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229907fe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229907fe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229907fe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229907fe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229907fe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oaknat.uk/comp-tinkerca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4: Making holes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3D modelling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1" name="Google Shape;101;p18"/>
          <p:cNvSpPr txBox="1"/>
          <p:nvPr>
            <p:ph idx="2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Josh Crossman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917950" y="890050"/>
            <a:ext cx="10139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4"/>
                </a:highlight>
              </a:rPr>
              <a:t> Task 1 </a:t>
            </a:r>
            <a:r>
              <a:rPr lang="en-GB">
                <a:solidFill>
                  <a:schemeClr val="dk2"/>
                </a:solidFill>
              </a:rPr>
              <a:t> - Dimensions of 3D objects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917950" y="2199450"/>
            <a:ext cx="16452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Create the 3D shapes using the given dimensions:</a:t>
            </a:r>
            <a:endParaRPr sz="3600"/>
          </a:p>
        </p:txBody>
      </p:sp>
      <p:sp>
        <p:nvSpPr>
          <p:cNvPr id="109" name="Google Shape;109;p19"/>
          <p:cNvSpPr txBox="1"/>
          <p:nvPr/>
        </p:nvSpPr>
        <p:spPr>
          <a:xfrm>
            <a:off x="917950" y="5199325"/>
            <a:ext cx="44994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 sz="1900"/>
          </a:p>
        </p:txBody>
      </p:sp>
      <p:graphicFrame>
        <p:nvGraphicFramePr>
          <p:cNvPr id="110" name="Google Shape;110;p19"/>
          <p:cNvGraphicFramePr/>
          <p:nvPr/>
        </p:nvGraphicFramePr>
        <p:xfrm>
          <a:off x="952450" y="620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{F5075561-D1F9-4804-894A-9C374DC3309D}</a:tableStyleId>
              </a:tblPr>
              <a:tblGrid>
                <a:gridCol w="5461000"/>
                <a:gridCol w="546100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Cuboid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Rectangular pyramid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Cylinder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100 mm 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20 mm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45 mm 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20 mm 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20 mm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30 mm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80 mm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70 mm 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900">
                          <a:solidFill>
                            <a:srgbClr val="FFFFFF"/>
                          </a:solidFill>
                          <a:highlight>
                            <a:schemeClr val="accent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40 mm 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725" y="3190350"/>
            <a:ext cx="4141875" cy="27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812" y="3133150"/>
            <a:ext cx="4720386" cy="27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7086" y="3190350"/>
            <a:ext cx="1822967" cy="27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917950" y="890050"/>
            <a:ext cx="9169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4"/>
                </a:highlight>
              </a:rPr>
              <a:t> Task 2 </a:t>
            </a:r>
            <a:r>
              <a:rPr lang="en-GB">
                <a:solidFill>
                  <a:schemeClr val="dk2"/>
                </a:solidFill>
              </a:rPr>
              <a:t> - </a:t>
            </a:r>
            <a:r>
              <a:rPr lang="en-GB">
                <a:solidFill>
                  <a:schemeClr val="dk2"/>
                </a:solidFill>
              </a:rPr>
              <a:t>Grouping 3D objects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What happens when you try to move grouped 3D objects?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Can grouped 3D objects be moved in the same way as ungrouped 3D objects?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Once 3D objects have been grouped, can they be ungrouped?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How can you alter the size of a hole in a solid 3D object?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9961747" y="7709725"/>
            <a:ext cx="58935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Tinkercad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1750" y="2876300"/>
            <a:ext cx="6170348" cy="48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917950" y="890050"/>
            <a:ext cx="1521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4"/>
                </a:highlight>
              </a:rPr>
              <a:t> Task 3 </a:t>
            </a:r>
            <a:r>
              <a:rPr lang="en-GB">
                <a:solidFill>
                  <a:schemeClr val="dk2"/>
                </a:solidFill>
              </a:rPr>
              <a:t> - </a:t>
            </a:r>
            <a:r>
              <a:rPr lang="en-GB">
                <a:solidFill>
                  <a:schemeClr val="dk2"/>
                </a:solidFill>
              </a:rPr>
              <a:t>Creating a model of a 3D pencil holder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Open </a:t>
            </a:r>
            <a:r>
              <a:rPr lang="en-GB" sz="4400" u="sng">
                <a:hlinkClick r:id="rId3"/>
              </a:rPr>
              <a:t>oaknat.uk/comp-tinkercad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Create a model that looks like the image. 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Use the dimensions on the following slides to help you. 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1063200" y="8336425"/>
            <a:ext cx="5395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Tinkercad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3298" y="1982475"/>
            <a:ext cx="4028050" cy="635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917600" y="4744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{F5075561-D1F9-4804-894A-9C374DC3309D}</a:tableStyleId>
              </a:tblPr>
              <a:tblGrid>
                <a:gridCol w="4275000"/>
                <a:gridCol w="4275000"/>
              </a:tblGrid>
              <a:tr h="31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15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2"/>
          <p:cNvSpPr txBox="1"/>
          <p:nvPr/>
        </p:nvSpPr>
        <p:spPr>
          <a:xfrm>
            <a:off x="11063200" y="8336425"/>
            <a:ext cx="5395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Tinkercad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3298" y="1982475"/>
            <a:ext cx="4028050" cy="635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2636025" y="6274575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2773950" y="4805250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1579725" y="3263500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1934825" y="1982475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917950" y="890050"/>
            <a:ext cx="1521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4"/>
                </a:highlight>
              </a:rPr>
              <a:t> Task 3 </a:t>
            </a:r>
            <a:r>
              <a:rPr lang="en-GB">
                <a:solidFill>
                  <a:schemeClr val="dk2"/>
                </a:solidFill>
              </a:rPr>
              <a:t> - Creating a model of a 3D pencil holder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917600" y="2287825"/>
            <a:ext cx="85500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height of each section’s base is </a:t>
            </a:r>
            <a:r>
              <a:rPr b="1" lang="en-GB" sz="2700">
                <a:solidFill>
                  <a:srgbClr val="FFFFFF"/>
                </a:solidFill>
                <a:highlight>
                  <a:srgbClr val="00468C"/>
                </a:highlight>
                <a:latin typeface="Montserrat"/>
                <a:ea typeface="Montserrat"/>
                <a:cs typeface="Montserrat"/>
                <a:sym typeface="Montserrat"/>
              </a:rPr>
              <a:t> 2 mm 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width of each section’s side is </a:t>
            </a:r>
            <a:r>
              <a:rPr b="1" lang="en-GB" sz="2700">
                <a:solidFill>
                  <a:srgbClr val="FFFFFF"/>
                </a:solidFill>
                <a:highlight>
                  <a:srgbClr val="00468C"/>
                </a:highlight>
                <a:latin typeface="Montserrat"/>
                <a:ea typeface="Montserrat"/>
                <a:cs typeface="Montserrat"/>
                <a:sym typeface="Montserrat"/>
              </a:rPr>
              <a:t> 1 mm 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3"/>
          <p:cNvGraphicFramePr/>
          <p:nvPr/>
        </p:nvGraphicFramePr>
        <p:xfrm>
          <a:off x="917600" y="4744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{F5075561-D1F9-4804-894A-9C374DC3309D}</a:tableStyleId>
              </a:tblPr>
              <a:tblGrid>
                <a:gridCol w="4275000"/>
                <a:gridCol w="4275000"/>
              </a:tblGrid>
              <a:tr h="592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50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Depth: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50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110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Height: </a:t>
                      </a:r>
                      <a:r>
                        <a:rPr b="1" lang="en-GB" sz="2700">
                          <a:solidFill>
                            <a:srgbClr val="FFFFFF"/>
                          </a:solidFill>
                          <a:highlight>
                            <a:srgbClr val="00468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125 mm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1063200" y="8336425"/>
            <a:ext cx="5395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Tinkercad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3298" y="1982475"/>
            <a:ext cx="4028050" cy="635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12636025" y="6274575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2773950" y="4805250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1579725" y="3263500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1934825" y="1982475"/>
            <a:ext cx="970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917950" y="890050"/>
            <a:ext cx="1521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4"/>
                </a:highlight>
              </a:rPr>
              <a:t> Task 3 </a:t>
            </a:r>
            <a:r>
              <a:rPr lang="en-GB">
                <a:solidFill>
                  <a:schemeClr val="dk2"/>
                </a:solidFill>
              </a:rPr>
              <a:t> - Creating a model of a 3D pencil holder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917600" y="2287825"/>
            <a:ext cx="85500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height of each section’s base is </a:t>
            </a:r>
            <a:r>
              <a:rPr b="1" lang="en-GB" sz="2700">
                <a:solidFill>
                  <a:srgbClr val="FFFFFF"/>
                </a:solidFill>
                <a:highlight>
                  <a:srgbClr val="00468C"/>
                </a:highlight>
                <a:latin typeface="Montserrat"/>
                <a:ea typeface="Montserrat"/>
                <a:cs typeface="Montserrat"/>
                <a:sym typeface="Montserrat"/>
              </a:rPr>
              <a:t> 2 mm 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width of each section’s side is </a:t>
            </a:r>
            <a:r>
              <a:rPr b="1" lang="en-GB" sz="2700">
                <a:solidFill>
                  <a:srgbClr val="FFFFFF"/>
                </a:solidFill>
                <a:highlight>
                  <a:srgbClr val="00468C"/>
                </a:highlight>
                <a:latin typeface="Montserrat"/>
                <a:ea typeface="Montserrat"/>
                <a:cs typeface="Montserrat"/>
                <a:sym typeface="Montserrat"/>
              </a:rPr>
              <a:t> 1 mm 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