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839">
          <p15:clr>
            <a:srgbClr val="9AA0A6"/>
          </p15:clr>
        </p15:guide>
        <p15:guide id="2" orient="horz" pos="32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CB20637-C4C9-4FC5-8A10-5EF029AD883D}">
  <a:tblStyle styleId="{DCB20637-C4C9-4FC5-8A10-5EF029AD88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839"/>
        <p:guide pos="324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8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b850cff9a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b850cff9a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d6aca2149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d6aca2149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d6fc84af3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d6fc84af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ba5e37f20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ba5e37f20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ba57f25ae_4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ba57f25ae_4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c8f86015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c8f8601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c8f860151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c8f860151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8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7.jpg"/><Relationship Id="rId5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48554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Describing work experience [1 / 3] </a:t>
            </a:r>
            <a:endParaRPr>
              <a:solidFill>
                <a:srgbClr val="4B3241"/>
              </a:solidFill>
            </a:endParaRPr>
          </a:p>
          <a:p>
            <a:pPr indent="-508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Char char="-"/>
            </a:pPr>
            <a:r>
              <a:rPr lang="en-GB">
                <a:solidFill>
                  <a:srgbClr val="4B3241"/>
                </a:solidFill>
              </a:rPr>
              <a:t>Using the modal verb “müssen” in the imperfect tense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German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Frau Sichla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rectangle" id="86" name="Google Shape;86;p15"/>
          <p:cNvSpPr/>
          <p:nvPr/>
        </p:nvSpPr>
        <p:spPr>
          <a:xfrm>
            <a:off x="1823651" y="3273007"/>
            <a:ext cx="6293400" cy="5203500"/>
          </a:xfrm>
          <a:prstGeom prst="roundRect">
            <a:avLst>
              <a:gd fmla="val 16667" name="adj"/>
            </a:avLst>
          </a:prstGeom>
          <a:noFill/>
          <a:ln cap="flat" cmpd="sng" w="22225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87" name="Google Shape;8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550" y="375400"/>
            <a:ext cx="1934099" cy="19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 txBox="1"/>
          <p:nvPr/>
        </p:nvSpPr>
        <p:spPr>
          <a:xfrm>
            <a:off x="3622150" y="890050"/>
            <a:ext cx="3171900" cy="29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[ie</a:t>
            </a:r>
            <a:r>
              <a:rPr b="1" lang="en-GB" sz="10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]</a:t>
            </a:r>
            <a:endParaRPr b="1" sz="100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2452800" y="6445200"/>
            <a:ext cx="5082000" cy="20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lang="en-GB" sz="8000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ie</a:t>
            </a:r>
            <a:r>
              <a:rPr lang="en-GB" sz="8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be</a:t>
            </a:r>
            <a:endParaRPr sz="8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12000"/>
              <a:buFont typeface="Arial"/>
              <a:buNone/>
            </a:pPr>
            <a:r>
              <a:t/>
            </a:r>
            <a:endParaRPr sz="120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0" name="Google Shape;9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93800" y="3785137"/>
            <a:ext cx="3000000" cy="271673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/>
          <p:nvPr/>
        </p:nvSpPr>
        <p:spPr>
          <a:xfrm>
            <a:off x="9929419" y="2546075"/>
            <a:ext cx="4643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Br</a:t>
            </a:r>
            <a:r>
              <a:rPr lang="en-GB" sz="9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ie</a:t>
            </a:r>
            <a:r>
              <a:rPr lang="en-GB" sz="9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 sz="9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10122325" y="4220100"/>
            <a:ext cx="3912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lang="en-GB" sz="9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ie</a:t>
            </a:r>
            <a:r>
              <a:rPr lang="en-GB" sz="9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 sz="9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10122325" y="5894125"/>
            <a:ext cx="3912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lang="en-GB" sz="9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ie</a:t>
            </a:r>
            <a:endParaRPr sz="9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rectangle" id="98" name="Google Shape;98;p16"/>
          <p:cNvSpPr/>
          <p:nvPr/>
        </p:nvSpPr>
        <p:spPr>
          <a:xfrm>
            <a:off x="1823651" y="3273007"/>
            <a:ext cx="6293400" cy="5203500"/>
          </a:xfrm>
          <a:prstGeom prst="roundRect">
            <a:avLst>
              <a:gd fmla="val 16667" name="adj"/>
            </a:avLst>
          </a:prstGeom>
          <a:noFill/>
          <a:ln cap="flat" cmpd="sng" w="22225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99" name="Google Shape;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550" y="375400"/>
            <a:ext cx="1934099" cy="19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6"/>
          <p:cNvSpPr txBox="1"/>
          <p:nvPr/>
        </p:nvSpPr>
        <p:spPr>
          <a:xfrm>
            <a:off x="3622150" y="890050"/>
            <a:ext cx="3171900" cy="29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[r]</a:t>
            </a:r>
            <a:endParaRPr b="1" sz="100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103325" y="963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6"/>
          <p:cNvSpPr/>
          <p:nvPr/>
        </p:nvSpPr>
        <p:spPr>
          <a:xfrm>
            <a:off x="2452800" y="6445200"/>
            <a:ext cx="5082000" cy="20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en-GB" sz="8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eden</a:t>
            </a:r>
            <a:endParaRPr sz="8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12000"/>
              <a:buFont typeface="Arial"/>
              <a:buNone/>
            </a:pPr>
            <a:r>
              <a:t/>
            </a:r>
            <a:endParaRPr sz="120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/>
          <p:nvPr/>
        </p:nvSpPr>
        <p:spPr>
          <a:xfrm>
            <a:off x="9269994" y="2546075"/>
            <a:ext cx="4643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Be</a:t>
            </a:r>
            <a:r>
              <a:rPr lang="en-GB" sz="9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en-GB" sz="9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uf</a:t>
            </a:r>
            <a:endParaRPr sz="9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/>
          <p:nvPr/>
        </p:nvSpPr>
        <p:spPr>
          <a:xfrm>
            <a:off x="9270000" y="4220100"/>
            <a:ext cx="3912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en-GB" sz="9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ot</a:t>
            </a:r>
            <a:endParaRPr sz="9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6"/>
          <p:cNvSpPr/>
          <p:nvPr/>
        </p:nvSpPr>
        <p:spPr>
          <a:xfrm>
            <a:off x="10122325" y="5894125"/>
            <a:ext cx="4450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wa</a:t>
            </a:r>
            <a:r>
              <a:rPr lang="en-GB" sz="9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en-GB" sz="9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um</a:t>
            </a:r>
            <a:endParaRPr sz="9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6" name="Google Shape;10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12812" y="3624792"/>
            <a:ext cx="2424926" cy="1739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4541752" y="4614778"/>
            <a:ext cx="3316875" cy="19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Google Shape;112;p17"/>
          <p:cNvGraphicFramePr/>
          <p:nvPr/>
        </p:nvGraphicFramePr>
        <p:xfrm>
          <a:off x="728175" y="9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{DCB20637-C4C9-4FC5-8A10-5EF029AD883D}</a:tableStyleId>
              </a:tblPr>
              <a:tblGrid>
                <a:gridCol w="7020850"/>
                <a:gridCol w="6823150"/>
              </a:tblGrid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beim Arbeitspraktikum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work experience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Telefonanrufe machen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make phone calls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Dokumente organisieren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organise documents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Dokumente abheften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file documents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Formulare ausfüllen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fill in forms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E-mails schreiben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write e-mails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Gäste bedienen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serve guests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Autos waschen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wash cars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Termine organisieren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make appointments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müssen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have to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13" name="Google Shape;11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39400" y="242657"/>
            <a:ext cx="2633650" cy="263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845400" y="1938900"/>
            <a:ext cx="16452000" cy="750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      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    		</a:t>
            </a:r>
            <a:endParaRPr sz="4000"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 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20" name="Google Shape;120;p18"/>
          <p:cNvSpPr txBox="1"/>
          <p:nvPr>
            <p:ph type="title"/>
          </p:nvPr>
        </p:nvSpPr>
        <p:spPr>
          <a:xfrm>
            <a:off x="364325" y="172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</a:t>
            </a:r>
            <a:r>
              <a:rPr lang="en-GB">
                <a:solidFill>
                  <a:schemeClr val="dk2"/>
                </a:solidFill>
              </a:rPr>
              <a:t>üssen - to have to, must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1" name="Google Shape;121;p18"/>
          <p:cNvSpPr/>
          <p:nvPr/>
        </p:nvSpPr>
        <p:spPr>
          <a:xfrm>
            <a:off x="10851350" y="4358975"/>
            <a:ext cx="6276300" cy="27249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Note that</a:t>
            </a:r>
            <a:r>
              <a:rPr lang="en-GB" sz="4000">
                <a:solidFill>
                  <a:srgbClr val="1D1C1D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ich</a:t>
            </a:r>
            <a:r>
              <a:rPr lang="en-GB" sz="4000">
                <a:solidFill>
                  <a:srgbClr val="1D1C1D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and </a:t>
            </a:r>
            <a:r>
              <a:rPr b="1" lang="en-GB" sz="4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er/sie</a:t>
            </a: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 are the same as well as the </a:t>
            </a:r>
            <a:r>
              <a:rPr b="1" lang="en-GB" sz="4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wir </a:t>
            </a: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and </a:t>
            </a:r>
            <a:r>
              <a:rPr b="1" lang="en-GB" sz="4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sie (plural)</a:t>
            </a:r>
            <a:endParaRPr b="1" sz="40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1990025" y="8594650"/>
            <a:ext cx="14671200" cy="1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364325" y="1127650"/>
            <a:ext cx="17695800" cy="9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müssen</a:t>
            </a: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is a modal verb (meaning it is a verb that tells you what you </a:t>
            </a:r>
            <a:r>
              <a:rPr b="1" lang="en-GB" sz="40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have to </a:t>
            </a: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do). Below are the verb endings in the </a:t>
            </a:r>
            <a:r>
              <a:rPr b="1" lang="en-GB" sz="40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imperfect tense</a:t>
            </a: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936800" y="3072450"/>
            <a:ext cx="48282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 muss</a:t>
            </a:r>
            <a:r>
              <a:rPr b="1" lang="en-GB" sz="4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te</a:t>
            </a:r>
            <a:endParaRPr b="1" sz="4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du muss</a:t>
            </a:r>
            <a:r>
              <a:rPr b="1" lang="en-GB" sz="4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test</a:t>
            </a:r>
            <a:endParaRPr b="1" sz="4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er/sie muss</a:t>
            </a:r>
            <a:r>
              <a:rPr b="1" lang="en-GB" sz="4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te</a:t>
            </a:r>
            <a:endParaRPr b="1" sz="4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wir muss</a:t>
            </a:r>
            <a:r>
              <a:rPr b="1" lang="en-GB" sz="4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ten</a:t>
            </a:r>
            <a:endParaRPr b="1" sz="4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ihr muss</a:t>
            </a:r>
            <a:r>
              <a:rPr b="1" lang="en-GB" sz="4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tet</a:t>
            </a:r>
            <a:endParaRPr b="1" sz="40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sie muss</a:t>
            </a:r>
            <a:r>
              <a:rPr b="1" lang="en-GB" sz="40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ten</a:t>
            </a: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4953000" y="3072450"/>
            <a:ext cx="55491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I had to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4953000" y="3768550"/>
            <a:ext cx="55491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you had to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4953000" y="4596075"/>
            <a:ext cx="55491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he/she had to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4953000" y="6329550"/>
            <a:ext cx="55491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we had to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4953000" y="7091363"/>
            <a:ext cx="55491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you had to (plural)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4953000" y="7736663"/>
            <a:ext cx="5549100" cy="7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they had to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6" name="Google Shape;136;p19"/>
          <p:cNvSpPr txBox="1"/>
          <p:nvPr>
            <p:ph idx="1" type="body"/>
          </p:nvPr>
        </p:nvSpPr>
        <p:spPr>
          <a:xfrm>
            <a:off x="936800" y="1766875"/>
            <a:ext cx="16452000" cy="750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100">
                <a:solidFill>
                  <a:srgbClr val="00A099"/>
                </a:solidFill>
              </a:rPr>
              <a:t>  </a:t>
            </a:r>
            <a:endParaRPr sz="4100"/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37" name="Google Shape;137;p19"/>
          <p:cNvSpPr txBox="1"/>
          <p:nvPr>
            <p:ph type="title"/>
          </p:nvPr>
        </p:nvSpPr>
        <p:spPr>
          <a:xfrm>
            <a:off x="914400" y="4400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</a:t>
            </a:r>
            <a:r>
              <a:rPr lang="en-GB">
                <a:solidFill>
                  <a:schemeClr val="dk2"/>
                </a:solidFill>
              </a:rPr>
              <a:t>üssen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990600" y="1295400"/>
            <a:ext cx="163068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Remember: to say what someone </a:t>
            </a:r>
            <a:r>
              <a:rPr b="1" i="1" lang="en-GB" sz="4000">
                <a:solidFill>
                  <a:schemeClr val="accent3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had to</a:t>
            </a:r>
            <a:r>
              <a:rPr b="1" i="1" lang="en-GB" sz="4000">
                <a:solidFill>
                  <a:srgbClr val="002060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400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do something, use the modal verb </a:t>
            </a:r>
            <a:r>
              <a:rPr b="1" i="1" lang="en-GB" sz="4000">
                <a:solidFill>
                  <a:schemeClr val="accent5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müssen</a:t>
            </a:r>
            <a:r>
              <a:rPr b="1" lang="en-GB" sz="400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400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with a 2</a:t>
            </a:r>
            <a:r>
              <a:rPr baseline="30000" lang="en-GB" sz="400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nd</a:t>
            </a:r>
            <a:r>
              <a:rPr lang="en-GB" sz="400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 verb in the </a:t>
            </a:r>
            <a:r>
              <a:rPr b="1" lang="en-GB" sz="4000">
                <a:solidFill>
                  <a:srgbClr val="00A09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infinitive</a:t>
            </a:r>
            <a:r>
              <a:rPr lang="en-GB" sz="4000">
                <a:solidFill>
                  <a:srgbClr val="00A099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400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at the end of the sentence: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19"/>
          <p:cNvSpPr txBox="1"/>
          <p:nvPr/>
        </p:nvSpPr>
        <p:spPr>
          <a:xfrm>
            <a:off x="914400" y="4114800"/>
            <a:ext cx="95655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 musste Telefonanrufe </a:t>
            </a:r>
            <a:r>
              <a:rPr b="1" lang="en-GB" sz="4100">
                <a:solidFill>
                  <a:srgbClr val="00A099"/>
                </a:solidFill>
                <a:latin typeface="Montserrat"/>
                <a:ea typeface="Montserrat"/>
                <a:cs typeface="Montserrat"/>
                <a:sym typeface="Montserrat"/>
              </a:rPr>
              <a:t>machen.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10327475" y="4114800"/>
            <a:ext cx="8153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100">
                <a:solidFill>
                  <a:srgbClr val="00A099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had to</a:t>
            </a:r>
            <a:r>
              <a:rPr b="1"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100">
                <a:solidFill>
                  <a:srgbClr val="00A099"/>
                </a:solidFill>
                <a:latin typeface="Montserrat"/>
                <a:ea typeface="Montserrat"/>
                <a:cs typeface="Montserrat"/>
                <a:sym typeface="Montserrat"/>
              </a:rPr>
              <a:t>make</a:t>
            </a: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phone calls.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914400" y="5707725"/>
            <a:ext cx="9715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Du musstest E-Mails </a:t>
            </a:r>
            <a:r>
              <a:rPr b="1" lang="en-GB" sz="4100">
                <a:solidFill>
                  <a:srgbClr val="00A099"/>
                </a:solidFill>
                <a:latin typeface="Montserrat"/>
                <a:ea typeface="Montserrat"/>
                <a:cs typeface="Montserrat"/>
                <a:sym typeface="Montserrat"/>
              </a:rPr>
              <a:t>schreiben.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10479900" y="5707725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You had to</a:t>
            </a:r>
            <a:r>
              <a:rPr lang="en-GB" sz="4100">
                <a:solidFill>
                  <a:srgbClr val="00A099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4100">
                <a:solidFill>
                  <a:srgbClr val="00A099"/>
                </a:solidFill>
                <a:latin typeface="Montserrat"/>
                <a:ea typeface="Montserrat"/>
                <a:cs typeface="Montserrat"/>
                <a:sym typeface="Montserrat"/>
              </a:rPr>
              <a:t>write</a:t>
            </a:r>
            <a:r>
              <a:rPr lang="en-GB" sz="4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e-mails.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917950" y="570450"/>
            <a:ext cx="15177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 u="sng">
                <a:solidFill>
                  <a:schemeClr val="dk1"/>
                </a:solidFill>
              </a:rPr>
              <a:t>Feedback</a:t>
            </a:r>
            <a:r>
              <a:rPr lang="en-GB" sz="7000">
                <a:solidFill>
                  <a:schemeClr val="dk1"/>
                </a:solidFill>
              </a:rPr>
              <a:t>: Find the sentences!</a:t>
            </a:r>
            <a:endParaRPr sz="7000">
              <a:solidFill>
                <a:schemeClr val="dk1"/>
              </a:solidFill>
            </a:endParaRPr>
          </a:p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918000" y="236195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09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6000"/>
              <a:buAutoNum type="arabicPeriod"/>
            </a:pPr>
            <a:r>
              <a:rPr lang="en-GB" sz="6000"/>
              <a:t>I m A w.</a:t>
            </a:r>
            <a:endParaRPr sz="6000"/>
          </a:p>
          <a:p>
            <a:pPr indent="-609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6000"/>
              <a:buAutoNum type="arabicPeriod"/>
            </a:pPr>
            <a:r>
              <a:rPr lang="en-GB" sz="6000"/>
              <a:t>E m v T o.</a:t>
            </a:r>
            <a:endParaRPr sz="6000"/>
          </a:p>
          <a:p>
            <a:pPr indent="-609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6000"/>
              <a:buAutoNum type="arabicPeriod"/>
            </a:pPr>
            <a:r>
              <a:rPr lang="en-GB" sz="6000"/>
              <a:t>I m G b u i h d i g. </a:t>
            </a:r>
            <a:endParaRPr sz="6000"/>
          </a:p>
        </p:txBody>
      </p:sp>
      <p:sp>
        <p:nvSpPr>
          <p:cNvPr id="149" name="Google Shape;149;p20"/>
          <p:cNvSpPr/>
          <p:nvPr/>
        </p:nvSpPr>
        <p:spPr>
          <a:xfrm>
            <a:off x="10544175" y="6900800"/>
            <a:ext cx="6536400" cy="1307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 u="sng">
                <a:latin typeface="Montserrat"/>
                <a:ea typeface="Montserrat"/>
                <a:cs typeface="Montserrat"/>
                <a:sym typeface="Montserrat"/>
              </a:rPr>
              <a:t>A tip</a:t>
            </a: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: the last sentence includes a conjunction and an opinion!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/>
          <p:nvPr>
            <p:ph type="title"/>
          </p:nvPr>
        </p:nvSpPr>
        <p:spPr>
          <a:xfrm>
            <a:off x="917950" y="570450"/>
            <a:ext cx="15177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 u="sng">
                <a:solidFill>
                  <a:schemeClr val="dk1"/>
                </a:solidFill>
              </a:rPr>
              <a:t>Feedback</a:t>
            </a:r>
            <a:r>
              <a:rPr lang="en-GB" sz="7000">
                <a:solidFill>
                  <a:schemeClr val="dk1"/>
                </a:solidFill>
              </a:rPr>
              <a:t>: Find the sentences!</a:t>
            </a:r>
            <a:endParaRPr sz="7000">
              <a:solidFill>
                <a:schemeClr val="dk1"/>
              </a:solidFill>
            </a:endParaRPr>
          </a:p>
        </p:txBody>
      </p:sp>
      <p:sp>
        <p:nvSpPr>
          <p:cNvPr id="155" name="Google Shape;155;p21"/>
          <p:cNvSpPr txBox="1"/>
          <p:nvPr>
            <p:ph idx="1" type="body"/>
          </p:nvPr>
        </p:nvSpPr>
        <p:spPr>
          <a:xfrm>
            <a:off x="918000" y="236195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09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6000"/>
              <a:buAutoNum type="arabicPeriod"/>
            </a:pPr>
            <a:r>
              <a:rPr lang="en-GB" sz="6000"/>
              <a:t>I m A w.</a:t>
            </a:r>
            <a:endParaRPr sz="6000"/>
          </a:p>
          <a:p>
            <a:pPr indent="-609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6000"/>
              <a:buAutoNum type="arabicPeriod"/>
            </a:pPr>
            <a:r>
              <a:rPr lang="en-GB" sz="6000"/>
              <a:t>E m v T o.</a:t>
            </a:r>
            <a:endParaRPr sz="6000"/>
          </a:p>
          <a:p>
            <a:pPr indent="-609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6000"/>
              <a:buAutoNum type="arabicPeriod"/>
            </a:pPr>
            <a:r>
              <a:rPr lang="en-GB" sz="6000"/>
              <a:t>I m G b u i h d i g. </a:t>
            </a:r>
            <a:endParaRPr sz="6000"/>
          </a:p>
        </p:txBody>
      </p:sp>
      <p:sp>
        <p:nvSpPr>
          <p:cNvPr id="156" name="Google Shape;156;p21"/>
          <p:cNvSpPr txBox="1"/>
          <p:nvPr/>
        </p:nvSpPr>
        <p:spPr>
          <a:xfrm>
            <a:off x="1264450" y="2361950"/>
            <a:ext cx="9172500" cy="130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latin typeface="Montserrat"/>
                <a:ea typeface="Montserrat"/>
                <a:cs typeface="Montserrat"/>
                <a:sym typeface="Montserrat"/>
              </a:rPr>
              <a:t>Ich musste Autos waschen.</a:t>
            </a:r>
            <a:endParaRPr sz="5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21"/>
          <p:cNvSpPr txBox="1"/>
          <p:nvPr/>
        </p:nvSpPr>
        <p:spPr>
          <a:xfrm>
            <a:off x="1374000" y="4035975"/>
            <a:ext cx="13906500" cy="130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latin typeface="Montserrat"/>
                <a:ea typeface="Montserrat"/>
                <a:cs typeface="Montserrat"/>
                <a:sym typeface="Montserrat"/>
              </a:rPr>
              <a:t>Er musste viele Termine organisieren.</a:t>
            </a:r>
            <a:endParaRPr sz="5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21"/>
          <p:cNvSpPr txBox="1"/>
          <p:nvPr/>
        </p:nvSpPr>
        <p:spPr>
          <a:xfrm>
            <a:off x="1374000" y="5966700"/>
            <a:ext cx="13906500" cy="1307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latin typeface="Montserrat"/>
                <a:ea typeface="Montserrat"/>
                <a:cs typeface="Montserrat"/>
                <a:sym typeface="Montserrat"/>
              </a:rPr>
              <a:t>Ich musste Gäste bedienen und ich habe das interessant gefunden.</a:t>
            </a:r>
            <a:endParaRPr sz="5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1"/>
          <p:cNvSpPr/>
          <p:nvPr/>
        </p:nvSpPr>
        <p:spPr>
          <a:xfrm>
            <a:off x="10544175" y="6900800"/>
            <a:ext cx="6536400" cy="1307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 u="sng">
                <a:latin typeface="Montserrat"/>
                <a:ea typeface="Montserrat"/>
                <a:cs typeface="Montserrat"/>
                <a:sym typeface="Montserrat"/>
              </a:rPr>
              <a:t>A tip</a:t>
            </a: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: the last sentence includes a conjunction and an opinion!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