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Area of a trapezium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Chan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Area of a trapezium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22239" y="855722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 the area of the trapezia.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19442" y="820310"/>
            <a:ext cx="3816116" cy="397301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354" r="0" t="-61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42" name="Google Shape;42;p7"/>
          <p:cNvGrpSpPr/>
          <p:nvPr/>
        </p:nvGrpSpPr>
        <p:grpSpPr>
          <a:xfrm>
            <a:off x="530380" y="1341735"/>
            <a:ext cx="3065932" cy="1230015"/>
            <a:chOff x="858169" y="1371980"/>
            <a:chExt cx="3383706" cy="1357502"/>
          </a:xfrm>
        </p:grpSpPr>
        <p:sp>
          <p:nvSpPr>
            <p:cNvPr id="43" name="Google Shape;43;p7"/>
            <p:cNvSpPr/>
            <p:nvPr/>
          </p:nvSpPr>
          <p:spPr>
            <a:xfrm rot="10800000">
              <a:off x="1444741" y="1644518"/>
              <a:ext cx="2006302" cy="803588"/>
            </a:xfrm>
            <a:prstGeom prst="trapezoid">
              <a:avLst>
                <a:gd fmla="val 25000" name="adj"/>
              </a:avLst>
            </a:prstGeom>
            <a:solidFill>
              <a:srgbClr val="B7FFFA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7"/>
            <p:cNvSpPr txBox="1"/>
            <p:nvPr/>
          </p:nvSpPr>
          <p:spPr>
            <a:xfrm>
              <a:off x="2172353" y="2421705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5" name="Google Shape;45;p7"/>
            <p:cNvSpPr txBox="1"/>
            <p:nvPr/>
          </p:nvSpPr>
          <p:spPr>
            <a:xfrm>
              <a:off x="2172353" y="1371980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6" name="Google Shape;46;p7"/>
            <p:cNvSpPr txBox="1"/>
            <p:nvPr/>
          </p:nvSpPr>
          <p:spPr>
            <a:xfrm>
              <a:off x="3327475" y="1905063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47" name="Google Shape;47;p7"/>
            <p:cNvCxnSpPr/>
            <p:nvPr/>
          </p:nvCxnSpPr>
          <p:spPr>
            <a:xfrm>
              <a:off x="1378979" y="1631153"/>
              <a:ext cx="0" cy="830317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48" name="Google Shape;48;p7"/>
            <p:cNvSpPr txBox="1"/>
            <p:nvPr/>
          </p:nvSpPr>
          <p:spPr>
            <a:xfrm>
              <a:off x="858169" y="1892422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49" name="Google Shape;49;p7"/>
          <p:cNvGrpSpPr/>
          <p:nvPr/>
        </p:nvGrpSpPr>
        <p:grpSpPr>
          <a:xfrm>
            <a:off x="784790" y="2833184"/>
            <a:ext cx="2331042" cy="1272834"/>
            <a:chOff x="1162614" y="3092432"/>
            <a:chExt cx="2735287" cy="1493566"/>
          </a:xfrm>
        </p:grpSpPr>
        <p:sp>
          <p:nvSpPr>
            <p:cNvPr id="50" name="Google Shape;50;p7"/>
            <p:cNvSpPr txBox="1"/>
            <p:nvPr/>
          </p:nvSpPr>
          <p:spPr>
            <a:xfrm>
              <a:off x="2020452" y="4278221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1" name="Google Shape;51;p7"/>
            <p:cNvSpPr/>
            <p:nvPr/>
          </p:nvSpPr>
          <p:spPr>
            <a:xfrm>
              <a:off x="1952556" y="3318634"/>
              <a:ext cx="918662" cy="993418"/>
            </a:xfrm>
            <a:prstGeom prst="flowChartManualInput">
              <a:avLst/>
            </a:prstGeom>
            <a:solidFill>
              <a:srgbClr val="FCD6E3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7"/>
            <p:cNvSpPr txBox="1"/>
            <p:nvPr/>
          </p:nvSpPr>
          <p:spPr>
            <a:xfrm>
              <a:off x="2017166" y="3092432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3" name="Google Shape;53;p7"/>
            <p:cNvSpPr txBox="1"/>
            <p:nvPr/>
          </p:nvSpPr>
          <p:spPr>
            <a:xfrm>
              <a:off x="1162614" y="3739787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4" name="Google Shape;54;p7"/>
            <p:cNvSpPr txBox="1"/>
            <p:nvPr/>
          </p:nvSpPr>
          <p:spPr>
            <a:xfrm>
              <a:off x="2804895" y="369649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55" name="Google Shape;55;p7"/>
          <p:cNvGrpSpPr/>
          <p:nvPr/>
        </p:nvGrpSpPr>
        <p:grpSpPr>
          <a:xfrm>
            <a:off x="5587581" y="1290984"/>
            <a:ext cx="2494555" cy="1229896"/>
            <a:chOff x="5695296" y="1621918"/>
            <a:chExt cx="2494555" cy="1229896"/>
          </a:xfrm>
        </p:grpSpPr>
        <p:sp>
          <p:nvSpPr>
            <p:cNvPr id="56" name="Google Shape;56;p7"/>
            <p:cNvSpPr/>
            <p:nvPr/>
          </p:nvSpPr>
          <p:spPr>
            <a:xfrm rot="5400000">
              <a:off x="6385590" y="1740759"/>
              <a:ext cx="705836" cy="993418"/>
            </a:xfrm>
            <a:prstGeom prst="flowChartManualInput">
              <a:avLst/>
            </a:prstGeom>
            <a:solidFill>
              <a:srgbClr val="FCD6E3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7"/>
            <p:cNvSpPr txBox="1"/>
            <p:nvPr/>
          </p:nvSpPr>
          <p:spPr>
            <a:xfrm>
              <a:off x="6381019" y="2544037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8" name="Google Shape;58;p7"/>
            <p:cNvSpPr txBox="1"/>
            <p:nvPr/>
          </p:nvSpPr>
          <p:spPr>
            <a:xfrm>
              <a:off x="6305410" y="162191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9" name="Google Shape;59;p7"/>
            <p:cNvSpPr txBox="1"/>
            <p:nvPr/>
          </p:nvSpPr>
          <p:spPr>
            <a:xfrm>
              <a:off x="7096845" y="2046626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0" name="Google Shape;60;p7"/>
            <p:cNvSpPr txBox="1"/>
            <p:nvPr/>
          </p:nvSpPr>
          <p:spPr>
            <a:xfrm>
              <a:off x="5695296" y="2069211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Area of a trapezium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6" name="Google Shape;66;p8"/>
          <p:cNvSpPr txBox="1"/>
          <p:nvPr>
            <p:ph idx="1" type="body"/>
          </p:nvPr>
        </p:nvSpPr>
        <p:spPr>
          <a:xfrm>
            <a:off x="422239" y="855722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Calculate the missing length.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An isosceles trapezium has parallel sides of length 6 mm and 9 mm.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 sloped sides measure 8 mm.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 area of the trapezium is 22.5 mm</a:t>
            </a:r>
            <a:r>
              <a:rPr baseline="30000" lang="en-GB"/>
              <a:t>2</a:t>
            </a:r>
            <a:r>
              <a:rPr lang="en-GB"/>
              <a:t>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Work out the perpendicular height.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	</a:t>
            </a:r>
            <a:endParaRPr/>
          </a:p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8" name="Google Shape;68;p8"/>
          <p:cNvSpPr txBox="1"/>
          <p:nvPr/>
        </p:nvSpPr>
        <p:spPr>
          <a:xfrm>
            <a:off x="4819442" y="820310"/>
            <a:ext cx="3816116" cy="415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Grass seed costs £3.50 per square meter. Harry wants to seed his garden. He has £85 to spend.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the diagram to calculate if Harry has enough money to seed his garden.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9" name="Google Shape;69;p8"/>
          <p:cNvGrpSpPr/>
          <p:nvPr/>
        </p:nvGrpSpPr>
        <p:grpSpPr>
          <a:xfrm>
            <a:off x="804631" y="1155479"/>
            <a:ext cx="2632491" cy="1261410"/>
            <a:chOff x="658237" y="1386153"/>
            <a:chExt cx="2792806" cy="1338228"/>
          </a:xfrm>
        </p:grpSpPr>
        <p:sp>
          <p:nvSpPr>
            <p:cNvPr id="70" name="Google Shape;70;p8"/>
            <p:cNvSpPr/>
            <p:nvPr/>
          </p:nvSpPr>
          <p:spPr>
            <a:xfrm>
              <a:off x="1444741" y="1644518"/>
              <a:ext cx="2006302" cy="803588"/>
            </a:xfrm>
            <a:prstGeom prst="trapezoid">
              <a:avLst>
                <a:gd fmla="val 25000" name="adj"/>
              </a:avLst>
            </a:prstGeom>
            <a:solidFill>
              <a:srgbClr val="FEEAD1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8"/>
            <p:cNvSpPr txBox="1"/>
            <p:nvPr/>
          </p:nvSpPr>
          <p:spPr>
            <a:xfrm>
              <a:off x="1661956" y="1899897"/>
              <a:ext cx="1621557" cy="326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Area = 150 cm</a:t>
              </a:r>
              <a:r>
                <a:rPr b="0" baseline="3000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2" name="Google Shape;72;p8"/>
            <p:cNvSpPr txBox="1"/>
            <p:nvPr/>
          </p:nvSpPr>
          <p:spPr>
            <a:xfrm>
              <a:off x="2084807" y="1386153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73" name="Google Shape;73;p8"/>
            <p:cNvCxnSpPr/>
            <p:nvPr/>
          </p:nvCxnSpPr>
          <p:spPr>
            <a:xfrm>
              <a:off x="1315369" y="1631153"/>
              <a:ext cx="0" cy="830317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74" name="Google Shape;74;p8"/>
            <p:cNvSpPr txBox="1"/>
            <p:nvPr/>
          </p:nvSpPr>
          <p:spPr>
            <a:xfrm>
              <a:off x="658237" y="1833760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5" name="Google Shape;75;p8"/>
            <p:cNvSpPr txBox="1"/>
            <p:nvPr/>
          </p:nvSpPr>
          <p:spPr>
            <a:xfrm>
              <a:off x="2182008" y="2416604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?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6" name="Google Shape;76;p8"/>
          <p:cNvGrpSpPr/>
          <p:nvPr/>
        </p:nvGrpSpPr>
        <p:grpSpPr>
          <a:xfrm>
            <a:off x="4819442" y="2736423"/>
            <a:ext cx="2547397" cy="1566628"/>
            <a:chOff x="5322229" y="2647563"/>
            <a:chExt cx="3003248" cy="1846972"/>
          </a:xfrm>
        </p:grpSpPr>
        <p:sp>
          <p:nvSpPr>
            <p:cNvPr id="77" name="Google Shape;77;p8"/>
            <p:cNvSpPr/>
            <p:nvPr/>
          </p:nvSpPr>
          <p:spPr>
            <a:xfrm rot="10800000">
              <a:off x="5907282" y="2943444"/>
              <a:ext cx="1330356" cy="1397203"/>
            </a:xfrm>
            <a:prstGeom prst="flowChartManualInput">
              <a:avLst/>
            </a:prstGeom>
            <a:solidFill>
              <a:srgbClr val="C2E4B6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8"/>
            <p:cNvSpPr txBox="1"/>
            <p:nvPr/>
          </p:nvSpPr>
          <p:spPr>
            <a:xfrm>
              <a:off x="5322229" y="343302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9" name="Google Shape;79;p8"/>
            <p:cNvSpPr txBox="1"/>
            <p:nvPr/>
          </p:nvSpPr>
          <p:spPr>
            <a:xfrm>
              <a:off x="6393138" y="418675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0" name="Google Shape;80;p8"/>
            <p:cNvSpPr txBox="1"/>
            <p:nvPr/>
          </p:nvSpPr>
          <p:spPr>
            <a:xfrm>
              <a:off x="6268780" y="2647563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1" name="Google Shape;81;p8"/>
            <p:cNvSpPr txBox="1"/>
            <p:nvPr/>
          </p:nvSpPr>
          <p:spPr>
            <a:xfrm>
              <a:off x="7232471" y="330377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7" name="Google Shape;8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Area of a trapezium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4" name="Google Shape;94;p10"/>
          <p:cNvSpPr txBox="1"/>
          <p:nvPr>
            <p:ph idx="1" type="body"/>
          </p:nvPr>
        </p:nvSpPr>
        <p:spPr>
          <a:xfrm>
            <a:off x="422239" y="855722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Calculate the area of the trapezia.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0"/>
          <p:cNvSpPr txBox="1"/>
          <p:nvPr/>
        </p:nvSpPr>
        <p:spPr>
          <a:xfrm>
            <a:off x="4819442" y="820310"/>
            <a:ext cx="3816116" cy="397301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354" r="0" t="-61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grpSp>
        <p:nvGrpSpPr>
          <p:cNvPr id="97" name="Google Shape;97;p10"/>
          <p:cNvGrpSpPr/>
          <p:nvPr/>
        </p:nvGrpSpPr>
        <p:grpSpPr>
          <a:xfrm>
            <a:off x="530380" y="1341735"/>
            <a:ext cx="3065932" cy="1230015"/>
            <a:chOff x="858169" y="1371980"/>
            <a:chExt cx="3383706" cy="1357502"/>
          </a:xfrm>
        </p:grpSpPr>
        <p:sp>
          <p:nvSpPr>
            <p:cNvPr id="98" name="Google Shape;98;p10"/>
            <p:cNvSpPr/>
            <p:nvPr/>
          </p:nvSpPr>
          <p:spPr>
            <a:xfrm rot="10800000">
              <a:off x="1444741" y="1644518"/>
              <a:ext cx="2006302" cy="803588"/>
            </a:xfrm>
            <a:prstGeom prst="trapezoid">
              <a:avLst>
                <a:gd fmla="val 25000" name="adj"/>
              </a:avLst>
            </a:prstGeom>
            <a:solidFill>
              <a:srgbClr val="B7FFFA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0"/>
            <p:cNvSpPr txBox="1"/>
            <p:nvPr/>
          </p:nvSpPr>
          <p:spPr>
            <a:xfrm>
              <a:off x="2172353" y="2421705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0" name="Google Shape;100;p10"/>
            <p:cNvSpPr txBox="1"/>
            <p:nvPr/>
          </p:nvSpPr>
          <p:spPr>
            <a:xfrm>
              <a:off x="2172353" y="1371980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12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1" name="Google Shape;101;p10"/>
            <p:cNvSpPr txBox="1"/>
            <p:nvPr/>
          </p:nvSpPr>
          <p:spPr>
            <a:xfrm>
              <a:off x="3327475" y="1905063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02" name="Google Shape;102;p10"/>
            <p:cNvCxnSpPr/>
            <p:nvPr/>
          </p:nvCxnSpPr>
          <p:spPr>
            <a:xfrm>
              <a:off x="1378979" y="1631153"/>
              <a:ext cx="0" cy="830317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03" name="Google Shape;103;p10"/>
            <p:cNvSpPr txBox="1"/>
            <p:nvPr/>
          </p:nvSpPr>
          <p:spPr>
            <a:xfrm>
              <a:off x="858169" y="1892422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4" name="Google Shape;104;p10"/>
          <p:cNvGrpSpPr/>
          <p:nvPr/>
        </p:nvGrpSpPr>
        <p:grpSpPr>
          <a:xfrm>
            <a:off x="784790" y="2833184"/>
            <a:ext cx="2331042" cy="1272834"/>
            <a:chOff x="1162614" y="3092432"/>
            <a:chExt cx="2735287" cy="1493566"/>
          </a:xfrm>
        </p:grpSpPr>
        <p:sp>
          <p:nvSpPr>
            <p:cNvPr id="105" name="Google Shape;105;p10"/>
            <p:cNvSpPr txBox="1"/>
            <p:nvPr/>
          </p:nvSpPr>
          <p:spPr>
            <a:xfrm>
              <a:off x="2020452" y="4278221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6" name="Google Shape;106;p10"/>
            <p:cNvSpPr/>
            <p:nvPr/>
          </p:nvSpPr>
          <p:spPr>
            <a:xfrm>
              <a:off x="1952556" y="3318634"/>
              <a:ext cx="918662" cy="993418"/>
            </a:xfrm>
            <a:prstGeom prst="flowChartManualInput">
              <a:avLst/>
            </a:prstGeom>
            <a:solidFill>
              <a:srgbClr val="FCD6E3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0"/>
            <p:cNvSpPr txBox="1"/>
            <p:nvPr/>
          </p:nvSpPr>
          <p:spPr>
            <a:xfrm>
              <a:off x="2017166" y="3092432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8" name="Google Shape;108;p10"/>
            <p:cNvSpPr txBox="1"/>
            <p:nvPr/>
          </p:nvSpPr>
          <p:spPr>
            <a:xfrm>
              <a:off x="1162614" y="3739787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9" name="Google Shape;109;p10"/>
            <p:cNvSpPr txBox="1"/>
            <p:nvPr/>
          </p:nvSpPr>
          <p:spPr>
            <a:xfrm>
              <a:off x="2804895" y="369649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mm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10" name="Google Shape;110;p10"/>
          <p:cNvGrpSpPr/>
          <p:nvPr/>
        </p:nvGrpSpPr>
        <p:grpSpPr>
          <a:xfrm>
            <a:off x="5587581" y="1290984"/>
            <a:ext cx="2494555" cy="1229896"/>
            <a:chOff x="5695296" y="1621918"/>
            <a:chExt cx="2494555" cy="1229896"/>
          </a:xfrm>
        </p:grpSpPr>
        <p:sp>
          <p:nvSpPr>
            <p:cNvPr id="111" name="Google Shape;111;p10"/>
            <p:cNvSpPr/>
            <p:nvPr/>
          </p:nvSpPr>
          <p:spPr>
            <a:xfrm rot="5400000">
              <a:off x="6385590" y="1740759"/>
              <a:ext cx="705836" cy="993418"/>
            </a:xfrm>
            <a:prstGeom prst="flowChartManualInput">
              <a:avLst/>
            </a:prstGeom>
            <a:solidFill>
              <a:srgbClr val="FCD6E3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0"/>
            <p:cNvSpPr txBox="1"/>
            <p:nvPr/>
          </p:nvSpPr>
          <p:spPr>
            <a:xfrm>
              <a:off x="6381019" y="2544037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3" name="Google Shape;113;p10"/>
            <p:cNvSpPr txBox="1"/>
            <p:nvPr/>
          </p:nvSpPr>
          <p:spPr>
            <a:xfrm>
              <a:off x="6305410" y="162191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4" name="Google Shape;114;p10"/>
            <p:cNvSpPr txBox="1"/>
            <p:nvPr/>
          </p:nvSpPr>
          <p:spPr>
            <a:xfrm>
              <a:off x="7096845" y="2046626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5" name="Google Shape;115;p10"/>
            <p:cNvSpPr txBox="1"/>
            <p:nvPr/>
          </p:nvSpPr>
          <p:spPr>
            <a:xfrm>
              <a:off x="5695296" y="2069211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16" name="Google Shape;116;p10"/>
          <p:cNvSpPr txBox="1"/>
          <p:nvPr/>
        </p:nvSpPr>
        <p:spPr>
          <a:xfrm>
            <a:off x="1667449" y="1786194"/>
            <a:ext cx="108538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50 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0"/>
          <p:cNvSpPr txBox="1"/>
          <p:nvPr/>
        </p:nvSpPr>
        <p:spPr>
          <a:xfrm>
            <a:off x="1414855" y="3362123"/>
            <a:ext cx="126430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36 mm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0"/>
          <p:cNvSpPr/>
          <p:nvPr/>
        </p:nvSpPr>
        <p:spPr>
          <a:xfrm>
            <a:off x="4722735" y="3780146"/>
            <a:ext cx="381611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Multiplied the parallel sides and not multiplied by the perpendicular height of 2 cm.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Area of a trapezium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4" name="Google Shape;124;p11"/>
          <p:cNvSpPr txBox="1"/>
          <p:nvPr>
            <p:ph idx="1" type="body"/>
          </p:nvPr>
        </p:nvSpPr>
        <p:spPr>
          <a:xfrm>
            <a:off x="422239" y="855722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Calculate the missing length.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An isosceles trapezium has parallel sides of length 6 mm and 9 mm.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 sloped sides measure 8 mm.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 area of the trapezium is 22.5 mm</a:t>
            </a:r>
            <a:r>
              <a:rPr baseline="30000" lang="en-GB"/>
              <a:t>2</a:t>
            </a:r>
            <a:r>
              <a:rPr lang="en-GB"/>
              <a:t>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Work out the perpendicular height.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		</a:t>
            </a:r>
            <a:endParaRPr/>
          </a:p>
        </p:txBody>
      </p:sp>
      <p:sp>
        <p:nvSpPr>
          <p:cNvPr id="125" name="Google Shape;125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11"/>
          <p:cNvSpPr txBox="1"/>
          <p:nvPr/>
        </p:nvSpPr>
        <p:spPr>
          <a:xfrm>
            <a:off x="4819442" y="820310"/>
            <a:ext cx="3816116" cy="415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Grass seed costs £3.50 per square meter. Harry wants to seed his garden. He has £85 to spend.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Use the diagram to calculate if Harry has enough money to seed his garden.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27" name="Google Shape;127;p11"/>
          <p:cNvGrpSpPr/>
          <p:nvPr/>
        </p:nvGrpSpPr>
        <p:grpSpPr>
          <a:xfrm>
            <a:off x="4819442" y="2736423"/>
            <a:ext cx="2547397" cy="1566628"/>
            <a:chOff x="5322229" y="2647563"/>
            <a:chExt cx="3003248" cy="1846972"/>
          </a:xfrm>
        </p:grpSpPr>
        <p:sp>
          <p:nvSpPr>
            <p:cNvPr id="128" name="Google Shape;128;p11"/>
            <p:cNvSpPr/>
            <p:nvPr/>
          </p:nvSpPr>
          <p:spPr>
            <a:xfrm rot="10800000">
              <a:off x="5907282" y="2943444"/>
              <a:ext cx="1330356" cy="1397203"/>
            </a:xfrm>
            <a:prstGeom prst="flowChartManualInput">
              <a:avLst/>
            </a:prstGeom>
            <a:solidFill>
              <a:srgbClr val="C2E4B6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1"/>
            <p:cNvSpPr txBox="1"/>
            <p:nvPr/>
          </p:nvSpPr>
          <p:spPr>
            <a:xfrm>
              <a:off x="5322229" y="343302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0" name="Google Shape;130;p11"/>
            <p:cNvSpPr txBox="1"/>
            <p:nvPr/>
          </p:nvSpPr>
          <p:spPr>
            <a:xfrm>
              <a:off x="6393138" y="418675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1" name="Google Shape;131;p11"/>
            <p:cNvSpPr txBox="1"/>
            <p:nvPr/>
          </p:nvSpPr>
          <p:spPr>
            <a:xfrm>
              <a:off x="6268780" y="2647563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4.5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2" name="Google Shape;132;p11"/>
            <p:cNvSpPr txBox="1"/>
            <p:nvPr/>
          </p:nvSpPr>
          <p:spPr>
            <a:xfrm>
              <a:off x="7232471" y="3303778"/>
              <a:ext cx="10930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 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33" name="Google Shape;133;p11"/>
          <p:cNvGrpSpPr/>
          <p:nvPr/>
        </p:nvGrpSpPr>
        <p:grpSpPr>
          <a:xfrm>
            <a:off x="804631" y="1155479"/>
            <a:ext cx="2632491" cy="1261410"/>
            <a:chOff x="658237" y="1386153"/>
            <a:chExt cx="2792806" cy="1338228"/>
          </a:xfrm>
        </p:grpSpPr>
        <p:sp>
          <p:nvSpPr>
            <p:cNvPr id="134" name="Google Shape;134;p11"/>
            <p:cNvSpPr/>
            <p:nvPr/>
          </p:nvSpPr>
          <p:spPr>
            <a:xfrm>
              <a:off x="1444741" y="1644518"/>
              <a:ext cx="2006302" cy="803588"/>
            </a:xfrm>
            <a:prstGeom prst="trapezoid">
              <a:avLst>
                <a:gd fmla="val 25000" name="adj"/>
              </a:avLst>
            </a:prstGeom>
            <a:solidFill>
              <a:srgbClr val="FEEAD1"/>
            </a:solidFill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1"/>
            <p:cNvSpPr txBox="1"/>
            <p:nvPr/>
          </p:nvSpPr>
          <p:spPr>
            <a:xfrm>
              <a:off x="1661956" y="1899897"/>
              <a:ext cx="1621557" cy="3265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Area = 150 cm</a:t>
              </a:r>
              <a:r>
                <a:rPr b="0" baseline="3000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6" name="Google Shape;136;p11"/>
            <p:cNvSpPr txBox="1"/>
            <p:nvPr/>
          </p:nvSpPr>
          <p:spPr>
            <a:xfrm>
              <a:off x="2084807" y="1386153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14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37" name="Google Shape;137;p11"/>
            <p:cNvCxnSpPr/>
            <p:nvPr/>
          </p:nvCxnSpPr>
          <p:spPr>
            <a:xfrm>
              <a:off x="1315369" y="1631153"/>
              <a:ext cx="0" cy="830317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triangle"/>
              <a:tailEnd len="med" w="med" type="triangle"/>
            </a:ln>
          </p:spPr>
        </p:cxnSp>
        <p:sp>
          <p:nvSpPr>
            <p:cNvPr id="138" name="Google Shape;138;p11"/>
            <p:cNvSpPr txBox="1"/>
            <p:nvPr/>
          </p:nvSpPr>
          <p:spPr>
            <a:xfrm>
              <a:off x="658237" y="1833760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9" name="Google Shape;139;p11"/>
            <p:cNvSpPr txBox="1"/>
            <p:nvPr/>
          </p:nvSpPr>
          <p:spPr>
            <a:xfrm>
              <a:off x="2182008" y="2416604"/>
              <a:ext cx="9144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? cm</a:t>
              </a:r>
              <a:endParaRPr b="0" i="0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40" name="Google Shape;140;p11"/>
          <p:cNvSpPr txBox="1"/>
          <p:nvPr/>
        </p:nvSpPr>
        <p:spPr>
          <a:xfrm>
            <a:off x="2182008" y="2322903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16 cm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11"/>
          <p:cNvSpPr txBox="1"/>
          <p:nvPr/>
        </p:nvSpPr>
        <p:spPr>
          <a:xfrm>
            <a:off x="4039927" y="4133889"/>
            <a:ext cx="914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 mm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1"/>
          <p:cNvSpPr/>
          <p:nvPr/>
        </p:nvSpPr>
        <p:spPr>
          <a:xfrm>
            <a:off x="6929957" y="2951152"/>
            <a:ext cx="1919845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Area = 24.75 m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Cost = £86.63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No he does not have enough.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