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412f82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8c412f82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image" Target="../media/image7.png"/><Relationship Id="rId22" Type="http://schemas.openxmlformats.org/officeDocument/2006/relationships/image" Target="../media/image22.png"/><Relationship Id="rId10" Type="http://schemas.openxmlformats.org/officeDocument/2006/relationships/image" Target="../media/image6.png"/><Relationship Id="rId21" Type="http://schemas.openxmlformats.org/officeDocument/2006/relationships/image" Target="../media/image11.png"/><Relationship Id="rId13" Type="http://schemas.openxmlformats.org/officeDocument/2006/relationships/image" Target="../media/image12.png"/><Relationship Id="rId24" Type="http://schemas.openxmlformats.org/officeDocument/2006/relationships/image" Target="../media/image25.png"/><Relationship Id="rId12" Type="http://schemas.openxmlformats.org/officeDocument/2006/relationships/image" Target="../media/image9.png"/><Relationship Id="rId2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4.png"/><Relationship Id="rId15" Type="http://schemas.openxmlformats.org/officeDocument/2006/relationships/image" Target="../media/image18.png"/><Relationship Id="rId14" Type="http://schemas.openxmlformats.org/officeDocument/2006/relationships/image" Target="../media/image15.png"/><Relationship Id="rId17" Type="http://schemas.openxmlformats.org/officeDocument/2006/relationships/image" Target="../media/image27.png"/><Relationship Id="rId16" Type="http://schemas.openxmlformats.org/officeDocument/2006/relationships/image" Target="../media/image17.png"/><Relationship Id="rId5" Type="http://schemas.openxmlformats.org/officeDocument/2006/relationships/image" Target="../media/image13.png"/><Relationship Id="rId19" Type="http://schemas.openxmlformats.org/officeDocument/2006/relationships/image" Target="../media/image21.png"/><Relationship Id="rId6" Type="http://schemas.openxmlformats.org/officeDocument/2006/relationships/image" Target="../media/image10.png"/><Relationship Id="rId18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>
                <a:solidFill>
                  <a:srgbClr val="4B3241"/>
                </a:solidFill>
              </a:rPr>
              <a:t>Solving geometric problems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>
                <a:solidFill>
                  <a:srgbClr val="4B3241"/>
                </a:solidFill>
              </a:rPr>
              <a:t>D</a:t>
            </a:r>
            <a:r>
              <a:rPr lang="en-US">
                <a:solidFill>
                  <a:srgbClr val="4B3241"/>
                </a:solidFill>
              </a:rPr>
              <a:t>ownloadable</a:t>
            </a:r>
            <a:r>
              <a:rPr lang="en-US">
                <a:solidFill>
                  <a:srgbClr val="4B3241"/>
                </a:solidFill>
              </a:rPr>
              <a:t> resource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US">
                <a:solidFill>
                  <a:srgbClr val="4B3241"/>
                </a:solidFill>
              </a:rPr>
              <a:t>Lesson 4 of 8</a:t>
            </a:r>
            <a:endParaRPr/>
          </a:p>
        </p:txBody>
      </p:sp>
      <p:sp>
        <p:nvSpPr>
          <p:cNvPr id="37" name="Google Shape;37;p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solidFill>
                  <a:srgbClr val="4B3241"/>
                </a:solidFill>
              </a:rPr>
              <a:t>Dr Rim Saada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681025" y="609325"/>
            <a:ext cx="3082500" cy="123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idx="4294967295" type="subTitle"/>
          </p:nvPr>
        </p:nvSpPr>
        <p:spPr>
          <a:xfrm>
            <a:off x="917950" y="609325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9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5" name="Google Shape;45;p9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" name="Google Shape;46;p9"/>
          <p:cNvSpPr txBox="1"/>
          <p:nvPr/>
        </p:nvSpPr>
        <p:spPr>
          <a:xfrm>
            <a:off x="886634" y="1839084"/>
            <a:ext cx="7150835" cy="3107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diagram, one side of a square is shown.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could the coordinates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the other vertices be?</a:t>
            </a:r>
            <a:endParaRPr/>
          </a:p>
        </p:txBody>
      </p:sp>
      <p:grpSp>
        <p:nvGrpSpPr>
          <p:cNvPr id="47" name="Google Shape;47;p9"/>
          <p:cNvGrpSpPr/>
          <p:nvPr/>
        </p:nvGrpSpPr>
        <p:grpSpPr>
          <a:xfrm>
            <a:off x="7509041" y="1329712"/>
            <a:ext cx="9061672" cy="7363526"/>
            <a:chOff x="4219222" y="3571338"/>
            <a:chExt cx="4538955" cy="3852000"/>
          </a:xfrm>
        </p:grpSpPr>
        <p:pic>
          <p:nvPicPr>
            <p:cNvPr id="48" name="Google Shape;4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90344" y="3673827"/>
              <a:ext cx="4354728" cy="3740011"/>
            </a:xfrm>
            <a:prstGeom prst="roundRect">
              <a:avLst>
                <a:gd fmla="val 11274" name="adj"/>
              </a:avLst>
            </a:prstGeom>
            <a:noFill/>
            <a:ln>
              <a:noFill/>
            </a:ln>
          </p:spPr>
        </p:pic>
        <p:cxnSp>
          <p:nvCxnSpPr>
            <p:cNvPr id="49" name="Google Shape;49;p9"/>
            <p:cNvCxnSpPr/>
            <p:nvPr/>
          </p:nvCxnSpPr>
          <p:spPr>
            <a:xfrm rot="10800000">
              <a:off x="5146646" y="3571338"/>
              <a:ext cx="0" cy="385200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50" name="Google Shape;50;p9"/>
            <p:cNvCxnSpPr/>
            <p:nvPr/>
          </p:nvCxnSpPr>
          <p:spPr>
            <a:xfrm>
              <a:off x="4277644" y="4891570"/>
              <a:ext cx="4476064" cy="0"/>
            </a:xfrm>
            <a:prstGeom prst="straightConnector1">
              <a:avLst/>
            </a:prstGeom>
            <a:noFill/>
            <a:ln cap="flat" cmpd="sng" w="31750">
              <a:solidFill>
                <a:srgbClr val="000000"/>
              </a:solidFill>
              <a:prstDash val="solid"/>
              <a:miter lim="800000"/>
              <a:headEnd len="sm" w="sm" type="none"/>
              <a:tailEnd len="lg" w="lg" type="triangle"/>
            </a:ln>
          </p:spPr>
        </p:cxnSp>
        <p:cxnSp>
          <p:nvCxnSpPr>
            <p:cNvPr id="51" name="Google Shape;51;p9"/>
            <p:cNvCxnSpPr/>
            <p:nvPr/>
          </p:nvCxnSpPr>
          <p:spPr>
            <a:xfrm>
              <a:off x="5068781" y="3874725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" name="Google Shape;52;p9"/>
            <p:cNvCxnSpPr/>
            <p:nvPr/>
          </p:nvCxnSpPr>
          <p:spPr>
            <a:xfrm>
              <a:off x="5491768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3" name="Google Shape;53;p9"/>
            <p:cNvCxnSpPr/>
            <p:nvPr/>
          </p:nvCxnSpPr>
          <p:spPr>
            <a:xfrm>
              <a:off x="5832033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" name="Google Shape;54;p9"/>
            <p:cNvCxnSpPr/>
            <p:nvPr/>
          </p:nvCxnSpPr>
          <p:spPr>
            <a:xfrm>
              <a:off x="7188676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5" name="Google Shape;55;p9"/>
            <p:cNvCxnSpPr/>
            <p:nvPr/>
          </p:nvCxnSpPr>
          <p:spPr>
            <a:xfrm>
              <a:off x="7524524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6" name="Google Shape;56;p9"/>
            <p:cNvCxnSpPr/>
            <p:nvPr/>
          </p:nvCxnSpPr>
          <p:spPr>
            <a:xfrm>
              <a:off x="7864789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" name="Google Shape;57;p9"/>
            <p:cNvCxnSpPr/>
            <p:nvPr/>
          </p:nvCxnSpPr>
          <p:spPr>
            <a:xfrm>
              <a:off x="8545316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" name="Google Shape;58;p9"/>
            <p:cNvSpPr txBox="1"/>
            <p:nvPr/>
          </p:nvSpPr>
          <p:spPr>
            <a:xfrm>
              <a:off x="4858413" y="4390070"/>
              <a:ext cx="324128" cy="30777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59" name="Google Shape;59;p9"/>
            <p:cNvCxnSpPr/>
            <p:nvPr/>
          </p:nvCxnSpPr>
          <p:spPr>
            <a:xfrm>
              <a:off x="6167881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0" name="Google Shape;60;p9"/>
            <p:cNvCxnSpPr/>
            <p:nvPr/>
          </p:nvCxnSpPr>
          <p:spPr>
            <a:xfrm>
              <a:off x="6512563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9"/>
            <p:cNvCxnSpPr/>
            <p:nvPr/>
          </p:nvCxnSpPr>
          <p:spPr>
            <a:xfrm>
              <a:off x="6848411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9"/>
            <p:cNvCxnSpPr/>
            <p:nvPr/>
          </p:nvCxnSpPr>
          <p:spPr>
            <a:xfrm>
              <a:off x="8205054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9"/>
            <p:cNvCxnSpPr/>
            <p:nvPr/>
          </p:nvCxnSpPr>
          <p:spPr>
            <a:xfrm>
              <a:off x="5068781" y="4211551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9"/>
            <p:cNvCxnSpPr/>
            <p:nvPr/>
          </p:nvCxnSpPr>
          <p:spPr>
            <a:xfrm>
              <a:off x="5068781" y="4543959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9"/>
            <p:cNvCxnSpPr/>
            <p:nvPr/>
          </p:nvCxnSpPr>
          <p:spPr>
            <a:xfrm>
              <a:off x="5068071" y="5229760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9"/>
            <p:cNvCxnSpPr/>
            <p:nvPr/>
          </p:nvCxnSpPr>
          <p:spPr>
            <a:xfrm>
              <a:off x="5068071" y="5562168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" name="Google Shape;67;p9"/>
            <p:cNvCxnSpPr/>
            <p:nvPr/>
          </p:nvCxnSpPr>
          <p:spPr>
            <a:xfrm>
              <a:off x="5068071" y="5916665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9"/>
            <p:cNvCxnSpPr/>
            <p:nvPr/>
          </p:nvCxnSpPr>
          <p:spPr>
            <a:xfrm>
              <a:off x="5068071" y="6249073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9"/>
            <p:cNvCxnSpPr/>
            <p:nvPr/>
          </p:nvCxnSpPr>
          <p:spPr>
            <a:xfrm>
              <a:off x="5068071" y="6585900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9"/>
            <p:cNvCxnSpPr/>
            <p:nvPr/>
          </p:nvCxnSpPr>
          <p:spPr>
            <a:xfrm>
              <a:off x="5068071" y="6918308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9"/>
            <p:cNvCxnSpPr/>
            <p:nvPr/>
          </p:nvCxnSpPr>
          <p:spPr>
            <a:xfrm>
              <a:off x="5068071" y="7265074"/>
              <a:ext cx="157149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" name="Google Shape;72;p9"/>
            <p:cNvSpPr txBox="1"/>
            <p:nvPr/>
          </p:nvSpPr>
          <p:spPr>
            <a:xfrm>
              <a:off x="4858413" y="4057663"/>
              <a:ext cx="324128" cy="3077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3" name="Google Shape;73;p9"/>
            <p:cNvSpPr txBox="1"/>
            <p:nvPr/>
          </p:nvSpPr>
          <p:spPr>
            <a:xfrm>
              <a:off x="4858413" y="3720890"/>
              <a:ext cx="324128" cy="30777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4" name="Google Shape;74;p9"/>
            <p:cNvSpPr txBox="1"/>
            <p:nvPr/>
          </p:nvSpPr>
          <p:spPr>
            <a:xfrm>
              <a:off x="5337553" y="4933650"/>
              <a:ext cx="324128" cy="30777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5" name="Google Shape;75;p9"/>
            <p:cNvSpPr txBox="1"/>
            <p:nvPr/>
          </p:nvSpPr>
          <p:spPr>
            <a:xfrm>
              <a:off x="5671640" y="4934238"/>
              <a:ext cx="324128" cy="30777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6" name="Google Shape;76;p9"/>
            <p:cNvSpPr txBox="1"/>
            <p:nvPr/>
          </p:nvSpPr>
          <p:spPr>
            <a:xfrm>
              <a:off x="6013144" y="4929774"/>
              <a:ext cx="324128" cy="30777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7" name="Google Shape;77;p9"/>
            <p:cNvSpPr txBox="1"/>
            <p:nvPr/>
          </p:nvSpPr>
          <p:spPr>
            <a:xfrm>
              <a:off x="6350955" y="4929774"/>
              <a:ext cx="324128" cy="30777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8" name="Google Shape;78;p9"/>
            <p:cNvSpPr txBox="1"/>
            <p:nvPr/>
          </p:nvSpPr>
          <p:spPr>
            <a:xfrm>
              <a:off x="6691434" y="4929774"/>
              <a:ext cx="324128" cy="30777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7028511" y="4918444"/>
              <a:ext cx="324128" cy="30777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0" name="Google Shape;80;p9"/>
            <p:cNvSpPr txBox="1"/>
            <p:nvPr/>
          </p:nvSpPr>
          <p:spPr>
            <a:xfrm>
              <a:off x="7367028" y="4918444"/>
              <a:ext cx="324128" cy="30777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1" name="Google Shape;81;p9"/>
            <p:cNvSpPr txBox="1"/>
            <p:nvPr/>
          </p:nvSpPr>
          <p:spPr>
            <a:xfrm>
              <a:off x="7709282" y="4926801"/>
              <a:ext cx="324128" cy="307777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2" name="Google Shape;82;p9"/>
            <p:cNvSpPr txBox="1"/>
            <p:nvPr/>
          </p:nvSpPr>
          <p:spPr>
            <a:xfrm>
              <a:off x="8036418" y="4926975"/>
              <a:ext cx="324128" cy="307777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3" name="Google Shape;83;p9"/>
            <p:cNvSpPr txBox="1"/>
            <p:nvPr/>
          </p:nvSpPr>
          <p:spPr>
            <a:xfrm>
              <a:off x="8334663" y="4933649"/>
              <a:ext cx="423514" cy="307777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4" name="Google Shape;84;p9"/>
            <p:cNvSpPr txBox="1"/>
            <p:nvPr/>
          </p:nvSpPr>
          <p:spPr>
            <a:xfrm>
              <a:off x="4219222" y="4941527"/>
              <a:ext cx="458780" cy="307777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5" name="Google Shape;85;p9"/>
            <p:cNvSpPr txBox="1"/>
            <p:nvPr/>
          </p:nvSpPr>
          <p:spPr>
            <a:xfrm>
              <a:off x="4534877" y="4947203"/>
              <a:ext cx="458780" cy="307777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cxnSp>
          <p:nvCxnSpPr>
            <p:cNvPr id="86" name="Google Shape;86;p9"/>
            <p:cNvCxnSpPr/>
            <p:nvPr/>
          </p:nvCxnSpPr>
          <p:spPr>
            <a:xfrm>
              <a:off x="4473685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" name="Google Shape;87;p9"/>
            <p:cNvCxnSpPr/>
            <p:nvPr/>
          </p:nvCxnSpPr>
          <p:spPr>
            <a:xfrm>
              <a:off x="4809533" y="4817847"/>
              <a:ext cx="0" cy="157839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8" name="Google Shape;88;p9"/>
            <p:cNvSpPr txBox="1"/>
            <p:nvPr/>
          </p:nvSpPr>
          <p:spPr>
            <a:xfrm>
              <a:off x="4705229" y="5068820"/>
              <a:ext cx="458780" cy="307777"/>
            </a:xfrm>
            <a:prstGeom prst="rect">
              <a:avLst/>
            </a:pr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89" name="Google Shape;89;p9"/>
            <p:cNvSpPr txBox="1"/>
            <p:nvPr/>
          </p:nvSpPr>
          <p:spPr>
            <a:xfrm>
              <a:off x="4687865" y="5414811"/>
              <a:ext cx="458780" cy="307777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0" name="Google Shape;90;p9"/>
            <p:cNvSpPr txBox="1"/>
            <p:nvPr/>
          </p:nvSpPr>
          <p:spPr>
            <a:xfrm>
              <a:off x="4687866" y="5752643"/>
              <a:ext cx="458780" cy="307777"/>
            </a:xfrm>
            <a:prstGeom prst="rect">
              <a:avLst/>
            </a:pr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1" name="Google Shape;91;p9"/>
            <p:cNvSpPr txBox="1"/>
            <p:nvPr/>
          </p:nvSpPr>
          <p:spPr>
            <a:xfrm>
              <a:off x="4687865" y="6089870"/>
              <a:ext cx="458780" cy="307777"/>
            </a:xfrm>
            <a:prstGeom prst="rect">
              <a:avLst/>
            </a:pr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2" name="Google Shape;92;p9"/>
            <p:cNvSpPr txBox="1"/>
            <p:nvPr/>
          </p:nvSpPr>
          <p:spPr>
            <a:xfrm>
              <a:off x="4681516" y="6422277"/>
              <a:ext cx="458780" cy="307777"/>
            </a:xfrm>
            <a:prstGeom prst="rect">
              <a:avLst/>
            </a:pr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3" name="Google Shape;93;p9"/>
            <p:cNvSpPr txBox="1"/>
            <p:nvPr/>
          </p:nvSpPr>
          <p:spPr>
            <a:xfrm>
              <a:off x="4681516" y="6764168"/>
              <a:ext cx="458780" cy="307777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  <p:sp>
          <p:nvSpPr>
            <p:cNvPr id="94" name="Google Shape;94;p9"/>
            <p:cNvSpPr txBox="1"/>
            <p:nvPr/>
          </p:nvSpPr>
          <p:spPr>
            <a:xfrm>
              <a:off x="4681516" y="7105308"/>
              <a:ext cx="458780" cy="307777"/>
            </a:xfrm>
            <a:prstGeom prst="rect">
              <a:avLst/>
            </a:pr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0" name="Google Shape;100;p1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" name="Google Shape;101;p10"/>
          <p:cNvSpPr/>
          <p:nvPr/>
        </p:nvSpPr>
        <p:spPr>
          <a:xfrm>
            <a:off x="795822" y="1940061"/>
            <a:ext cx="14146811" cy="1082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1) Find the coordinates of the remaining vertex for each of the squares: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3">
            <a:alphaModFix/>
          </a:blip>
          <a:srcRect b="0" l="47653" r="0" t="0"/>
          <a:stretch/>
        </p:blipFill>
        <p:spPr>
          <a:xfrm>
            <a:off x="824009" y="2752134"/>
            <a:ext cx="5025578" cy="395883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0"/>
          <p:cNvSpPr/>
          <p:nvPr/>
        </p:nvSpPr>
        <p:spPr>
          <a:xfrm>
            <a:off x="795822" y="3160430"/>
            <a:ext cx="58896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</a:t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5720343" y="3160430"/>
            <a:ext cx="588969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b) </a:t>
            </a:r>
            <a:endParaRPr/>
          </a:p>
        </p:txBody>
      </p:sp>
      <p:pic>
        <p:nvPicPr>
          <p:cNvPr id="105" name="Google Shape;10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3546" y="2584553"/>
            <a:ext cx="4106127" cy="373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"/>
          <p:cNvSpPr/>
          <p:nvPr/>
        </p:nvSpPr>
        <p:spPr>
          <a:xfrm>
            <a:off x="996949" y="6885771"/>
            <a:ext cx="16109021" cy="2200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2) Find the coordinates of the remaining vertex for each of the squares described: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a)  Three of the vertices are (1,1) , (3,3) and (3,1).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b)  Two of the vertices are (−2,4) and (0,2).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13131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page58image21319952" id="107" name="Google Shape;10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93900" cy="161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58image21318048" id="108" name="Google Shape;10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739900" cy="15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787" y="2370067"/>
            <a:ext cx="9026400" cy="6573900"/>
          </a:xfrm>
          <a:prstGeom prst="roundRect">
            <a:avLst>
              <a:gd fmla="val 8462" name="adj"/>
            </a:avLst>
          </a:prstGeom>
          <a:noFill/>
          <a:ln>
            <a:noFill/>
          </a:ln>
        </p:spPr>
      </p:pic>
      <p:sp>
        <p:nvSpPr>
          <p:cNvPr id="114" name="Google Shape;114;p11"/>
          <p:cNvSpPr txBox="1"/>
          <p:nvPr/>
        </p:nvSpPr>
        <p:spPr>
          <a:xfrm>
            <a:off x="574320" y="1661155"/>
            <a:ext cx="14145300" cy="14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large square encloses the pale grey square in the diagram below.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Find all the missing coordinates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