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10287000" cx="18288000"/>
  <p:notesSz cx="6858000" cy="9144000"/>
  <p:embeddedFontLst>
    <p:embeddedFont>
      <p:font typeface="Montserrat SemiBold"/>
      <p:regular r:id="rId13"/>
      <p:bold r:id="rId14"/>
      <p:italic r:id="rId15"/>
      <p:boldItalic r:id="rId16"/>
    </p:embeddedFont>
    <p:embeddedFont>
      <p:font typeface="Montserrat"/>
      <p:regular r:id="rId17"/>
      <p:bold r:id="rId18"/>
      <p:italic r:id="rId19"/>
      <p:boldItalic r:id="rId20"/>
    </p:embeddedFont>
    <p:embeddedFont>
      <p:font typeface="Montserrat Medium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ECAC653-0136-44B9-8CC2-8C6D466AD9EF}">
  <a:tblStyle styleId="{4ECAC653-0136-44B9-8CC2-8C6D466AD9EF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6.xml"/><Relationship Id="rId22" Type="http://schemas.openxmlformats.org/officeDocument/2006/relationships/font" Target="fonts/MontserratMedium-bold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regular.fntdata"/><Relationship Id="rId13" Type="http://schemas.openxmlformats.org/officeDocument/2006/relationships/font" Target="fonts/MontserratSemiBold-regular.fntdata"/><Relationship Id="rId24" Type="http://schemas.openxmlformats.org/officeDocument/2006/relationships/font" Target="fonts/MontserratMedium-boldItalic.fntdata"/><Relationship Id="rId12" Type="http://schemas.openxmlformats.org/officeDocument/2006/relationships/slide" Target="slides/slide7.xml"/><Relationship Id="rId23" Type="http://schemas.openxmlformats.org/officeDocument/2006/relationships/font" Target="fonts/MontserratMedium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SemiBold-italic.fntdata"/><Relationship Id="rId14" Type="http://schemas.openxmlformats.org/officeDocument/2006/relationships/font" Target="fonts/MontserratSemiBold-bold.fntdata"/><Relationship Id="rId17" Type="http://schemas.openxmlformats.org/officeDocument/2006/relationships/font" Target="fonts/Montserrat-regular.fntdata"/><Relationship Id="rId16" Type="http://schemas.openxmlformats.org/officeDocument/2006/relationships/font" Target="fonts/MontserratSemiBold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a64e90ac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a64e90a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ca6fe84c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ca6fe84c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ca6fe84cd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ca6fe84cd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ca6fe84cd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ca6fe84cd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ca64e90ac_0_6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ca64e90ac_0_6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50">
                <a:solidFill>
                  <a:srgbClr val="231F20"/>
                </a:solidFill>
              </a:rPr>
              <a:t>If a couple are having difficulty conceiving a child because there are issues with the quality of the man's sperm, or a woman has blocked oviducts, then </a:t>
            </a:r>
            <a:r>
              <a:rPr b="1" lang="en-GB" sz="750" u="sng">
                <a:solidFill>
                  <a:srgbClr val="231F20"/>
                </a:solidFill>
              </a:rPr>
              <a:t>IVF</a:t>
            </a:r>
            <a:r>
              <a:rPr lang="en-GB" sz="750">
                <a:solidFill>
                  <a:srgbClr val="231F20"/>
                </a:solidFill>
              </a:rPr>
              <a:t> can be used.</a:t>
            </a:r>
            <a:endParaRPr sz="750">
              <a:solidFill>
                <a:srgbClr val="231F20"/>
              </a:solidFill>
            </a:endParaRPr>
          </a:p>
          <a:p>
            <a:pPr indent="-298450" lvl="0" marL="609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231F20"/>
              </a:buClr>
              <a:buSzPts val="1100"/>
              <a:buChar char="●"/>
            </a:pPr>
            <a:r>
              <a:rPr lang="en-GB">
                <a:solidFill>
                  <a:srgbClr val="231F20"/>
                </a:solidFill>
              </a:rPr>
              <a:t>IVF involves giving a mother FSH and LH to stimulate the maturation of several eggs.</a:t>
            </a:r>
            <a:endParaRPr>
              <a:solidFill>
                <a:srgbClr val="231F20"/>
              </a:solidFill>
            </a:endParaRPr>
          </a:p>
          <a:p>
            <a:pPr indent="-298450" lvl="0" marL="609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1100"/>
              <a:buChar char="●"/>
            </a:pPr>
            <a:r>
              <a:rPr lang="en-GB">
                <a:solidFill>
                  <a:srgbClr val="231F20"/>
                </a:solidFill>
              </a:rPr>
              <a:t>The eggs are collected from the mother and fertilised by sperm from the father in a dish in the laboratory.</a:t>
            </a:r>
            <a:endParaRPr>
              <a:solidFill>
                <a:srgbClr val="231F20"/>
              </a:solidFill>
            </a:endParaRPr>
          </a:p>
          <a:p>
            <a:pPr indent="-298450" lvl="0" marL="609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1100"/>
              <a:buChar char="●"/>
            </a:pPr>
            <a:r>
              <a:rPr lang="en-GB">
                <a:solidFill>
                  <a:srgbClr val="231F20"/>
                </a:solidFill>
              </a:rPr>
              <a:t>The fertilised eggs develop into embryos.</a:t>
            </a:r>
            <a:endParaRPr>
              <a:solidFill>
                <a:srgbClr val="231F20"/>
              </a:solidFill>
            </a:endParaRPr>
          </a:p>
          <a:p>
            <a:pPr indent="-298450" lvl="0" marL="609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1100"/>
              <a:buChar char="●"/>
            </a:pPr>
            <a:r>
              <a:rPr lang="en-GB">
                <a:solidFill>
                  <a:srgbClr val="231F20"/>
                </a:solidFill>
              </a:rPr>
              <a:t>At the stage when they are tiny balls of cells, one or two embryos are inserted into the mother's uterus (womb).</a:t>
            </a:r>
            <a:endParaRPr>
              <a:solidFill>
                <a:srgbClr val="231F2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30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31F20"/>
                </a:solidFill>
              </a:rPr>
              <a:t>The development of microscopy techniques has allowed IVF treatments to be developed further.</a:t>
            </a:r>
            <a:endParaRPr>
              <a:solidFill>
                <a:srgbClr val="231F2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8ca64e90ac_0_7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8ca64e90ac_0_7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ca64e90ac_0_2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ca64e90ac_0_2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Artificial Control of Fertility - Higher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Combined Science Higher - Biology - KS4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Homeostasis and Response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Ray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/>
          <p:nvPr/>
        </p:nvSpPr>
        <p:spPr>
          <a:xfrm>
            <a:off x="17271650" y="8811175"/>
            <a:ext cx="1016400" cy="1475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8" name="Google Shape;88;p15"/>
          <p:cNvSpPr txBox="1"/>
          <p:nvPr/>
        </p:nvSpPr>
        <p:spPr>
          <a:xfrm>
            <a:off x="1469675" y="890050"/>
            <a:ext cx="10115400" cy="17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lang="en-GB" sz="53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Which hormones are used in most fertility treatments?</a:t>
            </a:r>
            <a:endParaRPr b="1" i="0" sz="5300" u="none" cap="none" strike="noStrike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4" name="Google Shape;94;p16"/>
          <p:cNvSpPr txBox="1"/>
          <p:nvPr/>
        </p:nvSpPr>
        <p:spPr>
          <a:xfrm>
            <a:off x="1469675" y="890050"/>
            <a:ext cx="10115400" cy="17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lang="en-GB" sz="53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Which hormones are used in most fertility treatments?</a:t>
            </a:r>
            <a:endParaRPr b="1" i="0" sz="5300" u="none" cap="none" strike="noStrike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6"/>
          <p:cNvSpPr txBox="1"/>
          <p:nvPr/>
        </p:nvSpPr>
        <p:spPr>
          <a:xfrm>
            <a:off x="1469675" y="3818550"/>
            <a:ext cx="5321700" cy="26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 u="sng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Answer</a:t>
            </a:r>
            <a:endParaRPr sz="4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FSH and LH</a:t>
            </a:r>
            <a:endParaRPr sz="4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1" name="Google Shape;101;p17"/>
          <p:cNvSpPr/>
          <p:nvPr/>
        </p:nvSpPr>
        <p:spPr>
          <a:xfrm>
            <a:off x="1431700" y="816950"/>
            <a:ext cx="11807100" cy="1046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3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Describe the process of </a:t>
            </a:r>
            <a:r>
              <a:rPr b="1" lang="en-GB" sz="53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IVF.</a:t>
            </a:r>
            <a:r>
              <a:rPr b="1" lang="en-GB" sz="53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 [4]</a:t>
            </a:r>
            <a:br>
              <a:rPr b="1" i="0" lang="en-GB" sz="5300" u="none" cap="none" strike="noStrike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b="0" i="0" sz="5300" u="none" cap="none" strike="noStrike">
              <a:solidFill>
                <a:srgbClr val="4B324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7"/>
          <p:cNvSpPr/>
          <p:nvPr/>
        </p:nvSpPr>
        <p:spPr>
          <a:xfrm>
            <a:off x="1431700" y="2802475"/>
            <a:ext cx="12552300" cy="3508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Keywords: FSH, LH, egg, fertilised, embryo, uterus</a:t>
            </a:r>
            <a:endParaRPr b="1" sz="35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Answer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08" name="Google Shape;108;p18"/>
          <p:cNvSpPr txBox="1"/>
          <p:nvPr>
            <p:ph idx="1" type="body"/>
          </p:nvPr>
        </p:nvSpPr>
        <p:spPr>
          <a:xfrm>
            <a:off x="917950" y="2199450"/>
            <a:ext cx="15969300" cy="1273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GB"/>
              <a:t>Mother is given </a:t>
            </a:r>
            <a:r>
              <a:rPr b="1" lang="en-GB"/>
              <a:t>FSH</a:t>
            </a:r>
            <a:r>
              <a:rPr lang="en-GB"/>
              <a:t> and </a:t>
            </a:r>
            <a:r>
              <a:rPr b="1" lang="en-GB"/>
              <a:t>LH</a:t>
            </a:r>
            <a:r>
              <a:rPr lang="en-GB"/>
              <a:t> to stimulate </a:t>
            </a:r>
            <a:r>
              <a:rPr b="1" lang="en-GB"/>
              <a:t>egg maturation</a:t>
            </a:r>
            <a:r>
              <a:rPr b="1" lang="en-GB">
                <a:solidFill>
                  <a:schemeClr val="accent5"/>
                </a:solidFill>
              </a:rPr>
              <a:t> </a:t>
            </a:r>
            <a:r>
              <a:rPr lang="en-GB"/>
              <a:t>and </a:t>
            </a:r>
            <a:r>
              <a:rPr b="1" lang="en-GB"/>
              <a:t>ovulation</a:t>
            </a:r>
            <a:r>
              <a:rPr lang="en-GB"/>
              <a:t>.</a:t>
            </a:r>
            <a:endParaRPr/>
          </a:p>
        </p:txBody>
      </p:sp>
      <p:sp>
        <p:nvSpPr>
          <p:cNvPr id="109" name="Google Shape;109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0" name="Google Shape;110;p18"/>
          <p:cNvSpPr txBox="1"/>
          <p:nvPr>
            <p:ph idx="1" type="body"/>
          </p:nvPr>
        </p:nvSpPr>
        <p:spPr>
          <a:xfrm>
            <a:off x="917950" y="4007325"/>
            <a:ext cx="15969300" cy="1273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/>
              <a:t>2. Eggs are collected and </a:t>
            </a:r>
            <a:r>
              <a:rPr b="1" lang="en-GB"/>
              <a:t>fertilised</a:t>
            </a:r>
            <a:r>
              <a:rPr lang="en-GB"/>
              <a:t> by sperm from the father in a </a:t>
            </a:r>
            <a:r>
              <a:rPr b="1" lang="en-GB"/>
              <a:t>petri dish</a:t>
            </a:r>
            <a:r>
              <a:rPr lang="en-GB"/>
              <a:t>.</a:t>
            </a:r>
            <a:endParaRPr/>
          </a:p>
        </p:txBody>
      </p:sp>
      <p:sp>
        <p:nvSpPr>
          <p:cNvPr id="111" name="Google Shape;111;p18"/>
          <p:cNvSpPr txBox="1"/>
          <p:nvPr>
            <p:ph idx="1" type="body"/>
          </p:nvPr>
        </p:nvSpPr>
        <p:spPr>
          <a:xfrm>
            <a:off x="917950" y="6053125"/>
            <a:ext cx="15969300" cy="1273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/>
              <a:t>3. </a:t>
            </a:r>
            <a:r>
              <a:rPr b="1" lang="en-GB"/>
              <a:t>1 or 2</a:t>
            </a:r>
            <a:r>
              <a:rPr lang="en-GB"/>
              <a:t> of the developing </a:t>
            </a:r>
            <a:r>
              <a:rPr b="1" lang="en-GB"/>
              <a:t>embryos</a:t>
            </a:r>
            <a:r>
              <a:rPr lang="en-GB"/>
              <a:t> are inserted back into the mother's </a:t>
            </a:r>
            <a:r>
              <a:rPr b="1" lang="en-GB"/>
              <a:t>uterus</a:t>
            </a:r>
            <a:r>
              <a:rPr lang="en-GB"/>
              <a:t>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/>
          <p:nvPr>
            <p:ph type="title"/>
          </p:nvPr>
        </p:nvSpPr>
        <p:spPr>
          <a:xfrm>
            <a:off x="579375" y="70700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Using data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17" name="Google Shape;117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18" name="Google Shape;118;p19"/>
          <p:cNvGraphicFramePr/>
          <p:nvPr/>
        </p:nvGraphicFramePr>
        <p:xfrm>
          <a:off x="579375" y="2775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{4ECAC653-0136-44B9-8CC2-8C6D466AD9EF}</a:tableStyleId>
              </a:tblPr>
              <a:tblGrid>
                <a:gridCol w="2554050"/>
                <a:gridCol w="1956350"/>
                <a:gridCol w="2062250"/>
                <a:gridCol w="1667975"/>
              </a:tblGrid>
              <a:tr h="485775">
                <a:tc>
                  <a:txBody>
                    <a:bodyPr/>
                    <a:lstStyle/>
                    <a:p>
                      <a:pPr indent="0" lvl="0" marL="12700" marR="12700" rtl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b="1" lang="en-GB" sz="3000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Age of women in years</a:t>
                      </a:r>
                      <a:endParaRPr b="1" sz="3000">
                        <a:solidFill>
                          <a:srgbClr val="434343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12700" marR="127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b="1" lang="en-GB" sz="3000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Under 35</a:t>
                      </a:r>
                      <a:endParaRPr b="1" sz="3000">
                        <a:solidFill>
                          <a:srgbClr val="434343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12700" marR="127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b="1" lang="en-GB" sz="3000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35 – 40</a:t>
                      </a:r>
                      <a:endParaRPr b="1" sz="3000">
                        <a:solidFill>
                          <a:srgbClr val="434343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12700" marR="127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b="1" lang="en-GB" sz="3000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40+</a:t>
                      </a:r>
                      <a:endParaRPr b="1" sz="3000">
                        <a:solidFill>
                          <a:srgbClr val="434343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indent="0" lvl="0" marL="12700" marR="12700" rtl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b="1" lang="en-GB" sz="3000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Number of IVF treatments</a:t>
                      </a:r>
                      <a:endParaRPr b="1" sz="3000">
                        <a:solidFill>
                          <a:srgbClr val="434343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12700" marR="127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3000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135.0</a:t>
                      </a:r>
                      <a:endParaRPr sz="3000">
                        <a:solidFill>
                          <a:srgbClr val="434343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12700" marR="127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3000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100.0</a:t>
                      </a:r>
                      <a:endParaRPr sz="3000">
                        <a:solidFill>
                          <a:srgbClr val="434343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12700" marR="127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3000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24.0</a:t>
                      </a:r>
                      <a:endParaRPr sz="3000">
                        <a:solidFill>
                          <a:srgbClr val="434343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indent="0" lvl="0" marL="12700" marR="12700" rtl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b="1" lang="en-GB" sz="3000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Success rate (%)</a:t>
                      </a:r>
                      <a:endParaRPr b="1" sz="3000">
                        <a:solidFill>
                          <a:srgbClr val="434343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12700" marR="127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3000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43.0</a:t>
                      </a:r>
                      <a:endParaRPr sz="3000">
                        <a:solidFill>
                          <a:srgbClr val="434343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12700" marR="127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3000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30.0</a:t>
                      </a:r>
                      <a:endParaRPr sz="3000">
                        <a:solidFill>
                          <a:srgbClr val="434343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12700" marR="127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3000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13.0</a:t>
                      </a:r>
                      <a:endParaRPr sz="3000">
                        <a:solidFill>
                          <a:srgbClr val="434343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9" name="Google Shape;119;p19"/>
          <p:cNvSpPr txBox="1"/>
          <p:nvPr/>
        </p:nvSpPr>
        <p:spPr>
          <a:xfrm>
            <a:off x="9261950" y="2905500"/>
            <a:ext cx="8731200" cy="44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Example questions</a:t>
            </a:r>
            <a:endParaRPr b="1"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AutoNum type="arabicPeriod"/>
            </a:pPr>
            <a:r>
              <a:rPr lang="en-GB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Calculate how many successful IVF treatments there were in women between the ages of 35 and 40.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AutoNum type="arabicPeriod"/>
            </a:pPr>
            <a:r>
              <a:rPr lang="en-GB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Calculate how many successful IVF treatments there were in women over 40.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 txBox="1"/>
          <p:nvPr>
            <p:ph type="title"/>
          </p:nvPr>
        </p:nvSpPr>
        <p:spPr>
          <a:xfrm>
            <a:off x="579375" y="692375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Using data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5" name="Google Shape;125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26" name="Google Shape;126;p20"/>
          <p:cNvGraphicFramePr/>
          <p:nvPr/>
        </p:nvGraphicFramePr>
        <p:xfrm>
          <a:off x="579375" y="2775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{4ECAC653-0136-44B9-8CC2-8C6D466AD9EF}</a:tableStyleId>
              </a:tblPr>
              <a:tblGrid>
                <a:gridCol w="2554050"/>
                <a:gridCol w="1956350"/>
                <a:gridCol w="2062250"/>
                <a:gridCol w="1667975"/>
              </a:tblGrid>
              <a:tr h="485775">
                <a:tc>
                  <a:txBody>
                    <a:bodyPr/>
                    <a:lstStyle/>
                    <a:p>
                      <a:pPr indent="0" lvl="0" marL="12700" marR="12700" rtl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b="1" lang="en-GB" sz="3000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Age of women in years</a:t>
                      </a:r>
                      <a:endParaRPr b="1" sz="3000">
                        <a:solidFill>
                          <a:srgbClr val="434343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12700" marR="127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b="1" lang="en-GB" sz="3000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Under 35</a:t>
                      </a:r>
                      <a:endParaRPr b="1" sz="3000">
                        <a:solidFill>
                          <a:srgbClr val="434343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12700" marR="127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b="1" lang="en-GB" sz="3000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35 – 40</a:t>
                      </a:r>
                      <a:endParaRPr b="1" sz="3000">
                        <a:solidFill>
                          <a:srgbClr val="434343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12700" marR="127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b="1" lang="en-GB" sz="3000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40+</a:t>
                      </a:r>
                      <a:endParaRPr b="1" sz="3000">
                        <a:solidFill>
                          <a:srgbClr val="434343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indent="0" lvl="0" marL="12700" marR="12700" rtl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b="1" lang="en-GB" sz="3000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Number of IVF treatments</a:t>
                      </a:r>
                      <a:endParaRPr b="1" sz="3000">
                        <a:solidFill>
                          <a:srgbClr val="434343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12700" marR="127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3000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135.0</a:t>
                      </a:r>
                      <a:endParaRPr sz="3000">
                        <a:solidFill>
                          <a:srgbClr val="434343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12700" marR="127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3000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100.0</a:t>
                      </a:r>
                      <a:endParaRPr sz="3000">
                        <a:solidFill>
                          <a:srgbClr val="434343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12700" marR="127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3000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24.0</a:t>
                      </a:r>
                      <a:endParaRPr sz="3000">
                        <a:solidFill>
                          <a:srgbClr val="434343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indent="0" lvl="0" marL="12700" marR="12700" rtl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b="1" lang="en-GB" sz="3000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Success rate (%)</a:t>
                      </a:r>
                      <a:endParaRPr b="1" sz="3000">
                        <a:solidFill>
                          <a:srgbClr val="434343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12700" marR="127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3000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43.0</a:t>
                      </a:r>
                      <a:endParaRPr sz="3000">
                        <a:solidFill>
                          <a:srgbClr val="434343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12700" marR="127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3000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30.0</a:t>
                      </a:r>
                      <a:endParaRPr sz="3000">
                        <a:solidFill>
                          <a:srgbClr val="434343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12700" marR="1270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GB" sz="3000">
                          <a:solidFill>
                            <a:srgbClr val="434343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13.0</a:t>
                      </a:r>
                      <a:endParaRPr sz="3000">
                        <a:solidFill>
                          <a:srgbClr val="434343"/>
                        </a:solidFill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7" name="Google Shape;127;p20"/>
          <p:cNvSpPr txBox="1"/>
          <p:nvPr/>
        </p:nvSpPr>
        <p:spPr>
          <a:xfrm>
            <a:off x="9261950" y="2905500"/>
            <a:ext cx="8731200" cy="44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Example questions</a:t>
            </a:r>
            <a:endParaRPr b="1"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AutoNum type="arabicPeriod"/>
            </a:pPr>
            <a:r>
              <a:rPr lang="en-GB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Calculate how many successful IVF treatments there were in women between the ages of 35 and 40.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Montserrat"/>
              <a:buAutoNum type="arabicPeriod"/>
            </a:pPr>
            <a:r>
              <a:rPr lang="en-GB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Calculate how many successful IVF treatments there were in women over 40.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8" name="Google Shape;128;p20"/>
          <p:cNvSpPr txBox="1"/>
          <p:nvPr/>
        </p:nvSpPr>
        <p:spPr>
          <a:xfrm>
            <a:off x="9801975" y="5418075"/>
            <a:ext cx="7834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100 x 0.3 = 30 successful IVF treatments</a:t>
            </a:r>
            <a:endParaRPr b="1"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9" name="Google Shape;129;p20"/>
          <p:cNvSpPr txBox="1"/>
          <p:nvPr/>
        </p:nvSpPr>
        <p:spPr>
          <a:xfrm>
            <a:off x="9801975" y="7831650"/>
            <a:ext cx="8486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24 x 0.13 = 3.12 = 3 successful IVF treatments</a:t>
            </a:r>
            <a:endParaRPr b="1"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