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10287000" cx="18288000"/>
  <p:notesSz cx="6858000" cy="9144000"/>
  <p:embeddedFontLst>
    <p:embeddedFont>
      <p:font typeface="Montserrat SemiBold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Montserrat Medium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35CFAD9-CD46-41F4-AE9E-1DA0134DA311}">
  <a:tblStyle styleId="{935CFAD9-CD46-41F4-AE9E-1DA0134DA31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MontserratMedium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italic.fntdata"/><Relationship Id="rId25" Type="http://schemas.openxmlformats.org/officeDocument/2006/relationships/font" Target="fonts/MontserratMedium-bold.fntdata"/><Relationship Id="rId27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SemiBold-bold.fntdata"/><Relationship Id="rId16" Type="http://schemas.openxmlformats.org/officeDocument/2006/relationships/font" Target="fonts/MontserratSemiBold-regular.fntdata"/><Relationship Id="rId19" Type="http://schemas.openxmlformats.org/officeDocument/2006/relationships/font" Target="fonts/MontserratSemiBold-boldItalic.fntdata"/><Relationship Id="rId1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b2b8bbb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b2b8bbb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ca8bd65cd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ca8bd65cd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b2b8bb40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b2b8bb40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cb2b8bb40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cb2b8bb40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cb2b8bb40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cb2b8bb40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cb2b8bb40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cb2b8bb40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cb2b8bb40_0_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cb2b8bb40_0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cb2b8bb40_0_3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cb2b8bb40_0_3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cb2b8bb40_0_3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8cb2b8bb40_0_3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cb2b8bb40_0_3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cb2b8bb40_0_3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Required Practical - </a:t>
            </a:r>
            <a:br>
              <a:rPr lang="en-GB"/>
            </a:br>
            <a:r>
              <a:rPr lang="en-GB"/>
              <a:t>Temperature Change Part 1</a:t>
            </a:r>
            <a:endParaRPr/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Combined Science - Chemistry - Key Stage 4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Energy Changes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Mrs. Begum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Graph</a:t>
            </a:r>
            <a:endParaRPr/>
          </a:p>
        </p:txBody>
      </p:sp>
      <p:sp>
        <p:nvSpPr>
          <p:cNvPr id="149" name="Google Shape;149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0" name="Google Shape;15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2975" y="1233750"/>
            <a:ext cx="12026175" cy="729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Graph paper</a:t>
            </a:r>
            <a:endParaRPr/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9" name="Google Shape;8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3125" y="1538069"/>
            <a:ext cx="11225276" cy="678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1 - variables </a:t>
            </a:r>
            <a:endParaRPr/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508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lang="en-GB" sz="3500">
                <a:solidFill>
                  <a:srgbClr val="000000"/>
                </a:solidFill>
              </a:rPr>
              <a:t>What are we changing?  (independent variable)</a:t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000000"/>
              </a:solidFill>
            </a:endParaRPr>
          </a:p>
          <a:p>
            <a:pPr indent="-4508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lang="en-GB" sz="3500">
                <a:solidFill>
                  <a:srgbClr val="000000"/>
                </a:solidFill>
              </a:rPr>
              <a:t>What are we measuring? (dependent variable)</a:t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000000"/>
              </a:solidFill>
            </a:endParaRPr>
          </a:p>
          <a:p>
            <a:pPr indent="-4508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lang="en-GB" sz="3500">
                <a:solidFill>
                  <a:srgbClr val="000000"/>
                </a:solidFill>
              </a:rPr>
              <a:t>What are we keeping the same? (control variables)</a:t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1 - </a:t>
            </a:r>
            <a:r>
              <a:rPr lang="en-GB"/>
              <a:t>answers</a:t>
            </a:r>
            <a:endParaRPr/>
          </a:p>
        </p:txBody>
      </p:sp>
      <p:sp>
        <p:nvSpPr>
          <p:cNvPr id="102" name="Google Shape;102;p17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508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lang="en-GB" sz="3500">
                <a:solidFill>
                  <a:srgbClr val="000000"/>
                </a:solidFill>
              </a:rPr>
              <a:t>What are we changing?  (independent variable)</a:t>
            </a:r>
            <a:br>
              <a:rPr lang="en-GB" sz="3500">
                <a:solidFill>
                  <a:srgbClr val="000000"/>
                </a:solidFill>
              </a:rPr>
            </a:br>
            <a:r>
              <a:rPr b="1" lang="en-GB" sz="3500">
                <a:solidFill>
                  <a:srgbClr val="000000"/>
                </a:solidFill>
              </a:rPr>
              <a:t>The volume of alkali added</a:t>
            </a:r>
            <a:br>
              <a:rPr b="1" lang="en-GB" sz="3500">
                <a:solidFill>
                  <a:srgbClr val="000000"/>
                </a:solidFill>
              </a:rPr>
            </a:br>
            <a:endParaRPr b="1" sz="3500">
              <a:solidFill>
                <a:srgbClr val="000000"/>
              </a:solidFill>
            </a:endParaRPr>
          </a:p>
          <a:p>
            <a:pPr indent="-4508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lang="en-GB" sz="3500">
                <a:solidFill>
                  <a:srgbClr val="000000"/>
                </a:solidFill>
              </a:rPr>
              <a:t>What are we measuring (dependent variable)</a:t>
            </a:r>
            <a:br>
              <a:rPr lang="en-GB" sz="3500">
                <a:solidFill>
                  <a:srgbClr val="000000"/>
                </a:solidFill>
              </a:rPr>
            </a:br>
            <a:r>
              <a:rPr b="1" lang="en-GB" sz="3500">
                <a:solidFill>
                  <a:srgbClr val="000000"/>
                </a:solidFill>
              </a:rPr>
              <a:t>The temperature increase</a:t>
            </a:r>
            <a:br>
              <a:rPr b="1" lang="en-GB" sz="3500">
                <a:solidFill>
                  <a:srgbClr val="000000"/>
                </a:solidFill>
              </a:rPr>
            </a:br>
            <a:endParaRPr b="1" sz="3500">
              <a:solidFill>
                <a:srgbClr val="000000"/>
              </a:solidFill>
            </a:endParaRPr>
          </a:p>
          <a:p>
            <a:pPr indent="-4508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lang="en-GB" sz="3500">
                <a:solidFill>
                  <a:srgbClr val="000000"/>
                </a:solidFill>
              </a:rPr>
              <a:t>What are we keeping the same (control variables)</a:t>
            </a:r>
            <a:br>
              <a:rPr lang="en-GB" sz="3500">
                <a:solidFill>
                  <a:srgbClr val="000000"/>
                </a:solidFill>
              </a:rPr>
            </a:br>
            <a:r>
              <a:rPr b="1" lang="en-GB" sz="3500">
                <a:solidFill>
                  <a:srgbClr val="000000"/>
                </a:solidFill>
              </a:rPr>
              <a:t>Concentration of alkali, concentration of acid, volume of acid</a:t>
            </a:r>
            <a:endParaRPr b="1"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</p:txBody>
      </p:sp>
      <p:sp>
        <p:nvSpPr>
          <p:cNvPr id="103" name="Google Shape;103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2</a:t>
            </a:r>
            <a:endParaRPr/>
          </a:p>
        </p:txBody>
      </p:sp>
      <p:sp>
        <p:nvSpPr>
          <p:cNvPr id="109" name="Google Shape;109;p18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Explain why these steps were taken: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A polystyrene cup was used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The polystyrene cup was placed in the beaker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The lid was used to cover the cup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The experiment was repeated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0" name="Google Shape;11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2 - answers</a:t>
            </a:r>
            <a:endParaRPr/>
          </a:p>
        </p:txBody>
      </p:sp>
      <p:sp>
        <p:nvSpPr>
          <p:cNvPr id="116" name="Google Shape;116;p19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Explain why these steps were taken: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A polystyrene cup was used. </a:t>
            </a:r>
            <a:br>
              <a:rPr lang="en-GB">
                <a:solidFill>
                  <a:srgbClr val="000000"/>
                </a:solidFill>
              </a:rPr>
            </a:br>
            <a:r>
              <a:rPr b="1" lang="en-GB">
                <a:solidFill>
                  <a:srgbClr val="000000"/>
                </a:solidFill>
              </a:rPr>
              <a:t>To reduce heat loss to the surroundings</a:t>
            </a:r>
            <a:endParaRPr b="1"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The polystyrene cup was placed in the beaker. </a:t>
            </a:r>
            <a:br>
              <a:rPr lang="en-GB">
                <a:solidFill>
                  <a:srgbClr val="000000"/>
                </a:solidFill>
              </a:rPr>
            </a:br>
            <a:r>
              <a:rPr b="1" lang="en-GB">
                <a:solidFill>
                  <a:srgbClr val="000000"/>
                </a:solidFill>
              </a:rPr>
              <a:t>To make it more stable, so it didn’t fall over</a:t>
            </a:r>
            <a:endParaRPr b="1"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The lid was used to cover the cup. </a:t>
            </a:r>
            <a:br>
              <a:rPr lang="en-GB">
                <a:solidFill>
                  <a:srgbClr val="000000"/>
                </a:solidFill>
              </a:rPr>
            </a:br>
            <a:r>
              <a:rPr b="1" lang="en-GB">
                <a:solidFill>
                  <a:srgbClr val="000000"/>
                </a:solidFill>
              </a:rPr>
              <a:t>To reduce heat loss to the surroundings from the surface</a:t>
            </a:r>
            <a:endParaRPr b="1"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Repeats were done. </a:t>
            </a:r>
            <a:br>
              <a:rPr lang="en-GB">
                <a:solidFill>
                  <a:srgbClr val="000000"/>
                </a:solidFill>
              </a:rPr>
            </a:br>
            <a:r>
              <a:rPr b="1" lang="en-GB">
                <a:solidFill>
                  <a:srgbClr val="000000"/>
                </a:solidFill>
              </a:rPr>
              <a:t>To identify anomalies and calculate the mean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17" name="Google Shape;117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/>
          <p:nvPr>
            <p:ph type="title"/>
          </p:nvPr>
        </p:nvSpPr>
        <p:spPr>
          <a:xfrm>
            <a:off x="917950" y="570450"/>
            <a:ext cx="6121800" cy="1313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3</a:t>
            </a:r>
            <a:endParaRPr/>
          </a:p>
        </p:txBody>
      </p:sp>
      <p:sp>
        <p:nvSpPr>
          <p:cNvPr id="123" name="Google Shape;123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24" name="Google Shape;124;p20"/>
          <p:cNvGraphicFramePr/>
          <p:nvPr/>
        </p:nvGraphicFramePr>
        <p:xfrm>
          <a:off x="952500" y="188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{935CFAD9-CD46-41F4-AE9E-1DA0134DA311}</a:tableStyleId>
              </a:tblPr>
              <a:tblGrid>
                <a:gridCol w="3276600"/>
                <a:gridCol w="3276600"/>
                <a:gridCol w="3276600"/>
                <a:gridCol w="3276600"/>
                <a:gridCol w="3276600"/>
              </a:tblGrid>
              <a:tr h="635350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Total volume of sodium hydroxide (cm</a:t>
                      </a:r>
                      <a:r>
                        <a:rPr baseline="30000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Maximum temperature (</a:t>
                      </a:r>
                      <a:r>
                        <a:rPr baseline="30000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C)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Mean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095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1st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2nd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3rd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610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22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23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22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0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0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26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27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0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29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29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28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0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32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33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34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0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34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0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33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31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32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0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29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22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29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0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27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26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28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5" name="Google Shape;125;p20"/>
          <p:cNvSpPr txBox="1"/>
          <p:nvPr/>
        </p:nvSpPr>
        <p:spPr>
          <a:xfrm>
            <a:off x="8195975" y="570450"/>
            <a:ext cx="8229600" cy="1077600"/>
          </a:xfrm>
          <a:prstGeom prst="rect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Identify the anomalies and calculate the mean maximum temperature.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>
            <p:ph type="title"/>
          </p:nvPr>
        </p:nvSpPr>
        <p:spPr>
          <a:xfrm>
            <a:off x="917950" y="570450"/>
            <a:ext cx="6121800" cy="1313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3 </a:t>
            </a:r>
            <a:br>
              <a:rPr lang="en-GB"/>
            </a:br>
            <a:r>
              <a:rPr lang="en-GB"/>
              <a:t>- answers </a:t>
            </a:r>
            <a:endParaRPr/>
          </a:p>
        </p:txBody>
      </p:sp>
      <p:sp>
        <p:nvSpPr>
          <p:cNvPr id="131" name="Google Shape;131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32" name="Google Shape;132;p21"/>
          <p:cNvGraphicFramePr/>
          <p:nvPr/>
        </p:nvGraphicFramePr>
        <p:xfrm>
          <a:off x="952500" y="2093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{935CFAD9-CD46-41F4-AE9E-1DA0134DA311}</a:tableStyleId>
              </a:tblPr>
              <a:tblGrid>
                <a:gridCol w="3276600"/>
                <a:gridCol w="3276600"/>
                <a:gridCol w="3276600"/>
                <a:gridCol w="3276600"/>
                <a:gridCol w="3276600"/>
              </a:tblGrid>
              <a:tr h="635350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Total volume of sodium hydroxide (cm</a:t>
                      </a:r>
                      <a:r>
                        <a:rPr baseline="30000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Maximum temperature (</a:t>
                      </a:r>
                      <a:r>
                        <a:rPr baseline="30000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C)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Mean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095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1st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2nd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3rd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610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22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23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22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22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0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0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26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27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26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0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29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29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28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29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0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32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33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34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33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0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34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0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33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31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32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32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0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29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22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29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29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0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27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26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28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27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3" name="Google Shape;133;p21"/>
          <p:cNvSpPr txBox="1"/>
          <p:nvPr/>
        </p:nvSpPr>
        <p:spPr>
          <a:xfrm>
            <a:off x="8212600" y="756150"/>
            <a:ext cx="8229600" cy="1127700"/>
          </a:xfrm>
          <a:prstGeom prst="rect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Identify the anomalies and calculate the mean maximum temperature.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21"/>
          <p:cNvSpPr/>
          <p:nvPr/>
        </p:nvSpPr>
        <p:spPr>
          <a:xfrm>
            <a:off x="8673000" y="4173800"/>
            <a:ext cx="942000" cy="6108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1"/>
          <p:cNvSpPr/>
          <p:nvPr/>
        </p:nvSpPr>
        <p:spPr>
          <a:xfrm>
            <a:off x="8673000" y="7842650"/>
            <a:ext cx="942000" cy="6108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type="title"/>
          </p:nvPr>
        </p:nvSpPr>
        <p:spPr>
          <a:xfrm>
            <a:off x="917950" y="766050"/>
            <a:ext cx="13201200" cy="9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Graph</a:t>
            </a:r>
            <a:endParaRPr/>
          </a:p>
        </p:txBody>
      </p:sp>
      <p:sp>
        <p:nvSpPr>
          <p:cNvPr id="141" name="Google Shape;141;p22"/>
          <p:cNvSpPr txBox="1"/>
          <p:nvPr>
            <p:ph idx="1" type="body"/>
          </p:nvPr>
        </p:nvSpPr>
        <p:spPr>
          <a:xfrm>
            <a:off x="917950" y="1759950"/>
            <a:ext cx="16452000" cy="7078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Plot a graph for these results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42" name="Google Shape;142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43" name="Google Shape;143;p22"/>
          <p:cNvGraphicFramePr/>
          <p:nvPr/>
        </p:nvGraphicFramePr>
        <p:xfrm>
          <a:off x="917950" y="25406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{935CFAD9-CD46-41F4-AE9E-1DA0134DA311}</a:tableStyleId>
              </a:tblPr>
              <a:tblGrid>
                <a:gridCol w="8191500"/>
                <a:gridCol w="8191500"/>
              </a:tblGrid>
              <a:tr h="381000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Total volume of sodium hydroxide (cm</a:t>
                      </a:r>
                      <a:r>
                        <a:rPr baseline="30000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Mean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vMerge="1"/>
                <a:tc v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22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26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29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33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32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29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45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27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