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112E29-BFE6-4B9C-9B73-C7E985FD41DB}">
  <a:tblStyle styleId="{EE112E29-BFE6-4B9C-9B73-C7E985FD41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817a8b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817a8b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b850cff9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b850cff9a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main phonics focus for today is the sound “a”. This is a very important phoneme as it is different to the English. Do you agree? Let’s practice together. “a”, repite. Muy bien!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b9dbb7727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b9dbb7727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Let’s look at some examples together. How would you pronounce this first word, which means “August”? We pronounce this words as “agosto”. Can you say this word out loud? Escucha y repite. What about this example, the Spanish word for “nothing”? We pronounce this word as “nada”. Escucha y repite. Our next example is the Spanish verb “to love” and is pronounced “amar”. Escucha y repite por favor. Our next word means “bed”. It is pronounced “cama”, escucha y repite. Our final example is the Spanish word for “house” and is pronounced “casa”, escucha y repite. Fantastico. </a:t>
            </a:r>
            <a:br>
              <a:rPr b="1" lang="en-GB"/>
            </a:br>
            <a:r>
              <a:rPr lang="en-GB"/>
              <a:t>Phonics template - grapheme in the middle - space for NCELP picture.  These words have been chosen based on their frequency and the fact that there are limited other ‘sounds’ within the word. All pictures are copyright free.</a:t>
            </a:r>
            <a:br>
              <a:rPr lang="en-GB"/>
            </a:br>
            <a:br>
              <a:rPr lang="en-GB"/>
            </a:br>
            <a:r>
              <a:rPr lang="en-GB"/>
              <a:t>Timing: 1 minute</a:t>
            </a:r>
            <a:endParaRPr/>
          </a:p>
          <a:p>
            <a:pPr indent="0" lvl="0" marL="0" rtl="0" algn="l">
              <a:spcBef>
                <a:spcPts val="0"/>
              </a:spcBef>
              <a:spcAft>
                <a:spcPts val="0"/>
              </a:spcAft>
              <a:buNone/>
            </a:pPr>
            <a:r>
              <a:rPr lang="en-GB"/>
              <a:t>Procedure:</a:t>
            </a:r>
            <a:br>
              <a:rPr lang="en-GB"/>
            </a:br>
            <a:r>
              <a:rPr lang="en-GB"/>
              <a:t>1. Say the SSC sound</a:t>
            </a:r>
            <a:br>
              <a:rPr lang="en-GB"/>
            </a:br>
            <a:r>
              <a:rPr lang="en-GB"/>
              <a:t>2. Ask student to repeat (use TL for ‘repeat’).</a:t>
            </a:r>
            <a:br>
              <a:rPr lang="en-GB"/>
            </a:br>
            <a:r>
              <a:rPr lang="en-GB"/>
              <a:t>3. Bring on five CLUSTER words which have the same sound.  Ask student to repeat.  Then you say each word and leave space for the student to say them after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b9dbb7727_9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b9dbb7727_9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Min font size = 28 for the words on the slide.  Nothing below the acorn.</a:t>
            </a:r>
            <a:endParaRPr b="1"/>
          </a:p>
          <a:p>
            <a:pPr indent="0" lvl="0" marL="0" rtl="0" algn="l">
              <a:spcBef>
                <a:spcPts val="0"/>
              </a:spcBef>
              <a:spcAft>
                <a:spcPts val="0"/>
              </a:spcAft>
              <a:buNone/>
            </a:pPr>
            <a:r>
              <a:t/>
            </a:r>
            <a:endParaRPr/>
          </a:p>
          <a:p>
            <a:pPr indent="0" lvl="0" marL="0" rtl="0" algn="l">
              <a:spcBef>
                <a:spcPts val="0"/>
              </a:spcBef>
              <a:spcAft>
                <a:spcPts val="0"/>
              </a:spcAft>
              <a:buNone/>
            </a:pPr>
            <a:r>
              <a:rPr i="1" lang="en-GB" sz="1200">
                <a:solidFill>
                  <a:schemeClr val="dk1"/>
                </a:solidFill>
              </a:rPr>
              <a:t>On the screen, you can see the Spanish words.  You’ll notice the English has disappeared.  Later this lesson, you’ll boost your learning, by trying to remember the English yourself.  Escribe las palabras en español.  </a:t>
            </a:r>
            <a:r>
              <a:rPr i="1" lang="en-GB" sz="1200">
                <a:solidFill>
                  <a:srgbClr val="002060"/>
                </a:solidFill>
              </a:rPr>
              <a:t>Start the video again when you have written them all down.  Ahora, pausa el vídeo.</a:t>
            </a:r>
            <a:endParaRPr i="1" sz="1200">
              <a:solidFill>
                <a:srgbClr val="002060"/>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c8e41f4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c8e41f4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using reflexive verbs in the preterite tense, first cut off the “se” at the end of the verb and place it at the front of the verb and change it to “me”. If your verb ends in “-ar”, remove it and add “-e”. If your verb ends in “-er” or “-ir”, remove it and add “-i”.Don’t forget your accents on your verb endings.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to say “I woke up”, the correct answer would be “me desperte”, because the infinitive “desperatrse” is an -AR verb. However, in our second example, “vestirse” is an -IR verb, therefore to say “I got dressed”, the correct answer would be “me vesti”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now make a note of this rule in your books. Escribe esta regla en el cuaderno. Pausa el video.</a:t>
            </a:r>
            <a:endParaRPr/>
          </a:p>
          <a:p>
            <a:pPr indent="0" lvl="0" marL="0" rtl="0" algn="l">
              <a:spcBef>
                <a:spcPts val="0"/>
              </a:spcBef>
              <a:spcAft>
                <a:spcPts val="0"/>
              </a:spcAft>
              <a:buNone/>
            </a:pPr>
            <a:r>
              <a:rPr lang="en-GB"/>
              <a:t>Slide format to introduce grammar</a:t>
            </a:r>
            <a:br>
              <a:rPr lang="en-GB"/>
            </a:br>
            <a:br>
              <a:rPr lang="en-GB"/>
            </a:br>
            <a:r>
              <a:rPr lang="en-GB"/>
              <a:t>Grammar slides are most useful when they:</a:t>
            </a:r>
            <a:endParaRPr/>
          </a:p>
          <a:p>
            <a:pPr indent="-298450" lvl="0" marL="457200" rtl="0" algn="l">
              <a:spcBef>
                <a:spcPts val="0"/>
              </a:spcBef>
              <a:spcAft>
                <a:spcPts val="0"/>
              </a:spcAft>
              <a:buSzPts val="1100"/>
              <a:buAutoNum type="arabicPeriod"/>
            </a:pPr>
            <a:r>
              <a:rPr lang="en-GB"/>
              <a:t>Pare information down to the minimum, explicit information, using simple sentences. Note - this doesn’t mean avoiding the grammatical terms, just to avoid waffle.</a:t>
            </a:r>
            <a:endParaRPr/>
          </a:p>
          <a:p>
            <a:pPr indent="-298450" lvl="0" marL="457200" rtl="0" algn="l">
              <a:spcBef>
                <a:spcPts val="0"/>
              </a:spcBef>
              <a:spcAft>
                <a:spcPts val="0"/>
              </a:spcAft>
              <a:buSzPts val="1100"/>
              <a:buAutoNum type="arabicPeriod"/>
            </a:pPr>
            <a:r>
              <a:rPr lang="en-GB"/>
              <a:t>Give a clear example of the feature in the target language and English.</a:t>
            </a:r>
            <a:endParaRPr/>
          </a:p>
          <a:p>
            <a:pPr indent="-298450" lvl="0" marL="457200" rtl="0" algn="l">
              <a:spcBef>
                <a:spcPts val="0"/>
              </a:spcBef>
              <a:spcAft>
                <a:spcPts val="0"/>
              </a:spcAft>
              <a:buSzPts val="1100"/>
              <a:buAutoNum type="arabicPeriod"/>
            </a:pPr>
            <a:r>
              <a:rPr lang="en-GB"/>
              <a:t>Contrast the two features that you are about to practise in the input (either a reading or listening task or both).</a:t>
            </a:r>
            <a:endParaRPr/>
          </a:p>
          <a:p>
            <a:pPr indent="-298450" lvl="0" marL="457200" rtl="0" algn="l">
              <a:spcBef>
                <a:spcPts val="0"/>
              </a:spcBef>
              <a:spcAft>
                <a:spcPts val="0"/>
              </a:spcAft>
              <a:buSzPts val="1100"/>
              <a:buAutoNum type="arabicPeriod"/>
            </a:pPr>
            <a:r>
              <a:rPr lang="en-GB"/>
              <a:t>Don’t explain a whole paradigm on one slide and one time.  In our case with KS4 content, we will start with the essential language we want students to be able to manipulate in independent production and then present that form, in contrast with one other useful form that is different.  </a:t>
            </a:r>
            <a:br>
              <a:rPr lang="en-GB"/>
            </a:br>
            <a:r>
              <a:rPr lang="en-GB"/>
              <a:t>Here, for example, we want students to use ‘on doit’ but we present it contrasted with ‘tu dois’ which is similar but has different meaning and form.  </a:t>
            </a:r>
            <a:endParaRPr/>
          </a:p>
          <a:p>
            <a:pPr indent="-298450" lvl="0" marL="457200" rtl="0" algn="l">
              <a:spcBef>
                <a:spcPts val="0"/>
              </a:spcBef>
              <a:spcAft>
                <a:spcPts val="0"/>
              </a:spcAft>
              <a:buSzPts val="1100"/>
              <a:buAutoNum type="arabicPeriod"/>
            </a:pPr>
            <a:r>
              <a:rPr lang="en-GB"/>
              <a:t>Animate each small segment of text to appear on separate clicks to avoid cognitive overload.  This allows you to read the contents of the slide out load as it appears.  Done it this way, it supports cognitive processing not interferes with it.  When it seems appropriate (i.e. just before you click for the English to appear, ask students to say out loud what they think it means.  This prompts them to think as actively as possible.  Much of this will not be 100% new knowledge but the chances are, it will be language that they do not yet fully know.)</a:t>
            </a:r>
            <a:endParaRPr/>
          </a:p>
          <a:p>
            <a:pPr indent="0" lvl="0" marL="0" rtl="0" algn="l">
              <a:spcBef>
                <a:spcPts val="0"/>
              </a:spcBef>
              <a:spcAft>
                <a:spcPts val="0"/>
              </a:spcAft>
              <a:buNone/>
            </a:pPr>
            <a:r>
              <a:rPr lang="en-GB"/>
              <a:t>The next slide shows a possible reading practice task that would follow.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8e41f4f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8e41f4f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using reflexive verbs in the preterite tense, first cut off the “se” at the end of the verb and place it at the front of the verb and change it to “me”. If your verb ends in “-ar”, remove it and add “-e”. If your verb ends in “-er” or “-ir”, remove it and add “-i”.Don’t forget your accents on your verb endings.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to say “I woke up”, the correct answer would be “me desperte”, because the infinitive “desperatrse” is an -AR verb. However, in our second example, “vestirse” is an -IR verb, therefore to say “I got dressed”, the correct answer would be “me vesti”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now make a note of this rule in your books. Escribe esta regla en el cuaderno. Pausa el video.</a:t>
            </a:r>
            <a:endParaRPr/>
          </a:p>
          <a:p>
            <a:pPr indent="0" lvl="0" marL="0" rtl="0" algn="l">
              <a:spcBef>
                <a:spcPts val="0"/>
              </a:spcBef>
              <a:spcAft>
                <a:spcPts val="0"/>
              </a:spcAft>
              <a:buNone/>
            </a:pPr>
            <a:r>
              <a:rPr lang="en-GB"/>
              <a:t>Slide format to introduce grammar</a:t>
            </a:r>
            <a:br>
              <a:rPr lang="en-GB"/>
            </a:br>
            <a:br>
              <a:rPr lang="en-GB"/>
            </a:br>
            <a:r>
              <a:rPr lang="en-GB"/>
              <a:t>Grammar slides are most useful when they:</a:t>
            </a:r>
            <a:endParaRPr/>
          </a:p>
          <a:p>
            <a:pPr indent="-298450" lvl="0" marL="457200" rtl="0" algn="l">
              <a:spcBef>
                <a:spcPts val="0"/>
              </a:spcBef>
              <a:spcAft>
                <a:spcPts val="0"/>
              </a:spcAft>
              <a:buSzPts val="1100"/>
              <a:buAutoNum type="arabicPeriod"/>
            </a:pPr>
            <a:r>
              <a:rPr lang="en-GB"/>
              <a:t>Pare information down to the minimum, explicit information, using simple sentences. Note - this doesn’t mean avoiding the grammatical terms, just to avoid waffle.</a:t>
            </a:r>
            <a:endParaRPr/>
          </a:p>
          <a:p>
            <a:pPr indent="-298450" lvl="0" marL="457200" rtl="0" algn="l">
              <a:spcBef>
                <a:spcPts val="0"/>
              </a:spcBef>
              <a:spcAft>
                <a:spcPts val="0"/>
              </a:spcAft>
              <a:buSzPts val="1100"/>
              <a:buAutoNum type="arabicPeriod"/>
            </a:pPr>
            <a:r>
              <a:rPr lang="en-GB"/>
              <a:t>Give a clear example of the feature in the target language and English.</a:t>
            </a:r>
            <a:endParaRPr/>
          </a:p>
          <a:p>
            <a:pPr indent="-298450" lvl="0" marL="457200" rtl="0" algn="l">
              <a:spcBef>
                <a:spcPts val="0"/>
              </a:spcBef>
              <a:spcAft>
                <a:spcPts val="0"/>
              </a:spcAft>
              <a:buSzPts val="1100"/>
              <a:buAutoNum type="arabicPeriod"/>
            </a:pPr>
            <a:r>
              <a:rPr lang="en-GB"/>
              <a:t>Contrast the two features that you are about to practise in the input (either a reading or listening task or both).</a:t>
            </a:r>
            <a:endParaRPr/>
          </a:p>
          <a:p>
            <a:pPr indent="-298450" lvl="0" marL="457200" rtl="0" algn="l">
              <a:spcBef>
                <a:spcPts val="0"/>
              </a:spcBef>
              <a:spcAft>
                <a:spcPts val="0"/>
              </a:spcAft>
              <a:buSzPts val="1100"/>
              <a:buAutoNum type="arabicPeriod"/>
            </a:pPr>
            <a:r>
              <a:rPr lang="en-GB"/>
              <a:t>Don’t explain a whole paradigm on one slide and one time.  In our case with KS4 content, we will start with the essential language we want students to be able to manipulate in independent production and then present that form, in contrast with one other useful form that is different.  </a:t>
            </a:r>
            <a:br>
              <a:rPr lang="en-GB"/>
            </a:br>
            <a:r>
              <a:rPr lang="en-GB"/>
              <a:t>Here, for example, we want students to use ‘on doit’ but we present it contrasted with ‘tu dois’ which is similar but has different meaning and form.  </a:t>
            </a:r>
            <a:endParaRPr/>
          </a:p>
          <a:p>
            <a:pPr indent="-298450" lvl="0" marL="457200" rtl="0" algn="l">
              <a:spcBef>
                <a:spcPts val="0"/>
              </a:spcBef>
              <a:spcAft>
                <a:spcPts val="0"/>
              </a:spcAft>
              <a:buSzPts val="1100"/>
              <a:buAutoNum type="arabicPeriod"/>
            </a:pPr>
            <a:r>
              <a:rPr lang="en-GB"/>
              <a:t>Animate each small segment of text to appear on separate clicks to avoid cognitive overload.  This allows you to read the contents of the slide out load as it appears.  Done it this way, it supports cognitive processing not interferes with it.  When it seems appropriate (i.e. just before you click for the English to appear, ask students to say out loud what they think it means.  This prompts them to think as actively as possible.  Much of this will not be 100% new knowledge but the chances are, it will be language that they do not yet fully know.)</a:t>
            </a:r>
            <a:endParaRPr/>
          </a:p>
          <a:p>
            <a:pPr indent="0" lvl="0" marL="0" rtl="0" algn="l">
              <a:spcBef>
                <a:spcPts val="0"/>
              </a:spcBef>
              <a:spcAft>
                <a:spcPts val="0"/>
              </a:spcAft>
              <a:buNone/>
            </a:pPr>
            <a:r>
              <a:rPr lang="en-GB"/>
              <a:t>The next slide shows a possible reading practice task that would follow.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b850cff9a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b850cff9a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screen you can see 5 sentences. Using the new knowledge you have learnt this lesson, I would like you to write each of these Spanish sentences into your books, and translate them into English. Pausa el video ahora y vamos.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Teacher says sentence slowly in TL.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presses return.  Timer starts to count down automatically.  When the word ESCRIBE pops up - teacher then tells the class to write in the TL.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Teacher counts to 10 in their head.  Then go through the answer on the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b850cff9a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b850cff9a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Y la respuesta.</a:t>
            </a:r>
            <a:r>
              <a:rPr lang="en-GB"/>
              <a:t>  Highlight in a different colour the aspect of the sentence you want to focus on and / or a tricky element.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Tell the student to say the English meaning out loud.  Then you confirm the meaning: As a person my brother is very happy and active.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b850cff9a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b850cff9a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a sentence gap fill to consolidate / check understanding.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a:r>
            <a:r>
              <a:rPr lang="en-GB"/>
              <a:t>On the screen you can see 5 sentence starters.  I want you to copy down the sentence starter and then complete rest of the sentence.  Pause the video now.”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11708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Describe a Special Day [1 / 3]</a:t>
            </a:r>
            <a:endParaRPr>
              <a:solidFill>
                <a:srgbClr val="4B3241"/>
              </a:solidFill>
            </a:endParaRPr>
          </a:p>
          <a:p>
            <a:pPr indent="-508000" lvl="0" marL="457200" marR="0" rtl="0" algn="l">
              <a:lnSpc>
                <a:spcPct val="115000"/>
              </a:lnSpc>
              <a:spcBef>
                <a:spcPts val="0"/>
              </a:spcBef>
              <a:spcAft>
                <a:spcPts val="0"/>
              </a:spcAft>
              <a:buClr>
                <a:srgbClr val="4B3241"/>
              </a:buClr>
              <a:buSzPts val="4400"/>
              <a:buChar char="-"/>
            </a:pPr>
            <a:r>
              <a:rPr lang="en-GB">
                <a:solidFill>
                  <a:srgbClr val="4B3241"/>
                </a:solidFill>
              </a:rPr>
              <a:t>How to use the preterite tense with reflexive verbs </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Spanish </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Señor Malhi</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descr="rectangle" id="86" name="Google Shape;86;p15"/>
          <p:cNvSpPr/>
          <p:nvPr/>
        </p:nvSpPr>
        <p:spPr>
          <a:xfrm>
            <a:off x="5359825" y="6828454"/>
            <a:ext cx="6293400" cy="2355300"/>
          </a:xfrm>
          <a:prstGeom prst="roundRect">
            <a:avLst>
              <a:gd fmla="val 16667" name="adj"/>
            </a:avLst>
          </a:prstGeom>
          <a:noFill/>
          <a:ln cap="flat" cmpd="sng" w="22225">
            <a:solidFill>
              <a:srgbClr val="000000"/>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wentieth Century"/>
              <a:ea typeface="Twentieth Century"/>
              <a:cs typeface="Twentieth Century"/>
              <a:sym typeface="Twentieth Century"/>
            </a:endParaRPr>
          </a:p>
        </p:txBody>
      </p:sp>
      <p:sp>
        <p:nvSpPr>
          <p:cNvPr id="87" name="Google Shape;87;p15"/>
          <p:cNvSpPr txBox="1"/>
          <p:nvPr/>
        </p:nvSpPr>
        <p:spPr>
          <a:xfrm>
            <a:off x="7534800" y="1676475"/>
            <a:ext cx="31719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latin typeface="Montserrat"/>
                <a:ea typeface="Montserrat"/>
                <a:cs typeface="Montserrat"/>
                <a:sym typeface="Montserrat"/>
              </a:rPr>
              <a:t>[a]</a:t>
            </a:r>
            <a:endParaRPr b="1" sz="10000">
              <a:latin typeface="Montserrat"/>
              <a:ea typeface="Montserrat"/>
              <a:cs typeface="Montserrat"/>
              <a:sym typeface="Montserrat"/>
            </a:endParaRPr>
          </a:p>
        </p:txBody>
      </p:sp>
      <p:sp>
        <p:nvSpPr>
          <p:cNvPr id="88" name="Google Shape;88;p15"/>
          <p:cNvSpPr/>
          <p:nvPr/>
        </p:nvSpPr>
        <p:spPr>
          <a:xfrm>
            <a:off x="5923250" y="7128875"/>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b="1" lang="en-GB" sz="12000">
                <a:latin typeface="Century Gothic"/>
                <a:ea typeface="Century Gothic"/>
                <a:cs typeface="Century Gothic"/>
                <a:sym typeface="Century Gothic"/>
              </a:rPr>
              <a:t>a</a:t>
            </a:r>
            <a:r>
              <a:rPr lang="en-GB" sz="12000">
                <a:solidFill>
                  <a:schemeClr val="dk2"/>
                </a:solidFill>
                <a:latin typeface="Century Gothic"/>
                <a:ea typeface="Century Gothic"/>
                <a:cs typeface="Century Gothic"/>
                <a:sym typeface="Century Gothic"/>
              </a:rPr>
              <a:t>lto</a:t>
            </a:r>
            <a:endParaRPr b="0" i="0" sz="12000" u="none" cap="none" strike="noStrike">
              <a:solidFill>
                <a:schemeClr val="dk2"/>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6"/>
          <p:cNvSpPr txBox="1"/>
          <p:nvPr/>
        </p:nvSpPr>
        <p:spPr>
          <a:xfrm>
            <a:off x="6649528" y="2651925"/>
            <a:ext cx="4025400" cy="2977200"/>
          </a:xfrm>
          <a:prstGeom prst="rect">
            <a:avLst/>
          </a:prstGeom>
          <a:noFill/>
          <a:ln>
            <a:noFill/>
          </a:ln>
        </p:spPr>
        <p:txBody>
          <a:bodyPr anchorCtr="0" anchor="t" bIns="182850" lIns="182850" spcFirstLastPara="1" rIns="182850" wrap="square" tIns="182850">
            <a:noAutofit/>
          </a:bodyPr>
          <a:lstStyle/>
          <a:p>
            <a:pPr indent="0" lvl="0" marL="914400" rtl="0" algn="l">
              <a:spcBef>
                <a:spcPts val="0"/>
              </a:spcBef>
              <a:spcAft>
                <a:spcPts val="0"/>
              </a:spcAft>
              <a:buNone/>
            </a:pPr>
            <a:r>
              <a:rPr b="1" lang="en-GB" sz="11600">
                <a:latin typeface="Montserrat"/>
                <a:ea typeface="Montserrat"/>
                <a:cs typeface="Montserrat"/>
                <a:sym typeface="Montserrat"/>
              </a:rPr>
              <a:t>[a]</a:t>
            </a:r>
            <a:endParaRPr b="1" sz="11600">
              <a:latin typeface="Montserrat"/>
              <a:ea typeface="Montserrat"/>
              <a:cs typeface="Montserrat"/>
              <a:sym typeface="Montserrat"/>
            </a:endParaRPr>
          </a:p>
        </p:txBody>
      </p:sp>
      <p:sp>
        <p:nvSpPr>
          <p:cNvPr id="94" name="Google Shape;94;p16"/>
          <p:cNvSpPr/>
          <p:nvPr/>
        </p:nvSpPr>
        <p:spPr>
          <a:xfrm>
            <a:off x="6230612" y="6682725"/>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m</a:t>
            </a: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r</a:t>
            </a:r>
            <a:br>
              <a:rPr lang="en-GB" sz="8000">
                <a:solidFill>
                  <a:schemeClr val="dk2"/>
                </a:solidFill>
                <a:latin typeface="Century Gothic"/>
                <a:ea typeface="Century Gothic"/>
                <a:cs typeface="Century Gothic"/>
                <a:sym typeface="Century Gothic"/>
              </a:rPr>
            </a:br>
            <a:r>
              <a:rPr lang="en-GB" sz="4300">
                <a:solidFill>
                  <a:schemeClr val="dk2"/>
                </a:solidFill>
                <a:latin typeface="Century Gothic"/>
                <a:ea typeface="Century Gothic"/>
                <a:cs typeface="Century Gothic"/>
                <a:sym typeface="Century Gothic"/>
              </a:rPr>
              <a:t>[to love]</a:t>
            </a:r>
            <a:endParaRPr b="0" i="0" sz="4300" u="none" cap="none" strike="noStrike">
              <a:solidFill>
                <a:schemeClr val="dk2"/>
              </a:solidFill>
              <a:latin typeface="Twentieth Century"/>
              <a:ea typeface="Twentieth Century"/>
              <a:cs typeface="Twentieth Century"/>
              <a:sym typeface="Twentieth Century"/>
            </a:endParaRPr>
          </a:p>
        </p:txBody>
      </p:sp>
      <p:sp>
        <p:nvSpPr>
          <p:cNvPr id="95" name="Google Shape;95;p16"/>
          <p:cNvSpPr txBox="1"/>
          <p:nvPr/>
        </p:nvSpPr>
        <p:spPr>
          <a:xfrm>
            <a:off x="1284525" y="6198375"/>
            <a:ext cx="38589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GB" sz="8000">
                <a:solidFill>
                  <a:schemeClr val="dk2"/>
                </a:solidFill>
                <a:latin typeface="Century Gothic"/>
                <a:ea typeface="Century Gothic"/>
                <a:cs typeface="Century Gothic"/>
                <a:sym typeface="Century Gothic"/>
              </a:rPr>
              <a:t>n</a:t>
            </a: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d</a:t>
            </a:r>
            <a:r>
              <a:rPr b="1" lang="en-GB" sz="8000">
                <a:latin typeface="Century Gothic"/>
                <a:ea typeface="Century Gothic"/>
                <a:cs typeface="Century Gothic"/>
                <a:sym typeface="Century Gothic"/>
              </a:rPr>
              <a:t>a</a:t>
            </a:r>
            <a:br>
              <a:rPr lang="en-GB" sz="8000">
                <a:solidFill>
                  <a:schemeClr val="accent5"/>
                </a:solidFill>
                <a:latin typeface="Century Gothic"/>
                <a:ea typeface="Century Gothic"/>
                <a:cs typeface="Century Gothic"/>
                <a:sym typeface="Century Gothic"/>
              </a:rPr>
            </a:br>
            <a:r>
              <a:rPr lang="en-GB" sz="5000">
                <a:solidFill>
                  <a:schemeClr val="dk2"/>
                </a:solidFill>
                <a:latin typeface="Century Gothic"/>
                <a:ea typeface="Century Gothic"/>
                <a:cs typeface="Century Gothic"/>
                <a:sym typeface="Century Gothic"/>
              </a:rPr>
              <a:t>[nothing]</a:t>
            </a:r>
            <a:endParaRPr sz="3000">
              <a:solidFill>
                <a:schemeClr val="dk2"/>
              </a:solidFill>
              <a:latin typeface="Century Gothic"/>
              <a:ea typeface="Century Gothic"/>
              <a:cs typeface="Century Gothic"/>
              <a:sym typeface="Century Gothic"/>
            </a:endParaRPr>
          </a:p>
        </p:txBody>
      </p:sp>
      <p:sp>
        <p:nvSpPr>
          <p:cNvPr id="96" name="Google Shape;96;p16"/>
          <p:cNvSpPr txBox="1"/>
          <p:nvPr/>
        </p:nvSpPr>
        <p:spPr>
          <a:xfrm>
            <a:off x="917950" y="1861250"/>
            <a:ext cx="39603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gosto</a:t>
            </a:r>
            <a:endParaRPr sz="6000">
              <a:solidFill>
                <a:srgbClr val="FA6500"/>
              </a:solidFill>
              <a:latin typeface="Century Gothic"/>
              <a:ea typeface="Century Gothic"/>
              <a:cs typeface="Century Gothic"/>
              <a:sym typeface="Century Gothic"/>
            </a:endParaRPr>
          </a:p>
        </p:txBody>
      </p:sp>
      <p:sp>
        <p:nvSpPr>
          <p:cNvPr id="97" name="Google Shape;97;p16"/>
          <p:cNvSpPr txBox="1"/>
          <p:nvPr/>
        </p:nvSpPr>
        <p:spPr>
          <a:xfrm>
            <a:off x="13625400" y="1861250"/>
            <a:ext cx="30000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GB" sz="8000">
                <a:solidFill>
                  <a:schemeClr val="dk2"/>
                </a:solidFill>
                <a:latin typeface="Century Gothic"/>
                <a:ea typeface="Century Gothic"/>
                <a:cs typeface="Century Gothic"/>
                <a:sym typeface="Century Gothic"/>
              </a:rPr>
              <a:t>c</a:t>
            </a: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s</a:t>
            </a:r>
            <a:r>
              <a:rPr b="1" lang="en-GB" sz="8000">
                <a:latin typeface="Century Gothic"/>
                <a:ea typeface="Century Gothic"/>
                <a:cs typeface="Century Gothic"/>
                <a:sym typeface="Century Gothic"/>
              </a:rPr>
              <a:t>a</a:t>
            </a:r>
            <a:endParaRPr b="1" sz="6000">
              <a:latin typeface="Century Gothic"/>
              <a:ea typeface="Century Gothic"/>
              <a:cs typeface="Century Gothic"/>
              <a:sym typeface="Century Gothic"/>
            </a:endParaRPr>
          </a:p>
        </p:txBody>
      </p:sp>
      <p:sp>
        <p:nvSpPr>
          <p:cNvPr id="98" name="Google Shape;98;p16"/>
          <p:cNvSpPr/>
          <p:nvPr/>
        </p:nvSpPr>
        <p:spPr>
          <a:xfrm>
            <a:off x="12814100" y="7167075"/>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lang="en-GB" sz="8000">
                <a:solidFill>
                  <a:schemeClr val="dk2"/>
                </a:solidFill>
                <a:latin typeface="Century Gothic"/>
                <a:ea typeface="Century Gothic"/>
                <a:cs typeface="Century Gothic"/>
                <a:sym typeface="Century Gothic"/>
              </a:rPr>
              <a:t>c</a:t>
            </a:r>
            <a:r>
              <a:rPr b="1" lang="en-GB" sz="8000">
                <a:latin typeface="Century Gothic"/>
                <a:ea typeface="Century Gothic"/>
                <a:cs typeface="Century Gothic"/>
                <a:sym typeface="Century Gothic"/>
              </a:rPr>
              <a:t>a</a:t>
            </a:r>
            <a:r>
              <a:rPr lang="en-GB" sz="8000">
                <a:solidFill>
                  <a:schemeClr val="dk2"/>
                </a:solidFill>
                <a:latin typeface="Century Gothic"/>
                <a:ea typeface="Century Gothic"/>
                <a:cs typeface="Century Gothic"/>
                <a:sym typeface="Century Gothic"/>
              </a:rPr>
              <a:t>m</a:t>
            </a:r>
            <a:r>
              <a:rPr b="1" lang="en-GB" sz="8000">
                <a:latin typeface="Century Gothic"/>
                <a:ea typeface="Century Gothic"/>
                <a:cs typeface="Century Gothic"/>
                <a:sym typeface="Century Gothic"/>
              </a:rPr>
              <a:t>a</a:t>
            </a:r>
            <a:endParaRPr b="1" i="0" sz="8000" u="none" cap="none" strike="noStrike">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17"/>
          <p:cNvGraphicFramePr/>
          <p:nvPr/>
        </p:nvGraphicFramePr>
        <p:xfrm>
          <a:off x="5712150" y="498950"/>
          <a:ext cx="3000000" cy="3000000"/>
        </p:xfrm>
        <a:graphic>
          <a:graphicData uri="http://schemas.openxmlformats.org/drawingml/2006/table">
            <a:tbl>
              <a:tblPr>
                <a:noFill/>
                <a:tableStyleId>{EE112E29-BFE6-4B9C-9B73-C7E985FD41DB}</a:tableStyleId>
              </a:tblPr>
              <a:tblGrid>
                <a:gridCol w="7020850"/>
              </a:tblGrid>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despertarse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ducharse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peinarse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afeitarse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vestirse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lavarse</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4" name="Google Shape;104;p17"/>
          <p:cNvSpPr txBox="1"/>
          <p:nvPr/>
        </p:nvSpPr>
        <p:spPr>
          <a:xfrm>
            <a:off x="16605545" y="544220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0" name="Google Shape;110;p18"/>
          <p:cNvSpPr txBox="1"/>
          <p:nvPr>
            <p:ph type="title"/>
          </p:nvPr>
        </p:nvSpPr>
        <p:spPr>
          <a:xfrm>
            <a:off x="296201" y="522850"/>
            <a:ext cx="11723400" cy="734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lang="en-GB" sz="3400">
                <a:solidFill>
                  <a:schemeClr val="dk2"/>
                </a:solidFill>
              </a:rPr>
              <a:t>Using verbs reflexively</a:t>
            </a:r>
            <a:endParaRPr sz="3400">
              <a:solidFill>
                <a:schemeClr val="accent6"/>
              </a:solidFill>
            </a:endParaRPr>
          </a:p>
        </p:txBody>
      </p:sp>
      <p:sp>
        <p:nvSpPr>
          <p:cNvPr id="111" name="Google Shape;111;p18"/>
          <p:cNvSpPr txBox="1"/>
          <p:nvPr>
            <p:ph idx="1" type="body"/>
          </p:nvPr>
        </p:nvSpPr>
        <p:spPr>
          <a:xfrm>
            <a:off x="296200" y="1417800"/>
            <a:ext cx="17370000" cy="2668200"/>
          </a:xfrm>
          <a:prstGeom prst="rect">
            <a:avLst/>
          </a:prstGeom>
        </p:spPr>
        <p:txBody>
          <a:bodyPr anchorCtr="0" anchor="t" bIns="182850" lIns="182850" spcFirstLastPara="1" rIns="182850" wrap="square" tIns="182850">
            <a:noAutofit/>
          </a:bodyPr>
          <a:lstStyle/>
          <a:p>
            <a:pPr indent="0" lvl="0" marL="0" rtl="0" algn="l">
              <a:lnSpc>
                <a:spcPct val="138000"/>
              </a:lnSpc>
              <a:spcBef>
                <a:spcPts val="0"/>
              </a:spcBef>
              <a:spcAft>
                <a:spcPts val="0"/>
              </a:spcAft>
              <a:buNone/>
            </a:pPr>
            <a:r>
              <a:rPr lang="en-GB" sz="3300"/>
              <a:t>Most verbs can be used reflexively. The reflexive use of an infinitive verb is indicated by the </a:t>
            </a:r>
            <a:r>
              <a:rPr i="1" lang="en-GB" sz="3300"/>
              <a:t>-</a:t>
            </a:r>
            <a:r>
              <a:rPr b="1" i="1" lang="en-GB" sz="3300"/>
              <a:t>se</a:t>
            </a:r>
            <a:r>
              <a:rPr lang="en-GB" sz="3300"/>
              <a:t> at the end: e.g. </a:t>
            </a:r>
            <a:r>
              <a:rPr b="1" lang="en-GB" sz="3300"/>
              <a:t>lavar</a:t>
            </a:r>
            <a:r>
              <a:rPr lang="en-GB" sz="3300"/>
              <a:t> (to wash); </a:t>
            </a:r>
            <a:r>
              <a:rPr b="1" lang="en-GB" sz="3300"/>
              <a:t>lavar</a:t>
            </a:r>
            <a:r>
              <a:rPr b="1" lang="en-GB" sz="3300" u="sng">
                <a:solidFill>
                  <a:srgbClr val="000000"/>
                </a:solidFill>
              </a:rPr>
              <a:t>se</a:t>
            </a:r>
            <a:r>
              <a:rPr b="1" lang="en-GB" sz="3300" u="sng">
                <a:solidFill>
                  <a:srgbClr val="000000"/>
                </a:solidFill>
              </a:rPr>
              <a:t> </a:t>
            </a:r>
            <a:r>
              <a:rPr lang="en-GB" sz="3300"/>
              <a:t>(to wash oneself).</a:t>
            </a:r>
            <a:endParaRPr sz="3300"/>
          </a:p>
          <a:p>
            <a:pPr indent="0" lvl="0" marL="0" rtl="0" algn="l">
              <a:lnSpc>
                <a:spcPct val="138000"/>
              </a:lnSpc>
              <a:spcBef>
                <a:spcPts val="1200"/>
              </a:spcBef>
              <a:spcAft>
                <a:spcPts val="0"/>
              </a:spcAft>
              <a:buNone/>
            </a:pPr>
            <a:r>
              <a:rPr lang="en-GB" sz="3300"/>
              <a:t>Use the reflexive pronoun </a:t>
            </a:r>
            <a:r>
              <a:rPr b="1" i="1" lang="en-GB" sz="3300"/>
              <a:t>me</a:t>
            </a:r>
            <a:r>
              <a:rPr b="1" lang="en-GB" sz="3300"/>
              <a:t> </a:t>
            </a:r>
            <a:r>
              <a:rPr lang="en-GB" sz="3300"/>
              <a:t>to mean you do an action to yourself:</a:t>
            </a:r>
            <a:endParaRPr sz="3300"/>
          </a:p>
          <a:p>
            <a:pPr indent="457200" lvl="0" marL="5486400" rtl="0" algn="l">
              <a:spcBef>
                <a:spcPts val="1200"/>
              </a:spcBef>
              <a:spcAft>
                <a:spcPts val="0"/>
              </a:spcAft>
              <a:buNone/>
            </a:pPr>
            <a:r>
              <a:t/>
            </a:r>
            <a:endParaRPr b="1" sz="3300"/>
          </a:p>
          <a:p>
            <a:pPr indent="0" lvl="0" marL="0" rtl="0" algn="l">
              <a:spcBef>
                <a:spcPts val="2000"/>
              </a:spcBef>
              <a:spcAft>
                <a:spcPts val="0"/>
              </a:spcAft>
              <a:buNone/>
            </a:pPr>
            <a:r>
              <a:t/>
            </a:r>
            <a:endParaRPr sz="3300"/>
          </a:p>
          <a:p>
            <a:pPr indent="0" lvl="0" marL="0" rtl="0" algn="l">
              <a:spcBef>
                <a:spcPts val="2000"/>
              </a:spcBef>
              <a:spcAft>
                <a:spcPts val="2000"/>
              </a:spcAft>
              <a:buNone/>
            </a:pPr>
            <a:r>
              <a:t/>
            </a:r>
            <a:endParaRPr sz="3700"/>
          </a:p>
        </p:txBody>
      </p:sp>
      <p:sp>
        <p:nvSpPr>
          <p:cNvPr id="112" name="Google Shape;112;p18"/>
          <p:cNvSpPr txBox="1"/>
          <p:nvPr/>
        </p:nvSpPr>
        <p:spPr>
          <a:xfrm>
            <a:off x="3968400" y="424655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Hablo</a:t>
            </a:r>
            <a:endParaRPr b="1" sz="4500">
              <a:latin typeface="Montserrat"/>
              <a:ea typeface="Montserrat"/>
              <a:cs typeface="Montserrat"/>
              <a:sym typeface="Montserrat"/>
            </a:endParaRPr>
          </a:p>
        </p:txBody>
      </p:sp>
      <p:sp>
        <p:nvSpPr>
          <p:cNvPr id="113" name="Google Shape;113;p18"/>
          <p:cNvSpPr txBox="1"/>
          <p:nvPr/>
        </p:nvSpPr>
        <p:spPr>
          <a:xfrm>
            <a:off x="7763700" y="424655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I speak</a:t>
            </a:r>
            <a:endParaRPr b="1" sz="4500">
              <a:latin typeface="Montserrat"/>
              <a:ea typeface="Montserrat"/>
              <a:cs typeface="Montserrat"/>
              <a:sym typeface="Montserrat"/>
            </a:endParaRPr>
          </a:p>
        </p:txBody>
      </p:sp>
      <p:sp>
        <p:nvSpPr>
          <p:cNvPr id="114" name="Google Shape;114;p18"/>
          <p:cNvSpPr txBox="1"/>
          <p:nvPr/>
        </p:nvSpPr>
        <p:spPr>
          <a:xfrm>
            <a:off x="3968400" y="524080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Me hablo</a:t>
            </a:r>
            <a:endParaRPr b="1" sz="4500">
              <a:latin typeface="Montserrat"/>
              <a:ea typeface="Montserrat"/>
              <a:cs typeface="Montserrat"/>
              <a:sym typeface="Montserrat"/>
            </a:endParaRPr>
          </a:p>
        </p:txBody>
      </p:sp>
      <p:sp>
        <p:nvSpPr>
          <p:cNvPr id="115" name="Google Shape;115;p18"/>
          <p:cNvSpPr txBox="1"/>
          <p:nvPr/>
        </p:nvSpPr>
        <p:spPr>
          <a:xfrm>
            <a:off x="7763700" y="5240800"/>
            <a:ext cx="61221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I speak to myself</a:t>
            </a:r>
            <a:endParaRPr b="1" sz="4500">
              <a:latin typeface="Montserrat"/>
              <a:ea typeface="Montserrat"/>
              <a:cs typeface="Montserrat"/>
              <a:sym typeface="Montserrat"/>
            </a:endParaRPr>
          </a:p>
        </p:txBody>
      </p:sp>
      <p:sp>
        <p:nvSpPr>
          <p:cNvPr id="116" name="Google Shape;116;p18"/>
          <p:cNvSpPr txBox="1"/>
          <p:nvPr>
            <p:ph idx="1" type="body"/>
          </p:nvPr>
        </p:nvSpPr>
        <p:spPr>
          <a:xfrm>
            <a:off x="296200" y="6170300"/>
            <a:ext cx="17370000" cy="913500"/>
          </a:xfrm>
          <a:prstGeom prst="rect">
            <a:avLst/>
          </a:prstGeom>
        </p:spPr>
        <p:txBody>
          <a:bodyPr anchorCtr="0" anchor="t" bIns="182850" lIns="182850" spcFirstLastPara="1" rIns="182850" wrap="square" tIns="182850">
            <a:noAutofit/>
          </a:bodyPr>
          <a:lstStyle/>
          <a:p>
            <a:pPr indent="0" lvl="0" marL="0" rtl="0" algn="l">
              <a:lnSpc>
                <a:spcPct val="138000"/>
              </a:lnSpc>
              <a:spcBef>
                <a:spcPts val="0"/>
              </a:spcBef>
              <a:spcAft>
                <a:spcPts val="0"/>
              </a:spcAft>
              <a:buNone/>
            </a:pPr>
            <a:r>
              <a:rPr lang="en-GB" sz="3300"/>
              <a:t>Put </a:t>
            </a:r>
            <a:r>
              <a:rPr b="1" i="1" lang="en-GB" sz="3300"/>
              <a:t>me </a:t>
            </a:r>
            <a:r>
              <a:rPr lang="en-GB" sz="3300"/>
              <a:t>in front of the verb. This is the same for all tenses:</a:t>
            </a:r>
            <a:endParaRPr sz="3300"/>
          </a:p>
          <a:p>
            <a:pPr indent="457200" lvl="0" marL="5486400" rtl="0" algn="l">
              <a:spcBef>
                <a:spcPts val="1200"/>
              </a:spcBef>
              <a:spcAft>
                <a:spcPts val="0"/>
              </a:spcAft>
              <a:buNone/>
            </a:pPr>
            <a:r>
              <a:t/>
            </a:r>
            <a:endParaRPr b="1" sz="3300"/>
          </a:p>
          <a:p>
            <a:pPr indent="0" lvl="0" marL="0" rtl="0" algn="l">
              <a:spcBef>
                <a:spcPts val="2000"/>
              </a:spcBef>
              <a:spcAft>
                <a:spcPts val="0"/>
              </a:spcAft>
              <a:buNone/>
            </a:pPr>
            <a:r>
              <a:t/>
            </a:r>
            <a:endParaRPr sz="3300"/>
          </a:p>
          <a:p>
            <a:pPr indent="0" lvl="0" marL="0" rtl="0" algn="l">
              <a:spcBef>
                <a:spcPts val="2000"/>
              </a:spcBef>
              <a:spcAft>
                <a:spcPts val="2000"/>
              </a:spcAft>
              <a:buNone/>
            </a:pPr>
            <a:r>
              <a:t/>
            </a:r>
            <a:endParaRPr sz="3700"/>
          </a:p>
        </p:txBody>
      </p:sp>
      <p:sp>
        <p:nvSpPr>
          <p:cNvPr id="117" name="Google Shape;117;p18"/>
          <p:cNvSpPr txBox="1"/>
          <p:nvPr/>
        </p:nvSpPr>
        <p:spPr>
          <a:xfrm>
            <a:off x="4022500" y="708380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Hablé</a:t>
            </a:r>
            <a:endParaRPr b="1" sz="4500">
              <a:latin typeface="Montserrat"/>
              <a:ea typeface="Montserrat"/>
              <a:cs typeface="Montserrat"/>
              <a:sym typeface="Montserrat"/>
            </a:endParaRPr>
          </a:p>
        </p:txBody>
      </p:sp>
      <p:sp>
        <p:nvSpPr>
          <p:cNvPr id="118" name="Google Shape;118;p18"/>
          <p:cNvSpPr txBox="1"/>
          <p:nvPr/>
        </p:nvSpPr>
        <p:spPr>
          <a:xfrm>
            <a:off x="7817800" y="708380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I spoke</a:t>
            </a:r>
            <a:endParaRPr b="1" sz="4500">
              <a:latin typeface="Montserrat"/>
              <a:ea typeface="Montserrat"/>
              <a:cs typeface="Montserrat"/>
              <a:sym typeface="Montserrat"/>
            </a:endParaRPr>
          </a:p>
        </p:txBody>
      </p:sp>
      <p:sp>
        <p:nvSpPr>
          <p:cNvPr id="119" name="Google Shape;119;p18"/>
          <p:cNvSpPr txBox="1"/>
          <p:nvPr/>
        </p:nvSpPr>
        <p:spPr>
          <a:xfrm>
            <a:off x="4022500" y="8078050"/>
            <a:ext cx="34086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Me hablé</a:t>
            </a:r>
            <a:endParaRPr b="1" sz="4500">
              <a:latin typeface="Montserrat"/>
              <a:ea typeface="Montserrat"/>
              <a:cs typeface="Montserrat"/>
              <a:sym typeface="Montserrat"/>
            </a:endParaRPr>
          </a:p>
        </p:txBody>
      </p:sp>
      <p:sp>
        <p:nvSpPr>
          <p:cNvPr id="120" name="Google Shape;120;p18"/>
          <p:cNvSpPr txBox="1"/>
          <p:nvPr/>
        </p:nvSpPr>
        <p:spPr>
          <a:xfrm>
            <a:off x="7817800" y="8078050"/>
            <a:ext cx="6122100" cy="734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latin typeface="Montserrat"/>
                <a:ea typeface="Montserrat"/>
                <a:cs typeface="Montserrat"/>
                <a:sym typeface="Montserrat"/>
              </a:rPr>
              <a:t>I spoke to myself</a:t>
            </a:r>
            <a:endParaRPr b="1" sz="45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6" name="Google Shape;126;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Using verbs reflexively in the preterite</a:t>
            </a:r>
            <a:endParaRPr>
              <a:solidFill>
                <a:schemeClr val="dk2"/>
              </a:solidFill>
            </a:endParaRPr>
          </a:p>
        </p:txBody>
      </p:sp>
      <p:sp>
        <p:nvSpPr>
          <p:cNvPr id="127" name="Google Shape;127;p19"/>
          <p:cNvSpPr txBox="1"/>
          <p:nvPr>
            <p:ph idx="1" type="body"/>
          </p:nvPr>
        </p:nvSpPr>
        <p:spPr>
          <a:xfrm>
            <a:off x="918000" y="1708750"/>
            <a:ext cx="16452000" cy="192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100">
                <a:solidFill>
                  <a:srgbClr val="000000"/>
                </a:solidFill>
              </a:rPr>
              <a:t>In the past (preterite) also ouse </a:t>
            </a:r>
            <a:r>
              <a:rPr b="1" i="1" lang="en-GB" sz="3100">
                <a:solidFill>
                  <a:srgbClr val="000000"/>
                </a:solidFill>
              </a:rPr>
              <a:t>me</a:t>
            </a:r>
            <a:r>
              <a:rPr lang="en-GB" sz="3100">
                <a:solidFill>
                  <a:srgbClr val="000000"/>
                </a:solidFill>
              </a:rPr>
              <a:t> in front of the verb. </a:t>
            </a:r>
            <a:br>
              <a:rPr lang="en-GB" sz="3100">
                <a:solidFill>
                  <a:srgbClr val="000000"/>
                </a:solidFill>
              </a:rPr>
            </a:br>
            <a:r>
              <a:rPr lang="en-GB" sz="3100">
                <a:solidFill>
                  <a:srgbClr val="000000"/>
                </a:solidFill>
              </a:rPr>
              <a:t>Use the ‘</a:t>
            </a:r>
            <a:r>
              <a:rPr b="1" lang="en-GB" sz="3100">
                <a:solidFill>
                  <a:srgbClr val="000000"/>
                </a:solidFill>
              </a:rPr>
              <a:t>I</a:t>
            </a:r>
            <a:r>
              <a:rPr lang="en-GB" sz="3100">
                <a:solidFill>
                  <a:srgbClr val="000000"/>
                </a:solidFill>
              </a:rPr>
              <a:t>’ endings for the preterite: </a:t>
            </a:r>
            <a:r>
              <a:rPr b="1" lang="en-GB" sz="3100">
                <a:solidFill>
                  <a:srgbClr val="000000"/>
                </a:solidFill>
              </a:rPr>
              <a:t>-ar</a:t>
            </a:r>
            <a:r>
              <a:rPr lang="en-GB" sz="3100">
                <a:solidFill>
                  <a:srgbClr val="000000"/>
                </a:solidFill>
              </a:rPr>
              <a:t> verbs → stem+ </a:t>
            </a:r>
            <a:r>
              <a:rPr b="1" lang="en-GB" sz="3100">
                <a:solidFill>
                  <a:srgbClr val="000000"/>
                </a:solidFill>
              </a:rPr>
              <a:t>é</a:t>
            </a:r>
            <a:r>
              <a:rPr lang="en-GB" sz="3100">
                <a:solidFill>
                  <a:srgbClr val="000000"/>
                </a:solidFill>
              </a:rPr>
              <a:t>, </a:t>
            </a:r>
            <a:r>
              <a:rPr b="1" lang="en-GB" sz="3100">
                <a:solidFill>
                  <a:srgbClr val="000000"/>
                </a:solidFill>
              </a:rPr>
              <a:t>-er/-ir</a:t>
            </a:r>
            <a:r>
              <a:rPr lang="en-GB" sz="3100">
                <a:solidFill>
                  <a:srgbClr val="000000"/>
                </a:solidFill>
              </a:rPr>
              <a:t> verbs → stem+ </a:t>
            </a:r>
            <a:r>
              <a:rPr b="1" lang="en-GB" sz="3100">
                <a:solidFill>
                  <a:srgbClr val="000000"/>
                </a:solidFill>
              </a:rPr>
              <a:t>í</a:t>
            </a:r>
            <a:endParaRPr b="1" sz="2400">
              <a:solidFill>
                <a:srgbClr val="000000"/>
              </a:solidFill>
            </a:endParaRPr>
          </a:p>
          <a:p>
            <a:pPr indent="0" lvl="0" marL="0" rtl="0" algn="l">
              <a:spcBef>
                <a:spcPts val="2000"/>
              </a:spcBef>
              <a:spcAft>
                <a:spcPts val="2000"/>
              </a:spcAft>
              <a:buNone/>
            </a:pPr>
            <a:r>
              <a:t/>
            </a:r>
            <a:endParaRPr sz="3100">
              <a:solidFill>
                <a:srgbClr val="000000"/>
              </a:solidFill>
            </a:endParaRPr>
          </a:p>
        </p:txBody>
      </p:sp>
      <p:sp>
        <p:nvSpPr>
          <p:cNvPr id="128" name="Google Shape;128;p19"/>
          <p:cNvSpPr txBox="1"/>
          <p:nvPr>
            <p:ph idx="1" type="body"/>
          </p:nvPr>
        </p:nvSpPr>
        <p:spPr>
          <a:xfrm>
            <a:off x="831775" y="6383700"/>
            <a:ext cx="6862800" cy="73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I woke up.</a:t>
            </a:r>
            <a:endParaRPr sz="3500"/>
          </a:p>
          <a:p>
            <a:pPr indent="0" lvl="0" marL="0" rtl="0" algn="l">
              <a:spcBef>
                <a:spcPts val="2000"/>
              </a:spcBef>
              <a:spcAft>
                <a:spcPts val="2000"/>
              </a:spcAft>
              <a:buNone/>
            </a:pPr>
            <a:r>
              <a:t/>
            </a:r>
            <a:endParaRPr sz="2800"/>
          </a:p>
        </p:txBody>
      </p:sp>
      <p:sp>
        <p:nvSpPr>
          <p:cNvPr id="129" name="Google Shape;129;p19"/>
          <p:cNvSpPr txBox="1"/>
          <p:nvPr>
            <p:ph idx="1" type="body"/>
          </p:nvPr>
        </p:nvSpPr>
        <p:spPr>
          <a:xfrm>
            <a:off x="831775" y="7117800"/>
            <a:ext cx="45063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Me despert</a:t>
            </a:r>
            <a:r>
              <a:rPr b="1" lang="en-GB" sz="3500">
                <a:solidFill>
                  <a:srgbClr val="000000"/>
                </a:solidFill>
              </a:rPr>
              <a:t>é</a:t>
            </a:r>
            <a:endParaRPr b="1" sz="2800">
              <a:solidFill>
                <a:srgbClr val="000000"/>
              </a:solidFill>
            </a:endParaRPr>
          </a:p>
        </p:txBody>
      </p:sp>
      <p:sp>
        <p:nvSpPr>
          <p:cNvPr id="130" name="Google Shape;130;p19"/>
          <p:cNvSpPr txBox="1"/>
          <p:nvPr>
            <p:ph idx="1" type="body"/>
          </p:nvPr>
        </p:nvSpPr>
        <p:spPr>
          <a:xfrm>
            <a:off x="8990275" y="6446250"/>
            <a:ext cx="71052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 got dressed.</a:t>
            </a:r>
            <a:endParaRPr sz="2800"/>
          </a:p>
        </p:txBody>
      </p:sp>
      <p:sp>
        <p:nvSpPr>
          <p:cNvPr id="131" name="Google Shape;131;p19"/>
          <p:cNvSpPr txBox="1"/>
          <p:nvPr>
            <p:ph idx="1" type="body"/>
          </p:nvPr>
        </p:nvSpPr>
        <p:spPr>
          <a:xfrm>
            <a:off x="8990275" y="7117800"/>
            <a:ext cx="90261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Me vest</a:t>
            </a:r>
            <a:r>
              <a:rPr b="1" lang="en-GB" sz="3500">
                <a:solidFill>
                  <a:srgbClr val="000000"/>
                </a:solidFill>
              </a:rPr>
              <a:t>í</a:t>
            </a:r>
            <a:endParaRPr b="1" sz="2800">
              <a:solidFill>
                <a:srgbClr val="000000"/>
              </a:solidFill>
            </a:endParaRPr>
          </a:p>
        </p:txBody>
      </p:sp>
      <p:cxnSp>
        <p:nvCxnSpPr>
          <p:cNvPr id="132" name="Google Shape;132;p19"/>
          <p:cNvCxnSpPr/>
          <p:nvPr/>
        </p:nvCxnSpPr>
        <p:spPr>
          <a:xfrm>
            <a:off x="8062325" y="3486988"/>
            <a:ext cx="0" cy="2982900"/>
          </a:xfrm>
          <a:prstGeom prst="straightConnector1">
            <a:avLst/>
          </a:prstGeom>
          <a:noFill/>
          <a:ln cap="flat" cmpd="sng" w="9525">
            <a:solidFill>
              <a:schemeClr val="dk2"/>
            </a:solidFill>
            <a:prstDash val="dashDot"/>
            <a:round/>
            <a:headEnd len="med" w="med" type="none"/>
            <a:tailEnd len="med" w="med" type="none"/>
          </a:ln>
        </p:spPr>
      </p:cxnSp>
      <p:cxnSp>
        <p:nvCxnSpPr>
          <p:cNvPr id="133" name="Google Shape;133;p19"/>
          <p:cNvCxnSpPr/>
          <p:nvPr/>
        </p:nvCxnSpPr>
        <p:spPr>
          <a:xfrm>
            <a:off x="8062325" y="6821938"/>
            <a:ext cx="0" cy="2982900"/>
          </a:xfrm>
          <a:prstGeom prst="straightConnector1">
            <a:avLst/>
          </a:prstGeom>
          <a:noFill/>
          <a:ln cap="flat" cmpd="sng" w="9525">
            <a:solidFill>
              <a:schemeClr val="dk2"/>
            </a:solidFill>
            <a:prstDash val="dashDot"/>
            <a:round/>
            <a:headEnd len="med" w="med" type="none"/>
            <a:tailEnd len="med" w="med" type="none"/>
          </a:ln>
        </p:spPr>
      </p:cxnSp>
      <p:sp>
        <p:nvSpPr>
          <p:cNvPr id="134" name="Google Shape;134;p19"/>
          <p:cNvSpPr/>
          <p:nvPr/>
        </p:nvSpPr>
        <p:spPr>
          <a:xfrm>
            <a:off x="13927975" y="3997450"/>
            <a:ext cx="3190800" cy="2407200"/>
          </a:xfrm>
          <a:prstGeom prst="wedgeRoundRectCallout">
            <a:avLst>
              <a:gd fmla="val -74000" name="adj1"/>
              <a:gd fmla="val 28185" name="adj2"/>
              <a:gd fmla="val 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latin typeface="Montserrat"/>
                <a:ea typeface="Montserrat"/>
                <a:cs typeface="Montserrat"/>
                <a:sym typeface="Montserrat"/>
              </a:rPr>
              <a:t>Don’t forget your accents on your verb endings!</a:t>
            </a:r>
            <a:endParaRPr b="1" sz="2500">
              <a:latin typeface="Montserrat"/>
              <a:ea typeface="Montserrat"/>
              <a:cs typeface="Montserrat"/>
              <a:sym typeface="Montserrat"/>
            </a:endParaRPr>
          </a:p>
        </p:txBody>
      </p:sp>
      <p:sp>
        <p:nvSpPr>
          <p:cNvPr id="135" name="Google Shape;135;p19"/>
          <p:cNvSpPr/>
          <p:nvPr/>
        </p:nvSpPr>
        <p:spPr>
          <a:xfrm>
            <a:off x="534900" y="7857600"/>
            <a:ext cx="16570200" cy="1280400"/>
          </a:xfrm>
          <a:prstGeom prst="wedgeRoundRectCallout">
            <a:avLst>
              <a:gd fmla="val -19765" name="adj1"/>
              <a:gd fmla="val -82072" name="adj2"/>
              <a:gd fmla="val 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We often leave out ‘(to) myself’ in English. Ask ‘Is this something I do </a:t>
            </a:r>
            <a:r>
              <a:rPr b="1" i="1" lang="en-GB" sz="2800">
                <a:latin typeface="Montserrat"/>
                <a:ea typeface="Montserrat"/>
                <a:cs typeface="Montserrat"/>
                <a:sym typeface="Montserrat"/>
              </a:rPr>
              <a:t>to</a:t>
            </a:r>
            <a:r>
              <a:rPr b="1" lang="en-GB" sz="2800">
                <a:latin typeface="Montserrat"/>
                <a:ea typeface="Montserrat"/>
                <a:cs typeface="Montserrat"/>
                <a:sym typeface="Montserrat"/>
              </a:rPr>
              <a:t> or </a:t>
            </a:r>
            <a:r>
              <a:rPr b="1" i="1" lang="en-GB" sz="2800">
                <a:latin typeface="Montserrat"/>
                <a:ea typeface="Montserrat"/>
                <a:cs typeface="Montserrat"/>
                <a:sym typeface="Montserrat"/>
              </a:rPr>
              <a:t>for myself</a:t>
            </a:r>
            <a:r>
              <a:rPr b="1" lang="en-GB" sz="2800">
                <a:latin typeface="Montserrat"/>
                <a:ea typeface="Montserrat"/>
                <a:cs typeface="Montserrat"/>
                <a:sym typeface="Montserrat"/>
              </a:rPr>
              <a:t>?’ to check if you need to use the reflexive pronoun ‘</a:t>
            </a:r>
            <a:r>
              <a:rPr b="1" i="1" lang="en-GB" sz="2800">
                <a:latin typeface="Montserrat"/>
                <a:ea typeface="Montserrat"/>
                <a:cs typeface="Montserrat"/>
                <a:sym typeface="Montserrat"/>
              </a:rPr>
              <a:t>me</a:t>
            </a:r>
            <a:r>
              <a:rPr b="1" lang="en-GB" sz="2800">
                <a:latin typeface="Montserrat"/>
                <a:ea typeface="Montserrat"/>
                <a:cs typeface="Montserrat"/>
                <a:sym typeface="Montserrat"/>
              </a:rPr>
              <a:t>’ in Spanish.</a:t>
            </a:r>
            <a:endParaRPr b="1" sz="28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752350" y="777750"/>
            <a:ext cx="124179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Translation Practice</a:t>
            </a:r>
            <a:endParaRPr/>
          </a:p>
          <a:p>
            <a:pPr indent="0" lvl="0" marL="0" rtl="0" algn="l">
              <a:spcBef>
                <a:spcPts val="0"/>
              </a:spcBef>
              <a:spcAft>
                <a:spcPts val="0"/>
              </a:spcAft>
              <a:buNone/>
            </a:pPr>
            <a:r>
              <a:rPr b="0" lang="en-GB" sz="3000"/>
              <a:t>Copy the sentences below and translate them into English. </a:t>
            </a:r>
            <a:endParaRPr b="0" sz="3000"/>
          </a:p>
          <a:p>
            <a:pPr indent="0" lvl="0" marL="0" rtl="0" algn="l">
              <a:spcBef>
                <a:spcPts val="0"/>
              </a:spcBef>
              <a:spcAft>
                <a:spcPts val="0"/>
              </a:spcAft>
              <a:buNone/>
            </a:pPr>
            <a:r>
              <a:t/>
            </a:r>
            <a:endParaRPr/>
          </a:p>
        </p:txBody>
      </p:sp>
      <p:sp>
        <p:nvSpPr>
          <p:cNvPr id="141" name="Google Shape;141;p20"/>
          <p:cNvSpPr txBox="1"/>
          <p:nvPr>
            <p:ph idx="1" type="body"/>
          </p:nvPr>
        </p:nvSpPr>
        <p:spPr>
          <a:xfrm>
            <a:off x="605800" y="2929950"/>
            <a:ext cx="15804000" cy="11924400"/>
          </a:xfrm>
          <a:prstGeom prst="rect">
            <a:avLst/>
          </a:prstGeom>
        </p:spPr>
        <p:txBody>
          <a:bodyPr anchorCtr="0" anchor="t" bIns="0" lIns="0" spcFirstLastPara="1" rIns="0" wrap="square" tIns="0">
            <a:noAutofit/>
          </a:bodyPr>
          <a:lstStyle/>
          <a:p>
            <a:pPr indent="-558800" lvl="0" marL="457200" rtl="0" algn="l">
              <a:spcBef>
                <a:spcPts val="0"/>
              </a:spcBef>
              <a:spcAft>
                <a:spcPts val="0"/>
              </a:spcAft>
              <a:buClr>
                <a:srgbClr val="000000"/>
              </a:buClr>
              <a:buSzPts val="5200"/>
              <a:buAutoNum type="arabicPeriod"/>
            </a:pPr>
            <a:r>
              <a:rPr lang="en-GB" sz="5200">
                <a:solidFill>
                  <a:srgbClr val="000000"/>
                </a:solidFill>
              </a:rPr>
              <a:t>Ayer me </a:t>
            </a:r>
            <a:r>
              <a:rPr lang="en-GB" sz="5200">
                <a:solidFill>
                  <a:srgbClr val="000000"/>
                </a:solidFill>
              </a:rPr>
              <a:t>desperté</a:t>
            </a:r>
            <a:r>
              <a:rPr lang="en-GB" sz="5200">
                <a:solidFill>
                  <a:srgbClr val="000000"/>
                </a:solidFill>
              </a:rPr>
              <a:t> a las ocho de la </a:t>
            </a:r>
            <a:r>
              <a:rPr lang="en-GB" sz="5200">
                <a:solidFill>
                  <a:srgbClr val="000000"/>
                </a:solidFill>
              </a:rPr>
              <a:t>mañana</a:t>
            </a:r>
            <a:r>
              <a:rPr lang="en-GB" sz="5200">
                <a:solidFill>
                  <a:srgbClr val="000000"/>
                </a:solidFill>
              </a:rPr>
              <a:t>. </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La semana pasada me duché temprano.</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El diciembre pasado me vestí con ropa roja.</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El mes pasado me afeité en el cuarto de baño.</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El sábado pasado me peiné para ir a la catedral. </a:t>
            </a:r>
            <a:endParaRPr b="1" sz="5200">
              <a:solidFill>
                <a:srgbClr val="000000"/>
              </a:solidFill>
            </a:endParaRPr>
          </a:p>
          <a:p>
            <a:pPr indent="0" lvl="0" marL="0" rtl="0" algn="l">
              <a:spcBef>
                <a:spcPts val="2000"/>
              </a:spcBef>
              <a:spcAft>
                <a:spcPts val="0"/>
              </a:spcAft>
              <a:buNone/>
            </a:pPr>
            <a:r>
              <a:t/>
            </a:r>
            <a:endParaRPr sz="4800">
              <a:solidFill>
                <a:srgbClr val="000000"/>
              </a:solidFill>
            </a:endParaRPr>
          </a:p>
          <a:p>
            <a:pPr indent="0" lvl="0" marL="0" rtl="0" algn="l">
              <a:spcBef>
                <a:spcPts val="2000"/>
              </a:spcBef>
              <a:spcAft>
                <a:spcPts val="20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366150" y="605063"/>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accent3"/>
                </a:solidFill>
              </a:rPr>
              <a:t>Respuesta</a:t>
            </a:r>
            <a:endParaRPr sz="6000">
              <a:solidFill>
                <a:schemeClr val="accent3"/>
              </a:solidFill>
            </a:endParaRPr>
          </a:p>
        </p:txBody>
      </p:sp>
      <p:sp>
        <p:nvSpPr>
          <p:cNvPr id="147" name="Google Shape;147;p21"/>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762000" lvl="0" marL="914400" rtl="0" algn="l">
              <a:spcBef>
                <a:spcPts val="0"/>
              </a:spcBef>
              <a:spcAft>
                <a:spcPts val="0"/>
              </a:spcAft>
              <a:buClr>
                <a:srgbClr val="000000"/>
              </a:buClr>
              <a:buSzPts val="4800"/>
              <a:buAutoNum type="arabicPeriod"/>
            </a:pPr>
            <a:r>
              <a:rPr lang="en-GB" sz="4800">
                <a:solidFill>
                  <a:srgbClr val="000000"/>
                </a:solidFill>
              </a:rPr>
              <a:t> Yesterday I woke up at 8 in the morning.</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Last week I showered early.</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Last December I got dressed in red clothes.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Last month I shaved in the bathroom.</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Last Saturday I brushed my hair to go to the cathedral. </a:t>
            </a:r>
            <a:endParaRPr sz="4800">
              <a:solidFill>
                <a:srgbClr val="000000"/>
              </a:solidFill>
            </a:endParaRPr>
          </a:p>
          <a:p>
            <a:pPr indent="0" lvl="0" marL="0" rtl="0" algn="l">
              <a:spcBef>
                <a:spcPts val="2000"/>
              </a:spcBef>
              <a:spcAft>
                <a:spcPts val="0"/>
              </a:spcAft>
              <a:buNone/>
            </a:pPr>
            <a:r>
              <a:t/>
            </a:r>
            <a:endParaRPr sz="4800">
              <a:solidFill>
                <a:srgbClr val="000000"/>
              </a:solidFill>
            </a:endParaRPr>
          </a:p>
          <a:p>
            <a:pPr indent="0" lvl="0" marL="0" rtl="0" algn="l">
              <a:spcBef>
                <a:spcPts val="2000"/>
              </a:spcBef>
              <a:spcAft>
                <a:spcPts val="2000"/>
              </a:spcAft>
              <a:buNone/>
            </a:pPr>
            <a:r>
              <a:t/>
            </a:r>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sp>
        <p:nvSpPr>
          <p:cNvPr id="152" name="Google Shape;152;p22"/>
          <p:cNvSpPr txBox="1"/>
          <p:nvPr>
            <p:ph type="title"/>
          </p:nvPr>
        </p:nvSpPr>
        <p:spPr>
          <a:xfrm>
            <a:off x="533400" y="1140200"/>
            <a:ext cx="16452000" cy="8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800">
                <a:solidFill>
                  <a:srgbClr val="000000"/>
                </a:solidFill>
              </a:rPr>
              <a:t>Using Reflexive Verbs in the Preterite Tense</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“Vestirse” means ‘ _____________________________’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“Lavarse”  means “__________________________”.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When conjugating reflexive verbs, put “se” at the _____________.</a:t>
            </a:r>
            <a:endParaRPr sz="4800">
              <a:solidFill>
                <a:srgbClr val="000000"/>
              </a:solidFill>
            </a:endParaRPr>
          </a:p>
          <a:p>
            <a:pPr indent="-762000" lvl="0" marL="914400" rtl="0" algn="l">
              <a:spcBef>
                <a:spcPts val="0"/>
              </a:spcBef>
              <a:spcAft>
                <a:spcPts val="0"/>
              </a:spcAft>
              <a:buClr>
                <a:srgbClr val="000000"/>
              </a:buClr>
              <a:buSzPts val="4800"/>
              <a:buAutoNum type="arabicPeriod"/>
            </a:pPr>
            <a:r>
              <a:rPr i="1" lang="en-GB" sz="4800">
                <a:solidFill>
                  <a:srgbClr val="000000"/>
                </a:solidFill>
              </a:rPr>
              <a:t>“Me desperté” is </a:t>
            </a:r>
            <a:r>
              <a:rPr lang="en-GB" sz="4800">
                <a:solidFill>
                  <a:srgbClr val="000000"/>
                </a:solidFill>
              </a:rPr>
              <a:t>:</a:t>
            </a:r>
            <a:br>
              <a:rPr lang="en-GB" sz="4800">
                <a:solidFill>
                  <a:srgbClr val="000000"/>
                </a:solidFill>
              </a:rPr>
            </a:br>
            <a:r>
              <a:rPr lang="en-GB" sz="4800">
                <a:solidFill>
                  <a:srgbClr val="000000"/>
                </a:solidFill>
              </a:rPr>
              <a:t>______________________</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a:t>
            </a:r>
            <a:r>
              <a:rPr i="1" lang="en-GB" sz="4800">
                <a:solidFill>
                  <a:srgbClr val="000000"/>
                </a:solidFill>
              </a:rPr>
              <a:t>Me afeité</a:t>
            </a:r>
            <a:r>
              <a:rPr lang="en-GB" sz="4800">
                <a:solidFill>
                  <a:srgbClr val="000000"/>
                </a:solidFill>
              </a:rPr>
              <a:t>’ is:</a:t>
            </a:r>
            <a:br>
              <a:rPr lang="en-GB" sz="4800">
                <a:solidFill>
                  <a:srgbClr val="000000"/>
                </a:solidFill>
              </a:rPr>
            </a:br>
            <a:r>
              <a:rPr lang="en-GB" sz="4800">
                <a:solidFill>
                  <a:srgbClr val="000000"/>
                </a:solidFill>
              </a:rPr>
              <a:t>_________________________</a:t>
            </a:r>
            <a:br>
              <a:rPr lang="en-GB" sz="4800">
                <a:solidFill>
                  <a:srgbClr val="000000"/>
                </a:solidFill>
              </a:rPr>
            </a:br>
            <a:r>
              <a:rPr lang="en-GB" sz="4800">
                <a:solidFill>
                  <a:srgbClr val="000000"/>
                </a:solidFill>
              </a:rPr>
              <a:t>  </a:t>
            </a:r>
            <a:endParaRPr i="1" sz="6400">
              <a:solidFill>
                <a:srgbClr val="000000"/>
              </a:solidFill>
            </a:endParaRPr>
          </a:p>
          <a:p>
            <a:pPr indent="0" lvl="0" marL="0" rtl="0" algn="l">
              <a:spcBef>
                <a:spcPts val="0"/>
              </a:spcBef>
              <a:spcAft>
                <a:spcPts val="0"/>
              </a:spcAft>
              <a:buNone/>
            </a:pPr>
            <a:r>
              <a:t/>
            </a:r>
            <a:endParaRPr i="1" sz="5000">
              <a:solidFill>
                <a:srgbClr val="000000"/>
              </a:solidFill>
            </a:endParaRPr>
          </a:p>
        </p:txBody>
      </p:sp>
      <p:sp>
        <p:nvSpPr>
          <p:cNvPr id="153" name="Google Shape;153;p22"/>
          <p:cNvSpPr txBox="1"/>
          <p:nvPr/>
        </p:nvSpPr>
        <p:spPr>
          <a:xfrm>
            <a:off x="16605545" y="544220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3</a:t>
            </a:r>
            <a:endParaRPr b="1" sz="6400">
              <a:solidFill>
                <a:schemeClr val="lt1"/>
              </a:solidFill>
              <a:latin typeface="Montserrat"/>
              <a:ea typeface="Montserrat"/>
              <a:cs typeface="Montserrat"/>
              <a:sym typeface="Montserrat"/>
            </a:endParaRPr>
          </a:p>
        </p:txBody>
      </p:sp>
      <p:sp>
        <p:nvSpPr>
          <p:cNvPr id="154" name="Google Shape;154;p22"/>
          <p:cNvSpPr txBox="1"/>
          <p:nvPr/>
        </p:nvSpPr>
        <p:spPr>
          <a:xfrm>
            <a:off x="16605545" y="621654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2</a:t>
            </a:r>
            <a:endParaRPr b="1" sz="6400">
              <a:solidFill>
                <a:schemeClr val="lt1"/>
              </a:solidFill>
              <a:latin typeface="Montserrat"/>
              <a:ea typeface="Montserrat"/>
              <a:cs typeface="Montserrat"/>
              <a:sym typeface="Montserrat"/>
            </a:endParaRPr>
          </a:p>
        </p:txBody>
      </p:sp>
      <p:sp>
        <p:nvSpPr>
          <p:cNvPr id="155" name="Google Shape;155;p22"/>
          <p:cNvSpPr txBox="1"/>
          <p:nvPr/>
        </p:nvSpPr>
        <p:spPr>
          <a:xfrm>
            <a:off x="16659166" y="6952559"/>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1</a:t>
            </a:r>
            <a:endParaRPr b="1" sz="6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b="1" sz="5000">
              <a:solidFill>
                <a:schemeClr val="lt1"/>
              </a:solidFill>
              <a:latin typeface="Montserrat"/>
              <a:ea typeface="Montserrat"/>
              <a:cs typeface="Montserrat"/>
              <a:sym typeface="Montserrat"/>
            </a:endParaRPr>
          </a:p>
        </p:txBody>
      </p:sp>
      <p:sp>
        <p:nvSpPr>
          <p:cNvPr id="156" name="Google Shape;156;p22"/>
          <p:cNvSpPr txBox="1"/>
          <p:nvPr/>
        </p:nvSpPr>
        <p:spPr>
          <a:xfrm>
            <a:off x="16605545" y="3858675"/>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5</a:t>
            </a:r>
            <a:endParaRPr b="1" sz="6400">
              <a:solidFill>
                <a:schemeClr val="lt1"/>
              </a:solidFill>
              <a:latin typeface="Montserrat"/>
              <a:ea typeface="Montserrat"/>
              <a:cs typeface="Montserrat"/>
              <a:sym typeface="Montserrat"/>
            </a:endParaRPr>
          </a:p>
        </p:txBody>
      </p:sp>
      <p:sp>
        <p:nvSpPr>
          <p:cNvPr id="157" name="Google Shape;157;p22"/>
          <p:cNvSpPr txBox="1"/>
          <p:nvPr/>
        </p:nvSpPr>
        <p:spPr>
          <a:xfrm>
            <a:off x="16551924" y="4613851"/>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4</a:t>
            </a:r>
            <a:endParaRPr b="1" sz="6400">
              <a:solidFill>
                <a:schemeClr val="lt1"/>
              </a:solidFill>
              <a:latin typeface="Montserrat"/>
              <a:ea typeface="Montserrat"/>
              <a:cs typeface="Montserrat"/>
              <a:sym typeface="Montserrat"/>
            </a:endParaRPr>
          </a:p>
        </p:txBody>
      </p:sp>
      <p:sp>
        <p:nvSpPr>
          <p:cNvPr id="158" name="Google Shape;158;p22"/>
          <p:cNvSpPr txBox="1"/>
          <p:nvPr/>
        </p:nvSpPr>
        <p:spPr>
          <a:xfrm>
            <a:off x="7407200" y="1922975"/>
            <a:ext cx="83826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t</a:t>
            </a:r>
            <a:r>
              <a:rPr b="1" lang="en-GB" sz="4800">
                <a:solidFill>
                  <a:schemeClr val="dk2"/>
                </a:solidFill>
                <a:latin typeface="Montserrat"/>
                <a:ea typeface="Montserrat"/>
                <a:cs typeface="Montserrat"/>
                <a:sym typeface="Montserrat"/>
              </a:rPr>
              <a:t>o get oneself dressed</a:t>
            </a:r>
            <a:endParaRPr b="1" sz="4800">
              <a:solidFill>
                <a:schemeClr val="dk2"/>
              </a:solidFill>
              <a:latin typeface="Montserrat"/>
              <a:ea typeface="Montserrat"/>
              <a:cs typeface="Montserrat"/>
              <a:sym typeface="Montserrat"/>
            </a:endParaRPr>
          </a:p>
        </p:txBody>
      </p:sp>
      <p:sp>
        <p:nvSpPr>
          <p:cNvPr id="159" name="Google Shape;159;p22"/>
          <p:cNvSpPr txBox="1"/>
          <p:nvPr/>
        </p:nvSpPr>
        <p:spPr>
          <a:xfrm>
            <a:off x="7102400" y="2761175"/>
            <a:ext cx="83826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to wash oneself </a:t>
            </a:r>
            <a:endParaRPr b="1" sz="4800">
              <a:solidFill>
                <a:schemeClr val="dk2"/>
              </a:solidFill>
              <a:latin typeface="Montserrat"/>
              <a:ea typeface="Montserrat"/>
              <a:cs typeface="Montserrat"/>
              <a:sym typeface="Montserrat"/>
            </a:endParaRPr>
          </a:p>
        </p:txBody>
      </p:sp>
      <p:sp>
        <p:nvSpPr>
          <p:cNvPr id="160" name="Google Shape;160;p22"/>
          <p:cNvSpPr txBox="1"/>
          <p:nvPr/>
        </p:nvSpPr>
        <p:spPr>
          <a:xfrm>
            <a:off x="1735150" y="4385000"/>
            <a:ext cx="38175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front</a:t>
            </a:r>
            <a:endParaRPr b="1" sz="4800">
              <a:solidFill>
                <a:schemeClr val="dk2"/>
              </a:solidFill>
              <a:latin typeface="Montserrat"/>
              <a:ea typeface="Montserrat"/>
              <a:cs typeface="Montserrat"/>
              <a:sym typeface="Montserrat"/>
            </a:endParaRPr>
          </a:p>
        </p:txBody>
      </p:sp>
      <p:sp>
        <p:nvSpPr>
          <p:cNvPr id="161" name="Google Shape;161;p22"/>
          <p:cNvSpPr txBox="1"/>
          <p:nvPr/>
        </p:nvSpPr>
        <p:spPr>
          <a:xfrm>
            <a:off x="1354150" y="6061400"/>
            <a:ext cx="65037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I woke up</a:t>
            </a:r>
            <a:endParaRPr b="1" sz="4800">
              <a:solidFill>
                <a:schemeClr val="dk2"/>
              </a:solidFill>
              <a:latin typeface="Montserrat"/>
              <a:ea typeface="Montserrat"/>
              <a:cs typeface="Montserrat"/>
              <a:sym typeface="Montserrat"/>
            </a:endParaRPr>
          </a:p>
        </p:txBody>
      </p:sp>
      <p:sp>
        <p:nvSpPr>
          <p:cNvPr id="162" name="Google Shape;162;p22"/>
          <p:cNvSpPr txBox="1"/>
          <p:nvPr/>
        </p:nvSpPr>
        <p:spPr>
          <a:xfrm>
            <a:off x="1506550" y="7661600"/>
            <a:ext cx="65037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I shaved</a:t>
            </a:r>
            <a:endParaRPr b="1" sz="4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