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1" r:id="rId5"/>
    <p:sldMasterId id="2147483672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y="5143500" cx="9144000"/>
  <p:notesSz cx="6858000" cy="9144000"/>
  <p:embeddedFontLst>
    <p:embeddedFont>
      <p:font typeface="Montserrat SemiBold"/>
      <p:regular r:id="rId14"/>
      <p:bold r:id="rId15"/>
      <p:italic r:id="rId16"/>
      <p:boldItalic r:id="rId17"/>
    </p:embeddedFont>
    <p:embeddedFont>
      <p:font typeface="Montserrat"/>
      <p:regular r:id="rId18"/>
      <p:bold r:id="rId19"/>
      <p:italic r:id="rId20"/>
      <p:boldItalic r:id="rId21"/>
    </p:embeddedFont>
    <p:embeddedFont>
      <p:font typeface="Montserrat Medium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AC5A665-C0FA-432D-A7CA-6C3436050FE6}">
  <a:tblStyle styleId="{FAC5A665-C0FA-432D-A7CA-6C3436050FE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italic.fntdata"/><Relationship Id="rId22" Type="http://schemas.openxmlformats.org/officeDocument/2006/relationships/font" Target="fonts/MontserratMedium-regular.fntdata"/><Relationship Id="rId21" Type="http://schemas.openxmlformats.org/officeDocument/2006/relationships/font" Target="fonts/Montserrat-boldItalic.fntdata"/><Relationship Id="rId24" Type="http://schemas.openxmlformats.org/officeDocument/2006/relationships/font" Target="fonts/MontserratMedium-italic.fntdata"/><Relationship Id="rId23" Type="http://schemas.openxmlformats.org/officeDocument/2006/relationships/font" Target="fonts/MontserratMedium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25" Type="http://schemas.openxmlformats.org/officeDocument/2006/relationships/font" Target="fonts/MontserratMedium-boldItalic.fntdata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5" Type="http://schemas.openxmlformats.org/officeDocument/2006/relationships/font" Target="fonts/MontserratSemiBold-bold.fntdata"/><Relationship Id="rId14" Type="http://schemas.openxmlformats.org/officeDocument/2006/relationships/font" Target="fonts/MontserratSemiBold-regular.fntdata"/><Relationship Id="rId17" Type="http://schemas.openxmlformats.org/officeDocument/2006/relationships/font" Target="fonts/MontserratSemiBold-boldItalic.fntdata"/><Relationship Id="rId16" Type="http://schemas.openxmlformats.org/officeDocument/2006/relationships/font" Target="fonts/MontserratSemiBold-italic.fntdata"/><Relationship Id="rId19" Type="http://schemas.openxmlformats.org/officeDocument/2006/relationships/font" Target="fonts/Montserrat-bold.fntdata"/><Relationship Id="rId18" Type="http://schemas.openxmlformats.org/officeDocument/2006/relationships/font" Target="fonts/Montserra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8ba4e57e3a_0_2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8ba4e57e3a_0_2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9dca7fa726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9dca7fa726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a103f02406_0_2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a103f02406_0_2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a103f02406_0_3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a103f02406_0_3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a103f02406_0_3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a103f02406_0_3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a103f02406_0_6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a103f02406_0_6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Montserrat SemiBold"/>
              <a:buNone/>
              <a:defRPr b="0" sz="3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7" name="Google Shape;57;p14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8" name="Google Shape;58;p14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59" name="Google Shape;59;p14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4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000"/>
              <a:buFont typeface="Montserrat SemiBold"/>
              <a:buNone/>
              <a:defRPr b="0" sz="3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63" name="Google Shape;63;p1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64" name="Google Shape;64;p15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" type="body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 sz="1400"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68" name="Google Shape;68;p1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7"/>
          <p:cNvSpPr txBox="1"/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2" type="body"/>
          </p:nvPr>
        </p:nvSpPr>
        <p:spPr>
          <a:xfrm>
            <a:off x="4733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4" name="Google Shape;74;p17"/>
          <p:cNvSpPr txBox="1"/>
          <p:nvPr>
            <p:ph idx="3" type="title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8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9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22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0" name="Google Shape;80;p1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1" name="Google Shape;81;p19"/>
          <p:cNvSpPr txBox="1"/>
          <p:nvPr>
            <p:ph idx="1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2" name="Google Shape;82;p19"/>
          <p:cNvSpPr txBox="1"/>
          <p:nvPr>
            <p:ph idx="2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83" name="Google Shape;83;p19"/>
          <p:cNvSpPr txBox="1"/>
          <p:nvPr>
            <p:ph idx="3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4" name="Google Shape;84;p19"/>
          <p:cNvSpPr txBox="1"/>
          <p:nvPr>
            <p:ph idx="4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85" name="Google Shape;85;p19"/>
          <p:cNvSpPr txBox="1"/>
          <p:nvPr>
            <p:ph idx="5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6" name="Google Shape;86;p19"/>
          <p:cNvSpPr txBox="1"/>
          <p:nvPr>
            <p:ph idx="6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0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9" name="Google Shape;89;p20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0" name="Google Shape;90;p20"/>
          <p:cNvSpPr txBox="1"/>
          <p:nvPr>
            <p:ph idx="2" type="subTitle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1" name="Google Shape;91;p20"/>
          <p:cNvSpPr txBox="1"/>
          <p:nvPr>
            <p:ph idx="3" type="body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92" name="Google Shape;92;p20"/>
          <p:cNvSpPr txBox="1"/>
          <p:nvPr>
            <p:ph idx="4" type="subTitle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3" name="Google Shape;93;p20"/>
          <p:cNvSpPr txBox="1"/>
          <p:nvPr>
            <p:ph idx="5" type="body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94" name="Google Shape;94;p20"/>
          <p:cNvSpPr txBox="1"/>
          <p:nvPr>
            <p:ph idx="6" type="subTitle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5" name="Google Shape;95;p20"/>
          <p:cNvSpPr txBox="1"/>
          <p:nvPr>
            <p:ph idx="7" type="subTitle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6" name="Google Shape;96;p2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1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22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9" name="Google Shape;99;p21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0" name="Google Shape;100;p21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1" name="Google Shape;101;p21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2" name="Google Shape;102;p21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3" name="Google Shape;103;p21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4" name="Google Shape;104;p21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5" name="Google Shape;105;p21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6" name="Google Shape;106;p21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7" name="Google Shape;107;p2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10" name="Google Shape;110;p22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11" name="Google Shape;111;p22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3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b="0" i="1"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114" name="Google Shape;114;p23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115" name="Google Shape;115;p2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4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2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Montserrat"/>
              <a:buNone/>
              <a:defRPr b="1" sz="22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17500" lvl="4" marL="22860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17500" lvl="5" marL="27432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17500" lvl="6" marL="32004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17500" lvl="7" marL="3657600" rtl="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17500" lvl="8" marL="4114800" rtl="0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54" name="Google Shape;54;p13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6"/>
          <p:cNvSpPr txBox="1"/>
          <p:nvPr>
            <p:ph idx="4294967295" type="ctrTitle"/>
          </p:nvPr>
        </p:nvSpPr>
        <p:spPr>
          <a:xfrm>
            <a:off x="459000" y="14381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Arriving at Lowood School</a:t>
            </a:r>
            <a:endParaRPr b="1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Downloadable</a:t>
            </a:r>
            <a:r>
              <a:rPr lang="en-GB">
                <a:solidFill>
                  <a:schemeClr val="dk2"/>
                </a:solidFill>
              </a:rPr>
              <a:t> Resource</a:t>
            </a:r>
            <a:endParaRPr b="1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125" name="Google Shape;125;p26"/>
          <p:cNvSpPr txBox="1"/>
          <p:nvPr>
            <p:ph idx="4294967295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English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rPr lang="en-GB">
                <a:solidFill>
                  <a:schemeClr val="dk2"/>
                </a:solidFill>
              </a:rPr>
              <a:t>Lesson 9: </a:t>
            </a:r>
            <a:r>
              <a:rPr i="1" lang="en-GB">
                <a:solidFill>
                  <a:schemeClr val="dk2"/>
                </a:solidFill>
              </a:rPr>
              <a:t>Jane Eyre</a:t>
            </a:r>
            <a:endParaRPr i="1">
              <a:solidFill>
                <a:schemeClr val="dk2"/>
              </a:solidFill>
            </a:endParaRPr>
          </a:p>
        </p:txBody>
      </p:sp>
      <p:sp>
        <p:nvSpPr>
          <p:cNvPr id="126" name="Google Shape;126;p26"/>
          <p:cNvSpPr txBox="1"/>
          <p:nvPr>
            <p:ph idx="4294967295" type="subTitle"/>
          </p:nvPr>
        </p:nvSpPr>
        <p:spPr>
          <a:xfrm>
            <a:off x="330150" y="4109500"/>
            <a:ext cx="3951000" cy="6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Mr Johnston </a:t>
            </a:r>
            <a:endParaRPr>
              <a:solidFill>
                <a:srgbClr val="4B324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7"/>
          <p:cNvSpPr txBox="1"/>
          <p:nvPr>
            <p:ph type="title"/>
          </p:nvPr>
        </p:nvSpPr>
        <p:spPr>
          <a:xfrm>
            <a:off x="458975" y="286125"/>
            <a:ext cx="79317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900">
                <a:solidFill>
                  <a:schemeClr val="dk2"/>
                </a:solidFill>
              </a:rPr>
              <a:t>Which word best describes Jane at the beginning of the novel?</a:t>
            </a:r>
            <a:endParaRPr i="1" sz="4200">
              <a:solidFill>
                <a:schemeClr val="dk2"/>
              </a:solidFill>
            </a:endParaRPr>
          </a:p>
        </p:txBody>
      </p:sp>
      <p:sp>
        <p:nvSpPr>
          <p:cNvPr id="132" name="Google Shape;132;p27"/>
          <p:cNvSpPr txBox="1"/>
          <p:nvPr>
            <p:ph idx="1" type="body"/>
          </p:nvPr>
        </p:nvSpPr>
        <p:spPr>
          <a:xfrm>
            <a:off x="582900" y="1363775"/>
            <a:ext cx="3383100" cy="4704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b="1" lang="en-GB" sz="1800">
                <a:solidFill>
                  <a:schemeClr val="lt1"/>
                </a:solidFill>
              </a:rPr>
              <a:t> Option 1</a:t>
            </a:r>
            <a:endParaRPr b="1" sz="1800">
              <a:solidFill>
                <a:schemeClr val="lt1"/>
              </a:solidFill>
            </a:endParaRPr>
          </a:p>
        </p:txBody>
      </p:sp>
      <p:sp>
        <p:nvSpPr>
          <p:cNvPr id="133" name="Google Shape;133;p27"/>
          <p:cNvSpPr txBox="1"/>
          <p:nvPr>
            <p:ph idx="1" type="body"/>
          </p:nvPr>
        </p:nvSpPr>
        <p:spPr>
          <a:xfrm>
            <a:off x="4868600" y="1363775"/>
            <a:ext cx="3383100" cy="4704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b="1" lang="en-GB" sz="1800">
                <a:solidFill>
                  <a:schemeClr val="lt1"/>
                </a:solidFill>
              </a:rPr>
              <a:t> Option 2</a:t>
            </a:r>
            <a:endParaRPr b="1" sz="1800">
              <a:solidFill>
                <a:schemeClr val="lt1"/>
              </a:solidFill>
            </a:endParaRPr>
          </a:p>
        </p:txBody>
      </p:sp>
      <p:sp>
        <p:nvSpPr>
          <p:cNvPr id="134" name="Google Shape;134;p27"/>
          <p:cNvSpPr txBox="1"/>
          <p:nvPr>
            <p:ph idx="1" type="body"/>
          </p:nvPr>
        </p:nvSpPr>
        <p:spPr>
          <a:xfrm>
            <a:off x="4868600" y="2941450"/>
            <a:ext cx="3383100" cy="4704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b="1" lang="en-GB" sz="1800">
                <a:solidFill>
                  <a:schemeClr val="lt1"/>
                </a:solidFill>
              </a:rPr>
              <a:t> Option 4</a:t>
            </a:r>
            <a:endParaRPr b="1" sz="1800">
              <a:solidFill>
                <a:schemeClr val="lt1"/>
              </a:solidFill>
            </a:endParaRPr>
          </a:p>
        </p:txBody>
      </p:sp>
      <p:sp>
        <p:nvSpPr>
          <p:cNvPr id="135" name="Google Shape;135;p27"/>
          <p:cNvSpPr txBox="1"/>
          <p:nvPr>
            <p:ph idx="1" type="body"/>
          </p:nvPr>
        </p:nvSpPr>
        <p:spPr>
          <a:xfrm>
            <a:off x="520950" y="2941450"/>
            <a:ext cx="3383100" cy="470400"/>
          </a:xfrm>
          <a:prstGeom prst="rect">
            <a:avLst/>
          </a:prstGeom>
          <a:solidFill>
            <a:schemeClr val="accent3"/>
          </a:solidFill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b="1" lang="en-GB" sz="1800">
                <a:solidFill>
                  <a:schemeClr val="lt1"/>
                </a:solidFill>
              </a:rPr>
              <a:t> Option 3</a:t>
            </a:r>
            <a:endParaRPr b="1" sz="1800">
              <a:solidFill>
                <a:schemeClr val="lt1"/>
              </a:solidFill>
            </a:endParaRPr>
          </a:p>
        </p:txBody>
      </p:sp>
      <p:sp>
        <p:nvSpPr>
          <p:cNvPr id="136" name="Google Shape;136;p27"/>
          <p:cNvSpPr txBox="1"/>
          <p:nvPr>
            <p:ph idx="1" type="body"/>
          </p:nvPr>
        </p:nvSpPr>
        <p:spPr>
          <a:xfrm>
            <a:off x="582900" y="1916025"/>
            <a:ext cx="3544200" cy="736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89999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500"/>
              <a:t>Quiet</a:t>
            </a:r>
            <a:endParaRPr b="1" sz="1500"/>
          </a:p>
        </p:txBody>
      </p:sp>
      <p:sp>
        <p:nvSpPr>
          <p:cNvPr id="137" name="Google Shape;137;p27"/>
          <p:cNvSpPr txBox="1"/>
          <p:nvPr>
            <p:ph idx="1" type="body"/>
          </p:nvPr>
        </p:nvSpPr>
        <p:spPr>
          <a:xfrm>
            <a:off x="4868600" y="1969275"/>
            <a:ext cx="3544200" cy="602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500"/>
              <a:t> Passionate</a:t>
            </a:r>
            <a:endParaRPr b="1" sz="1500"/>
          </a:p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b="1" sz="1500"/>
          </a:p>
        </p:txBody>
      </p:sp>
      <p:sp>
        <p:nvSpPr>
          <p:cNvPr id="138" name="Google Shape;138;p27"/>
          <p:cNvSpPr txBox="1"/>
          <p:nvPr>
            <p:ph idx="1" type="body"/>
          </p:nvPr>
        </p:nvSpPr>
        <p:spPr>
          <a:xfrm>
            <a:off x="502350" y="3614325"/>
            <a:ext cx="3544200" cy="2953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500"/>
              <a:t>   Logical</a:t>
            </a:r>
            <a:endParaRPr b="1" sz="1500"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27"/>
          <p:cNvSpPr txBox="1"/>
          <p:nvPr>
            <p:ph idx="1" type="body"/>
          </p:nvPr>
        </p:nvSpPr>
        <p:spPr>
          <a:xfrm>
            <a:off x="4868600" y="3513450"/>
            <a:ext cx="3720300" cy="2953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500"/>
              <a:t> Cruel</a:t>
            </a:r>
            <a:endParaRPr b="1" sz="15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 sz="15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 sz="1500"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b="1" sz="15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8"/>
          <p:cNvSpPr txBox="1"/>
          <p:nvPr/>
        </p:nvSpPr>
        <p:spPr>
          <a:xfrm>
            <a:off x="487500" y="567600"/>
            <a:ext cx="7845000" cy="127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Charlotte attended a very strict </a:t>
            </a:r>
            <a:r>
              <a:rPr b="1" lang="en-GB" sz="2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b________ s________ </a:t>
            </a:r>
            <a:r>
              <a:rPr lang="en-GB" sz="2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called the </a:t>
            </a:r>
            <a:r>
              <a:rPr lang="en-GB" sz="2100">
                <a:solidFill>
                  <a:schemeClr val="dk2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Clergy Daughters’ School.</a:t>
            </a:r>
            <a:endParaRPr sz="2100">
              <a:solidFill>
                <a:schemeClr val="dk2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just">
              <a:lnSpc>
                <a:spcPct val="200000"/>
              </a:lnSpc>
              <a:spcBef>
                <a:spcPts val="2000"/>
              </a:spcBef>
              <a:spcAft>
                <a:spcPts val="2000"/>
              </a:spcAft>
              <a:buNone/>
            </a:pPr>
            <a:r>
              <a:rPr lang="en-GB" sz="2100">
                <a:solidFill>
                  <a:schemeClr val="dk2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Charlotte’s sisters</a:t>
            </a:r>
            <a:r>
              <a:rPr lang="en-GB" sz="2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, </a:t>
            </a:r>
            <a:r>
              <a:rPr b="1" lang="en-GB" sz="2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M_________ </a:t>
            </a:r>
            <a:r>
              <a:rPr lang="en-GB" sz="2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and </a:t>
            </a:r>
            <a:r>
              <a:rPr b="1" lang="en-GB" sz="2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E_________</a:t>
            </a:r>
            <a:r>
              <a:rPr lang="en-GB" sz="2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, died after they contracted a disease called </a:t>
            </a:r>
            <a:r>
              <a:rPr b="1" lang="en-GB" sz="2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</a:t>
            </a:r>
            <a:r>
              <a:rPr lang="en-GB" sz="2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_______________ in this school.</a:t>
            </a:r>
            <a:endParaRPr sz="2100">
              <a:solidFill>
                <a:schemeClr val="dk2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9"/>
          <p:cNvSpPr txBox="1"/>
          <p:nvPr/>
        </p:nvSpPr>
        <p:spPr>
          <a:xfrm>
            <a:off x="0" y="136375"/>
            <a:ext cx="8241900" cy="83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Discourse markers for introducing similar ideas</a:t>
            </a:r>
            <a:endParaRPr b="1" sz="2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0" name="Google Shape;150;p29"/>
          <p:cNvSpPr txBox="1"/>
          <p:nvPr/>
        </p:nvSpPr>
        <p:spPr>
          <a:xfrm>
            <a:off x="265050" y="1177450"/>
            <a:ext cx="8613900" cy="83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●"/>
            </a:pPr>
            <a:r>
              <a:rPr lang="en-GB" sz="2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Also</a:t>
            </a:r>
            <a:endParaRPr sz="2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●"/>
            </a:pPr>
            <a:r>
              <a:rPr lang="en-GB" sz="2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In addition,</a:t>
            </a:r>
            <a:endParaRPr sz="2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●"/>
            </a:pPr>
            <a:r>
              <a:rPr lang="en-GB" sz="2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Furthermore,</a:t>
            </a:r>
            <a:endParaRPr sz="2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●"/>
            </a:pPr>
            <a:r>
              <a:rPr lang="en-GB" sz="2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Moreover,</a:t>
            </a:r>
            <a:endParaRPr sz="2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●"/>
            </a:pPr>
            <a:r>
              <a:rPr lang="en-GB" sz="2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_____________is further reinforced/emphasised by_____________</a:t>
            </a:r>
            <a:endParaRPr sz="2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●"/>
            </a:pPr>
            <a:r>
              <a:rPr lang="en-GB" sz="2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______________is further reflected by__________________________</a:t>
            </a:r>
            <a:endParaRPr sz="2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5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5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5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5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5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5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5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30"/>
          <p:cNvSpPr txBox="1"/>
          <p:nvPr/>
        </p:nvSpPr>
        <p:spPr>
          <a:xfrm>
            <a:off x="0" y="136375"/>
            <a:ext cx="8353800" cy="83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Discourse markers for introducing contrasting ideas</a:t>
            </a:r>
            <a:endParaRPr b="1" sz="2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6" name="Google Shape;156;p30"/>
          <p:cNvSpPr txBox="1"/>
          <p:nvPr/>
        </p:nvSpPr>
        <p:spPr>
          <a:xfrm>
            <a:off x="265050" y="1177450"/>
            <a:ext cx="8613900" cy="83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●"/>
            </a:pPr>
            <a:r>
              <a:rPr lang="en-GB" sz="2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But</a:t>
            </a:r>
            <a:endParaRPr sz="2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●"/>
            </a:pPr>
            <a:r>
              <a:rPr lang="en-GB" sz="2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Even though_____________,_______________</a:t>
            </a:r>
            <a:endParaRPr sz="2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●"/>
            </a:pPr>
            <a:r>
              <a:rPr lang="en-GB" sz="2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Yet______________________________________</a:t>
            </a:r>
            <a:endParaRPr sz="2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●"/>
            </a:pPr>
            <a:r>
              <a:rPr lang="en-GB" sz="2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___________, however,_____________________</a:t>
            </a:r>
            <a:endParaRPr sz="2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●"/>
            </a:pPr>
            <a:r>
              <a:rPr lang="en-GB" sz="2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Despite________________,_________________</a:t>
            </a:r>
            <a:endParaRPr sz="2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5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5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5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5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5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5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31"/>
          <p:cNvSpPr txBox="1"/>
          <p:nvPr>
            <p:ph type="title"/>
          </p:nvPr>
        </p:nvSpPr>
        <p:spPr>
          <a:xfrm>
            <a:off x="407850" y="38225"/>
            <a:ext cx="78093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just">
              <a:spcBef>
                <a:spcPts val="150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chemeClr val="dk2"/>
                </a:solidFill>
              </a:rPr>
              <a:t>How does Brontë </a:t>
            </a:r>
            <a:r>
              <a:rPr lang="en-GB" sz="2000">
                <a:solidFill>
                  <a:schemeClr val="dk2"/>
                </a:solidFill>
              </a:rPr>
              <a:t> present Lowood School as an unpleasant place?</a:t>
            </a:r>
            <a:endParaRPr sz="2000">
              <a:solidFill>
                <a:schemeClr val="dk2"/>
              </a:solidFill>
            </a:endParaRPr>
          </a:p>
          <a:p>
            <a:pPr indent="0" lvl="0" marL="0" rtl="0" algn="just">
              <a:spcBef>
                <a:spcPts val="1500"/>
              </a:spcBef>
              <a:spcAft>
                <a:spcPts val="0"/>
              </a:spcAft>
              <a:buNone/>
            </a:pPr>
            <a:r>
              <a:t/>
            </a:r>
            <a:endParaRPr b="0" sz="145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62" name="Google Shape;162;p31"/>
          <p:cNvSpPr txBox="1"/>
          <p:nvPr/>
        </p:nvSpPr>
        <p:spPr>
          <a:xfrm>
            <a:off x="368525" y="1202675"/>
            <a:ext cx="8563200" cy="83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rPr i="1" lang="en-GB" sz="2000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Brontë presents Lowood School as an unpleasant place through...</a:t>
            </a:r>
            <a:endParaRPr i="1" sz="1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163" name="Google Shape;163;p31"/>
          <p:cNvGraphicFramePr/>
          <p:nvPr/>
        </p:nvGraphicFramePr>
        <p:xfrm>
          <a:off x="156225" y="25270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{FAC5A665-C0FA-432D-A7CA-6C3436050FE6}</a:tableStyleId>
              </a:tblPr>
              <a:tblGrid>
                <a:gridCol w="1246850"/>
                <a:gridCol w="1417475"/>
                <a:gridCol w="4647550"/>
                <a:gridCol w="15272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 name - Lowood School</a:t>
                      </a:r>
                      <a:endParaRPr b="1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Ominous atmosphere</a:t>
                      </a:r>
                      <a:endParaRPr b="1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3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Jane arrives to the school as ‘rain, wind, and darkness filled the air.’</a:t>
                      </a:r>
                      <a:endParaRPr b="1" sz="13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Anxious</a:t>
                      </a:r>
                      <a:endParaRPr b="1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Pupils rise before dawn</a:t>
                      </a:r>
                      <a:endParaRPr b="1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Burnt porridge</a:t>
                      </a:r>
                      <a:endParaRPr b="1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b="1" lang="en-GB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‘The classes were marshalled and marched into another room to breakfast.’</a:t>
                      </a:r>
                      <a:endParaRPr b="1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Harsh rules</a:t>
                      </a:r>
                      <a:endParaRPr b="1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6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6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6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