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10287000" cx="18288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823960-552B-4DAC-B784-6DF3C8A3442B}">
  <a:tblStyle styleId="{60823960-552B-4DAC-B784-6DF3C8A3442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B68910F-013B-45F1-9DA3-BACDE326180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CenturyGothic-regular.fntdata"/><Relationship Id="rId27" Type="http://schemas.openxmlformats.org/officeDocument/2006/relationships/font" Target="fonts/Montserrat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8d03eb76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8d03eb76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1100"/>
              <a:buNone/>
            </a:pPr>
            <a:r>
              <a:rPr i="1" lang="en-GB" sz="1000">
                <a:latin typeface="Montserrat"/>
                <a:ea typeface="Montserrat"/>
                <a:cs typeface="Montserrat"/>
                <a:sym typeface="Montserrat"/>
              </a:rPr>
              <a:t>The plan for today’s lesson is as follows.  Press return   if you haven’t done the quiz, please do it now.</a:t>
            </a:r>
            <a:endParaRPr i="1" sz="1000">
              <a:latin typeface="Montserrat"/>
              <a:ea typeface="Montserrat"/>
              <a:cs typeface="Montserrat"/>
              <a:sym typeface="Montserrat"/>
            </a:endParaRPr>
          </a:p>
          <a:p>
            <a:pPr indent="0" lvl="0" marL="0" rtl="0" algn="l">
              <a:lnSpc>
                <a:spcPct val="115000"/>
              </a:lnSpc>
              <a:spcBef>
                <a:spcPts val="1200"/>
              </a:spcBef>
              <a:spcAft>
                <a:spcPts val="0"/>
              </a:spcAft>
              <a:buSzPts val="1100"/>
              <a:buNone/>
            </a:pPr>
            <a:r>
              <a:rPr lang="en-GB" sz="1000">
                <a:latin typeface="Montserrat"/>
                <a:ea typeface="Montserrat"/>
                <a:cs typeface="Montserrat"/>
                <a:sym typeface="Montserrat"/>
              </a:rPr>
              <a:t>Bist du fertig? (bereit)? Los geht’s!</a:t>
            </a:r>
            <a:br>
              <a:rPr lang="en-GB" sz="1000">
                <a:latin typeface="Montserrat"/>
                <a:ea typeface="Montserrat"/>
                <a:cs typeface="Montserrat"/>
                <a:sym typeface="Montserrat"/>
              </a:rPr>
            </a:br>
            <a:endParaRPr sz="1000">
              <a:latin typeface="Montserrat"/>
              <a:ea typeface="Montserrat"/>
              <a:cs typeface="Montserrat"/>
              <a:sym typeface="Montserrat"/>
            </a:endParaRPr>
          </a:p>
          <a:p>
            <a:pPr indent="0" lvl="0" marL="0" rtl="0" algn="l">
              <a:lnSpc>
                <a:spcPct val="115000"/>
              </a:lnSpc>
              <a:spcBef>
                <a:spcPts val="1200"/>
              </a:spcBef>
              <a:spcAft>
                <a:spcPts val="0"/>
              </a:spcAft>
              <a:buSzPts val="1100"/>
              <a:buNone/>
            </a:pPr>
            <a:r>
              <a:t/>
            </a:r>
            <a:endParaRPr/>
          </a:p>
          <a:p>
            <a:pPr indent="0" lvl="0" marL="0" rtl="0" algn="l">
              <a:lnSpc>
                <a:spcPct val="115000"/>
              </a:lnSpc>
              <a:spcBef>
                <a:spcPts val="1200"/>
              </a:spcBef>
              <a:spcAft>
                <a:spcPts val="0"/>
              </a:spcAft>
              <a:buSzPts val="1100"/>
              <a:buNone/>
            </a:pPr>
            <a:r>
              <a:t/>
            </a:r>
            <a:endParaRPr/>
          </a:p>
          <a:p>
            <a:pPr indent="0" lvl="0" marL="0" rtl="0" algn="l">
              <a:lnSpc>
                <a:spcPct val="130000"/>
              </a:lnSpc>
              <a:spcBef>
                <a:spcPts val="1200"/>
              </a:spcBef>
              <a:spcAft>
                <a:spcPts val="0"/>
              </a:spcAft>
              <a:buSzPts val="1100"/>
              <a:buNone/>
            </a:pPr>
            <a:r>
              <a:t/>
            </a:r>
            <a:endParaRPr sz="1000">
              <a:latin typeface="Montserrat"/>
              <a:ea typeface="Montserrat"/>
              <a:cs typeface="Montserrat"/>
              <a:sym typeface="Montserrat"/>
            </a:endParaRPr>
          </a:p>
          <a:p>
            <a:pPr indent="0" lvl="0" marL="0" rtl="0" algn="l">
              <a:lnSpc>
                <a:spcPct val="130000"/>
              </a:lnSpc>
              <a:spcBef>
                <a:spcPts val="1000"/>
              </a:spcBef>
              <a:spcAft>
                <a:spcPts val="1000"/>
              </a:spcAft>
              <a:buSzPts val="1100"/>
              <a:buNone/>
            </a:pPr>
            <a:r>
              <a:t/>
            </a:r>
            <a:endParaRPr sz="1000">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Timing: 2 minutes</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Aim: </a:t>
            </a:r>
            <a:r>
              <a:rPr b="0" lang="en-GB"/>
              <a:t>To introduce/consolidate SSC </a:t>
            </a:r>
            <a:r>
              <a:rPr b="1" lang="en-GB"/>
              <a:t>[u]</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Procedure:</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a:t>Introduce and elicit the pronunciation of the </a:t>
            </a:r>
            <a:r>
              <a:rPr b="1" lang="en-GB"/>
              <a:t>individual SSC [u] </a:t>
            </a:r>
            <a:r>
              <a:rPr lang="en-GB"/>
              <a:t>and then the </a:t>
            </a:r>
            <a:r>
              <a:rPr b="1" lang="en-GB"/>
              <a:t>source</a:t>
            </a:r>
            <a:r>
              <a:rPr lang="en-GB"/>
              <a:t> word again ‘</a:t>
            </a:r>
            <a:r>
              <a:rPr b="1" lang="en-GB"/>
              <a:t>du</a:t>
            </a:r>
            <a:r>
              <a:rPr lang="en-GB"/>
              <a:t>’ (with gesture, if using).</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a:t>Then present and elicit the pronunciation of the five </a:t>
            </a:r>
            <a:r>
              <a:rPr b="1" lang="en-GB"/>
              <a:t>cluster</a:t>
            </a:r>
            <a:r>
              <a:rPr lang="en-GB"/>
              <a:t> words.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a:br>
            <a:endParaRPr/>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German): </a:t>
            </a:r>
            <a:br>
              <a:rPr lang="en-GB"/>
            </a:br>
            <a:r>
              <a:rPr b="1" lang="en-GB"/>
              <a:t>du </a:t>
            </a:r>
            <a:r>
              <a:rPr lang="en-GB"/>
              <a:t>[52]; </a:t>
            </a:r>
            <a:r>
              <a:rPr b="1" lang="en-GB"/>
              <a:t>absolut </a:t>
            </a:r>
            <a:r>
              <a:rPr b="0" lang="en-GB"/>
              <a:t>[993] </a:t>
            </a:r>
            <a:r>
              <a:rPr b="1" lang="en-GB"/>
              <a:t>gut </a:t>
            </a:r>
            <a:r>
              <a:rPr lang="en-GB"/>
              <a:t>[78]; </a:t>
            </a:r>
            <a:r>
              <a:rPr b="1" lang="en-GB"/>
              <a:t>Minute </a:t>
            </a:r>
            <a:r>
              <a:rPr lang="en-GB"/>
              <a:t>[361]; </a:t>
            </a:r>
            <a:r>
              <a:rPr b="1" lang="en-GB"/>
              <a:t>tun </a:t>
            </a:r>
            <a:r>
              <a:rPr lang="en-GB"/>
              <a:t>[140]; </a:t>
            </a:r>
            <a:r>
              <a:rPr b="1" lang="en-GB"/>
              <a:t>Schule</a:t>
            </a:r>
            <a:r>
              <a:rPr lang="en-GB"/>
              <a:t> [208].</a:t>
            </a:r>
            <a:endParaRPr/>
          </a:p>
          <a:p>
            <a:pPr indent="0" lvl="0" marL="0" marR="0" rtl="0" algn="l">
              <a:lnSpc>
                <a:spcPct val="100000"/>
              </a:lnSpc>
              <a:spcBef>
                <a:spcPts val="0"/>
              </a:spcBef>
              <a:spcAft>
                <a:spcPts val="0"/>
              </a:spcAft>
              <a:buClr>
                <a:schemeClr val="dk1"/>
              </a:buClr>
              <a:buSzPts val="1200"/>
              <a:buFont typeface="Calibri"/>
              <a:buNone/>
            </a:pPr>
            <a:r>
              <a:rPr i="1" lang="en-GB"/>
              <a:t>Source:  Jones, R.L. &amp; Tschirner, E. (2006). A frequency dictionary of German: core vocabulary for learners. Routledge</a:t>
            </a:r>
            <a:endParaRPr/>
          </a:p>
          <a:p>
            <a:pPr indent="0" lvl="0" marL="0" marR="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SzPts val="1100"/>
              <a:buNone/>
            </a:pPr>
            <a:r>
              <a:t/>
            </a:r>
            <a:endParaRPr/>
          </a:p>
        </p:txBody>
      </p:sp>
      <p:sp>
        <p:nvSpPr>
          <p:cNvPr id="54" name="Google Shape;5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Timing: 2 minutes</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Aim: </a:t>
            </a:r>
            <a:r>
              <a:rPr b="0" lang="en-GB"/>
              <a:t>To introduce/consolidate SSC </a:t>
            </a:r>
            <a:r>
              <a:rPr b="1" lang="en-GB"/>
              <a:t>[</a:t>
            </a:r>
            <a:r>
              <a:rPr b="1" lang="en-GB" sz="1200">
                <a:solidFill>
                  <a:srgbClr val="002060"/>
                </a:solidFill>
                <a:latin typeface="Century Gothic"/>
                <a:ea typeface="Century Gothic"/>
                <a:cs typeface="Century Gothic"/>
                <a:sym typeface="Century Gothic"/>
              </a:rPr>
              <a:t>ü</a:t>
            </a:r>
            <a:r>
              <a:rPr b="1" lang="en-GB"/>
              <a:t>]</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Procedure:</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a:t>Introduce and elicit the pronunciation of the </a:t>
            </a:r>
            <a:r>
              <a:rPr b="1" lang="en-GB"/>
              <a:t>individual SSC [</a:t>
            </a:r>
            <a:r>
              <a:rPr b="1" lang="en-GB" sz="1200">
                <a:solidFill>
                  <a:srgbClr val="002060"/>
                </a:solidFill>
                <a:latin typeface="Century Gothic"/>
                <a:ea typeface="Century Gothic"/>
                <a:cs typeface="Century Gothic"/>
                <a:sym typeface="Century Gothic"/>
              </a:rPr>
              <a:t>ü</a:t>
            </a:r>
            <a:r>
              <a:rPr b="1" lang="en-GB"/>
              <a:t>] </a:t>
            </a:r>
            <a:r>
              <a:rPr lang="en-GB"/>
              <a:t>and then the </a:t>
            </a:r>
            <a:r>
              <a:rPr b="1" lang="en-GB"/>
              <a:t>source</a:t>
            </a:r>
            <a:r>
              <a:rPr lang="en-GB"/>
              <a:t> word again ‘</a:t>
            </a:r>
            <a:r>
              <a:rPr b="1" lang="en-GB" sz="1200"/>
              <a:t>fünf</a:t>
            </a:r>
            <a:r>
              <a:rPr lang="en-GB"/>
              <a:t>’ (with gesture, if using).</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a:t>Then present and elicit the pronunciation of the five </a:t>
            </a:r>
            <a:r>
              <a:rPr b="1" lang="en-GB"/>
              <a:t>cluster</a:t>
            </a:r>
            <a:r>
              <a:rPr lang="en-GB"/>
              <a:t> words.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a:br>
            <a:endParaRPr/>
          </a:p>
          <a:p>
            <a:pPr indent="0" lvl="0" marL="0" marR="0" rtl="0" algn="l">
              <a:lnSpc>
                <a:spcPct val="100000"/>
              </a:lnSpc>
              <a:spcBef>
                <a:spcPts val="0"/>
              </a:spcBef>
              <a:spcAft>
                <a:spcPts val="0"/>
              </a:spcAft>
              <a:buClr>
                <a:schemeClr val="dk1"/>
              </a:buClr>
              <a:buSzPts val="1200"/>
              <a:buFont typeface="Calibri"/>
              <a:buNone/>
            </a:pPr>
            <a:r>
              <a:rPr b="1" lang="en-GB"/>
              <a:t>Word frequency (1 is the most frequent word in German): </a:t>
            </a:r>
            <a:br>
              <a:rPr lang="en-GB"/>
            </a:br>
            <a:r>
              <a:rPr b="1" lang="en-GB" sz="1200"/>
              <a:t>fünf </a:t>
            </a:r>
            <a:r>
              <a:rPr lang="en-GB" sz="1200"/>
              <a:t>[272]; </a:t>
            </a:r>
            <a:r>
              <a:rPr b="1" lang="en-GB" sz="1200"/>
              <a:t>Rücken </a:t>
            </a:r>
            <a:r>
              <a:rPr b="0" lang="en-GB" sz="1200"/>
              <a:t>[914] </a:t>
            </a:r>
            <a:r>
              <a:rPr b="1" lang="en-GB" sz="1200"/>
              <a:t>wünschen </a:t>
            </a:r>
            <a:r>
              <a:rPr lang="en-GB" sz="1200"/>
              <a:t>[684]; </a:t>
            </a:r>
            <a:r>
              <a:rPr b="1" lang="en-GB" sz="1200"/>
              <a:t>Glück </a:t>
            </a:r>
            <a:r>
              <a:rPr lang="en-GB" sz="1200"/>
              <a:t>[763]; </a:t>
            </a:r>
            <a:r>
              <a:rPr b="1" lang="en-GB" sz="1200"/>
              <a:t>müssen </a:t>
            </a:r>
            <a:r>
              <a:rPr lang="en-GB" sz="1200"/>
              <a:t>[45]; </a:t>
            </a:r>
            <a:r>
              <a:rPr b="1" lang="en-GB" sz="1200"/>
              <a:t>Stück </a:t>
            </a:r>
            <a:r>
              <a:rPr lang="en-GB" sz="1200"/>
              <a:t>[417].</a:t>
            </a:r>
            <a:endParaRPr/>
          </a:p>
          <a:p>
            <a:pPr indent="0" lvl="0" marL="0" marR="0" rtl="0" algn="l">
              <a:lnSpc>
                <a:spcPct val="100000"/>
              </a:lnSpc>
              <a:spcBef>
                <a:spcPts val="0"/>
              </a:spcBef>
              <a:spcAft>
                <a:spcPts val="0"/>
              </a:spcAft>
              <a:buClr>
                <a:schemeClr val="dk1"/>
              </a:buClr>
              <a:buSzPts val="1200"/>
              <a:buFont typeface="Calibri"/>
              <a:buNone/>
            </a:pPr>
            <a:r>
              <a:rPr i="1" lang="en-GB"/>
              <a:t>Source:  Jones, R.L. &amp; Tschirner, E. (2006). A frequency dictionary of German: core vocabulary for learners. Routledge</a:t>
            </a:r>
            <a:endParaRPr/>
          </a:p>
          <a:p>
            <a:pPr indent="0" lvl="0" marL="0" rtl="0" algn="l">
              <a:lnSpc>
                <a:spcPct val="100000"/>
              </a:lnSpc>
              <a:spcBef>
                <a:spcPts val="0"/>
              </a:spcBef>
              <a:spcAft>
                <a:spcPts val="0"/>
              </a:spcAft>
              <a:buSzPts val="1100"/>
              <a:buNone/>
            </a:pPr>
            <a:r>
              <a:t/>
            </a:r>
            <a:endParaRPr/>
          </a:p>
        </p:txBody>
      </p:sp>
      <p:sp>
        <p:nvSpPr>
          <p:cNvPr id="76" name="Google Shape;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Min font size = 28 for the words on the slide.  Nothing below the acorn.</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sz="1200"/>
              <a:t>O</a:t>
            </a:r>
            <a:r>
              <a:rPr lang="en-GB" sz="1200">
                <a:solidFill>
                  <a:schemeClr val="dk1"/>
                </a:solidFill>
              </a:rPr>
              <a:t>n the screen, you can see the new vocabulary together.   Now, I’ll say the German again, but I will say them out of order.  You say the correct translation out loud.  If you want to challenge yourself - close your eyes, focus on what I’m saying and say the correct translation out loud.  </a:t>
            </a:r>
            <a:endParaRPr sz="1200">
              <a:solidFill>
                <a:schemeClr val="dk1"/>
              </a:solidFill>
            </a:endParaRPr>
          </a:p>
          <a:p>
            <a:pPr indent="0" lvl="0" marL="0" rtl="0" algn="l">
              <a:lnSpc>
                <a:spcPct val="100000"/>
              </a:lnSpc>
              <a:spcBef>
                <a:spcPts val="0"/>
              </a:spcBef>
              <a:spcAft>
                <a:spcPts val="0"/>
              </a:spcAft>
              <a:buSzPts val="1100"/>
              <a:buNone/>
            </a:pPr>
            <a:r>
              <a:t/>
            </a:r>
            <a:endParaRPr i="1" sz="1400">
              <a:solidFill>
                <a:srgbClr val="002060"/>
              </a:solidFill>
            </a:endParaRPr>
          </a:p>
          <a:p>
            <a:pPr indent="0" lvl="0" marL="0" marR="0" rtl="0" algn="l">
              <a:lnSpc>
                <a:spcPct val="100000"/>
              </a:lnSpc>
              <a:spcBef>
                <a:spcPts val="0"/>
              </a:spcBef>
              <a:spcAft>
                <a:spcPts val="0"/>
              </a:spcAft>
              <a:buClr>
                <a:srgbClr val="000000"/>
              </a:buClr>
              <a:buSzPts val="1100"/>
              <a:buFont typeface="Arial"/>
              <a:buNone/>
            </a:pPr>
            <a:r>
              <a:rPr lang="en-GB" sz="1400">
                <a:latin typeface="Montserrat"/>
                <a:ea typeface="Montserrat"/>
                <a:cs typeface="Montserrat"/>
                <a:sym typeface="Montserrat"/>
              </a:rPr>
              <a:t>unterstützen, die Geduld, die Freundschaft, müssen, denken, die gleichen Interessen, immer, koennen, duerfen, </a:t>
            </a:r>
            <a:endParaRPr/>
          </a:p>
          <a:p>
            <a:pPr indent="0" lvl="0" marL="0" marR="0" rtl="0" algn="l">
              <a:lnSpc>
                <a:spcPct val="100000"/>
              </a:lnSpc>
              <a:spcBef>
                <a:spcPts val="0"/>
              </a:spcBef>
              <a:spcAft>
                <a:spcPts val="0"/>
              </a:spcAft>
              <a:buClr>
                <a:srgbClr val="000000"/>
              </a:buClr>
              <a:buSzPts val="1100"/>
              <a:buFont typeface="Arial"/>
              <a:buNone/>
            </a:pPr>
            <a:r>
              <a:t/>
            </a:r>
            <a:endParaRPr sz="1400">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i="1" sz="1400">
              <a:solidFill>
                <a:srgbClr val="002060"/>
              </a:solidFill>
            </a:endParaRPr>
          </a:p>
          <a:p>
            <a:pPr indent="0" lvl="0" marL="0" rtl="0" algn="l">
              <a:lnSpc>
                <a:spcPct val="100000"/>
              </a:lnSpc>
              <a:spcBef>
                <a:spcPts val="0"/>
              </a:spcBef>
              <a:spcAft>
                <a:spcPts val="0"/>
              </a:spcAft>
              <a:buSzPts val="1100"/>
              <a:buNone/>
            </a:pPr>
            <a:r>
              <a:t/>
            </a:r>
            <a:endParaRPr i="1" sz="140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Revision from last lesson</a:t>
            </a:r>
            <a:endParaRPr/>
          </a:p>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Style guide advice.</a:t>
            </a:r>
            <a:endParaRPr/>
          </a:p>
          <a:p>
            <a:pPr indent="0" lvl="0" marL="0" rtl="0" algn="l">
              <a:lnSpc>
                <a:spcPct val="100000"/>
              </a:lnSpc>
              <a:spcBef>
                <a:spcPts val="0"/>
              </a:spcBef>
              <a:spcAft>
                <a:spcPts val="0"/>
              </a:spcAft>
              <a:buSzPts val="1100"/>
              <a:buNone/>
            </a:pPr>
            <a:r>
              <a:rPr lang="en-GB"/>
              <a:t>Optimum use of lesson time and key to learning/consolidation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müssen</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können</a:t>
            </a:r>
            <a:endParaRPr b="0" i="0" sz="1800" u="none" strike="noStrike">
              <a:latin typeface="Arial"/>
              <a:ea typeface="Arial"/>
              <a:cs typeface="Arial"/>
              <a:sym typeface="Arial"/>
            </a:endParaRPr>
          </a:p>
          <a:p>
            <a:pPr indent="-69850" lvl="0" marL="0" marR="0" rtl="0" algn="l">
              <a:lnSpc>
                <a:spcPct val="100000"/>
              </a:lnSpc>
              <a:spcBef>
                <a:spcPts val="0"/>
              </a:spcBef>
              <a:spcAft>
                <a:spcPts val="0"/>
              </a:spcAft>
              <a:buSzPts val="1100"/>
              <a:buChar char="●"/>
            </a:pPr>
            <a:r>
              <a:rPr b="0" i="0" lang="en-GB" sz="1800" u="none" strike="noStrike">
                <a:solidFill>
                  <a:srgbClr val="000000"/>
                </a:solidFill>
                <a:latin typeface="Montserrat"/>
                <a:ea typeface="Montserrat"/>
                <a:cs typeface="Montserrat"/>
                <a:sym typeface="Montserrat"/>
              </a:rPr>
              <a:t>dürfen</a:t>
            </a:r>
            <a:endParaRPr b="0" i="0" sz="1800" u="none" strike="noStrike">
              <a:latin typeface="Arial"/>
              <a:ea typeface="Arial"/>
              <a:cs typeface="Arial"/>
              <a:sym typeface="Arial"/>
            </a:endParaRPr>
          </a:p>
          <a:p>
            <a:pPr indent="0" lvl="0" marL="0" rtl="0" algn="l">
              <a:lnSpc>
                <a:spcPct val="130000"/>
              </a:lnSpc>
              <a:spcBef>
                <a:spcPts val="1000"/>
              </a:spcBef>
              <a:spcAft>
                <a:spcPts val="1000"/>
              </a:spcAft>
              <a:buSzPts val="1100"/>
              <a:buNone/>
            </a:pPr>
            <a:r>
              <a:t/>
            </a:r>
            <a:endParaRPr sz="10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400"/>
              <a:buNone/>
              <a:defRPr>
                <a:solidFill>
                  <a:srgbClr val="000000"/>
                </a:solidFill>
              </a:defRPr>
            </a:lvl5pPr>
            <a:lvl6pPr lvl="5" algn="l">
              <a:lnSpc>
                <a:spcPct val="130000"/>
              </a:lnSpc>
              <a:spcBef>
                <a:spcPts val="2000"/>
              </a:spcBef>
              <a:spcAft>
                <a:spcPts val="0"/>
              </a:spcAft>
              <a:buSzPts val="2400"/>
              <a:buNone/>
              <a:defRPr>
                <a:solidFill>
                  <a:srgbClr val="000000"/>
                </a:solidFill>
              </a:defRPr>
            </a:lvl6pPr>
            <a:lvl7pPr lvl="6" algn="l">
              <a:lnSpc>
                <a:spcPct val="130000"/>
              </a:lnSpc>
              <a:spcBef>
                <a:spcPts val="2000"/>
              </a:spcBef>
              <a:spcAft>
                <a:spcPts val="0"/>
              </a:spcAft>
              <a:buSzPts val="2000"/>
              <a:buNone/>
              <a:defRPr>
                <a:solidFill>
                  <a:srgbClr val="000000"/>
                </a:solidFill>
              </a:defRPr>
            </a:lvl7pPr>
            <a:lvl8pPr lvl="7" algn="l">
              <a:lnSpc>
                <a:spcPct val="130000"/>
              </a:lnSpc>
              <a:spcBef>
                <a:spcPts val="2000"/>
              </a:spcBef>
              <a:spcAft>
                <a:spcPts val="0"/>
              </a:spcAft>
              <a:buSzPts val="2000"/>
              <a:buNone/>
              <a:defRPr>
                <a:solidFill>
                  <a:srgbClr val="000000"/>
                </a:solidFill>
              </a:defRPr>
            </a:lvl8pPr>
            <a:lvl9pPr lvl="8" algn="l">
              <a:lnSpc>
                <a:spcPct val="130000"/>
              </a:lnSpc>
              <a:spcBef>
                <a:spcPts val="2000"/>
              </a:spcBef>
              <a:spcAft>
                <a:spcPts val="2000"/>
              </a:spcAft>
              <a:buSzPts val="16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p3"/>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sz="2800"/>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1" name="Google Shape;21;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24" name="Google Shape;24;p5"/>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2000"/>
              </a:spcBef>
              <a:spcAft>
                <a:spcPts val="0"/>
              </a:spcAft>
              <a:buSzPts val="2800"/>
              <a:buNone/>
              <a:defRPr/>
            </a:lvl3pPr>
            <a:lvl4pPr lvl="3" algn="l">
              <a:lnSpc>
                <a:spcPct val="130000"/>
              </a:lnSpc>
              <a:spcBef>
                <a:spcPts val="2000"/>
              </a:spcBef>
              <a:spcAft>
                <a:spcPts val="0"/>
              </a:spcAft>
              <a:buSzPts val="2800"/>
              <a:buNone/>
              <a:defRPr/>
            </a:lvl4pPr>
            <a:lvl5pPr lvl="4" algn="l">
              <a:lnSpc>
                <a:spcPct val="130000"/>
              </a:lnSpc>
              <a:spcBef>
                <a:spcPts val="2000"/>
              </a:spcBef>
              <a:spcAft>
                <a:spcPts val="0"/>
              </a:spcAft>
              <a:buSzPts val="2400"/>
              <a:buNone/>
              <a:defRPr/>
            </a:lvl5pPr>
            <a:lvl6pPr lvl="5" algn="l">
              <a:lnSpc>
                <a:spcPct val="130000"/>
              </a:lnSpc>
              <a:spcBef>
                <a:spcPts val="2000"/>
              </a:spcBef>
              <a:spcAft>
                <a:spcPts val="0"/>
              </a:spcAft>
              <a:buSzPts val="2400"/>
              <a:buNone/>
              <a:defRPr/>
            </a:lvl6pPr>
            <a:lvl7pPr lvl="6" algn="l">
              <a:lnSpc>
                <a:spcPct val="130000"/>
              </a:lnSpc>
              <a:spcBef>
                <a:spcPts val="2000"/>
              </a:spcBef>
              <a:spcAft>
                <a:spcPts val="0"/>
              </a:spcAft>
              <a:buSzPts val="2000"/>
              <a:buNone/>
              <a:defRPr/>
            </a:lvl7pPr>
            <a:lvl8pPr lvl="7" algn="l">
              <a:lnSpc>
                <a:spcPct val="130000"/>
              </a:lnSpc>
              <a:spcBef>
                <a:spcPts val="2000"/>
              </a:spcBef>
              <a:spcAft>
                <a:spcPts val="0"/>
              </a:spcAft>
              <a:buSzPts val="2000"/>
              <a:buNone/>
              <a:defRPr/>
            </a:lvl8pPr>
            <a:lvl9pPr lvl="8" algn="l">
              <a:lnSpc>
                <a:spcPct val="130000"/>
              </a:lnSpc>
              <a:spcBef>
                <a:spcPts val="2000"/>
              </a:spcBef>
              <a:spcAft>
                <a:spcPts val="2000"/>
              </a:spcAft>
              <a:buSzPts val="1600"/>
              <a:buNone/>
              <a:defRPr/>
            </a:lvl9pPr>
          </a:lstStyle>
          <a:p/>
        </p:txBody>
      </p:sp>
      <p:pic>
        <p:nvPicPr>
          <p:cNvPr id="25" name="Google Shape;25;p5"/>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26" name="Shape 26"/>
        <p:cNvGrpSpPr/>
        <p:nvPr/>
      </p:nvGrpSpPr>
      <p:grpSpPr>
        <a:xfrm>
          <a:off x="0" y="0"/>
          <a:ext cx="0" cy="0"/>
          <a:chOff x="0" y="0"/>
          <a:chExt cx="0" cy="0"/>
        </a:xfrm>
      </p:grpSpPr>
      <p:sp>
        <p:nvSpPr>
          <p:cNvPr id="27" name="Google Shape;27;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 name="Google Shape;28;p6"/>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29" name="Google Shape;29;p6"/>
          <p:cNvSpPr txBox="1"/>
          <p:nvPr>
            <p:ph idx="2" type="subTitle"/>
          </p:nvPr>
        </p:nvSpPr>
        <p:spPr>
          <a:xfrm>
            <a:off x="11111450" y="5342400"/>
            <a:ext cx="6258600" cy="7890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0" name="Google Shape;30;p6"/>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31" name="Google Shape;31;p6"/>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2" name="Google Shape;32;p6"/>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33" name="Google Shape;33;p6"/>
          <p:cNvSpPr txBox="1"/>
          <p:nvPr>
            <p:ph idx="6" type="subTitle"/>
          </p:nvPr>
        </p:nvSpPr>
        <p:spPr>
          <a:xfrm>
            <a:off x="11111450" y="635545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4" name="Google Shape;34;p6"/>
          <p:cNvSpPr txBox="1"/>
          <p:nvPr>
            <p:ph idx="7" type="subTitle"/>
          </p:nvPr>
        </p:nvSpPr>
        <p:spPr>
          <a:xfrm>
            <a:off x="11111450" y="73685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35" name="Google Shape;35;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7"/>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6.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8"/>
          <p:cNvSpPr txBox="1"/>
          <p:nvPr>
            <p:ph idx="1" type="body"/>
          </p:nvPr>
        </p:nvSpPr>
        <p:spPr>
          <a:xfrm>
            <a:off x="936000" y="9252000"/>
            <a:ext cx="7884000" cy="6408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3200"/>
              <a:buFont typeface="Arial"/>
              <a:buNone/>
            </a:pPr>
            <a:r>
              <a:rPr lang="en-GB" sz="2800">
                <a:solidFill>
                  <a:srgbClr val="4B3241"/>
                </a:solidFill>
                <a:latin typeface="Montserrat SemiBold"/>
                <a:ea typeface="Montserrat SemiBold"/>
                <a:cs typeface="Montserrat SemiBold"/>
                <a:sym typeface="Montserrat SemiBold"/>
              </a:rPr>
              <a:t>Frau Driver</a:t>
            </a:r>
            <a:endParaRPr sz="2800">
              <a:solidFill>
                <a:srgbClr val="4B324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a:p>
        </p:txBody>
      </p:sp>
      <p:sp>
        <p:nvSpPr>
          <p:cNvPr id="43" name="Google Shape;43;p8"/>
          <p:cNvSpPr txBox="1"/>
          <p:nvPr/>
        </p:nvSpPr>
        <p:spPr>
          <a:xfrm>
            <a:off x="669425" y="825650"/>
            <a:ext cx="5578800" cy="107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3600"/>
              <a:buFont typeface="Arial"/>
              <a:buNone/>
            </a:pPr>
            <a:r>
              <a:rPr b="1" lang="en-GB" sz="3600">
                <a:solidFill>
                  <a:srgbClr val="4B3241"/>
                </a:solidFill>
                <a:latin typeface="Montserrat"/>
                <a:ea typeface="Montserrat"/>
                <a:cs typeface="Montserrat"/>
                <a:sym typeface="Montserrat"/>
              </a:rPr>
              <a:t>German</a:t>
            </a:r>
            <a:endParaRPr>
              <a:latin typeface="Montserrat"/>
              <a:ea typeface="Montserrat"/>
              <a:cs typeface="Montserrat"/>
              <a:sym typeface="Montserrat"/>
            </a:endParaRPr>
          </a:p>
        </p:txBody>
      </p:sp>
      <p:sp>
        <p:nvSpPr>
          <p:cNvPr id="44" name="Google Shape;44;p8"/>
          <p:cNvSpPr txBox="1"/>
          <p:nvPr/>
        </p:nvSpPr>
        <p:spPr>
          <a:xfrm>
            <a:off x="781000" y="2945525"/>
            <a:ext cx="15932700" cy="219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6000"/>
              <a:buFont typeface="Arial"/>
              <a:buNone/>
            </a:pPr>
            <a:r>
              <a:rPr lang="en-GB" sz="6000">
                <a:solidFill>
                  <a:srgbClr val="4B3241"/>
                </a:solidFill>
                <a:latin typeface="Montserrat SemiBold"/>
                <a:ea typeface="Montserrat SemiBold"/>
                <a:cs typeface="Montserrat SemiBold"/>
                <a:sym typeface="Montserrat SemiBold"/>
              </a:rPr>
              <a:t>Describing People and Discussing Friendships [2 / 3]</a:t>
            </a:r>
            <a:br>
              <a:rPr lang="en-GB" sz="6000">
                <a:solidFill>
                  <a:srgbClr val="4B3241"/>
                </a:solidFill>
                <a:latin typeface="Montserrat SemiBold"/>
                <a:ea typeface="Montserrat SemiBold"/>
                <a:cs typeface="Montserrat SemiBold"/>
                <a:sym typeface="Montserrat SemiBold"/>
              </a:rPr>
            </a:br>
            <a:r>
              <a:rPr lang="en-GB" sz="6000">
                <a:solidFill>
                  <a:srgbClr val="4B3241"/>
                </a:solidFill>
                <a:latin typeface="Montserrat SemiBold"/>
                <a:ea typeface="Montserrat SemiBold"/>
                <a:cs typeface="Montserrat SemiBold"/>
                <a:sym typeface="Montserrat SemiBold"/>
              </a:rPr>
              <a:t>- Possessive Adjectives</a:t>
            </a:r>
            <a:br>
              <a:rPr lang="en-GB" sz="6000">
                <a:solidFill>
                  <a:srgbClr val="4B3241"/>
                </a:solidFill>
                <a:latin typeface="Montserrat SemiBold"/>
                <a:ea typeface="Montserrat SemiBold"/>
                <a:cs typeface="Montserrat SemiBold"/>
                <a:sym typeface="Montserrat SemiBold"/>
              </a:rPr>
            </a:br>
            <a:r>
              <a:rPr lang="en-GB" sz="6000">
                <a:solidFill>
                  <a:srgbClr val="4B3241"/>
                </a:solidFill>
                <a:latin typeface="Montserrat SemiBold"/>
                <a:ea typeface="Montserrat SemiBold"/>
                <a:cs typeface="Montserrat SemiBold"/>
                <a:sym typeface="Montserrat SemiBold"/>
              </a:rPr>
              <a:t>- Modal Verbs</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9"/>
          <p:cNvSpPr txBox="1"/>
          <p:nvPr>
            <p:ph type="title"/>
          </p:nvPr>
        </p:nvSpPr>
        <p:spPr>
          <a:xfrm>
            <a:off x="917950" y="647912"/>
            <a:ext cx="16556399" cy="1507461"/>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000">
                <a:solidFill>
                  <a:schemeClr val="dk2"/>
                </a:solidFill>
              </a:rPr>
              <a:t>Describing people and using possessive adjectives and modal verbs</a:t>
            </a:r>
            <a:endParaRPr sz="4000">
              <a:solidFill>
                <a:schemeClr val="dk2"/>
              </a:solidFill>
            </a:endParaRPr>
          </a:p>
          <a:p>
            <a:pPr indent="0" lvl="0" marL="0" rtl="0" algn="l">
              <a:lnSpc>
                <a:spcPct val="115000"/>
              </a:lnSpc>
              <a:spcBef>
                <a:spcPts val="0"/>
              </a:spcBef>
              <a:spcAft>
                <a:spcPts val="0"/>
              </a:spcAft>
              <a:buSzPts val="4400"/>
              <a:buNone/>
            </a:pPr>
            <a:r>
              <a:rPr b="0" lang="en-GB" sz="4800">
                <a:solidFill>
                  <a:schemeClr val="lt1"/>
                </a:solidFill>
                <a:latin typeface="Montserrat SemiBold"/>
                <a:ea typeface="Montserrat SemiBold"/>
                <a:cs typeface="Montserrat SemiBold"/>
                <a:sym typeface="Montserrat SemiBold"/>
              </a:rPr>
              <a:t>your understanding of the near future tense.</a:t>
            </a:r>
            <a:endParaRPr sz="4800"/>
          </a:p>
        </p:txBody>
      </p:sp>
      <p:sp>
        <p:nvSpPr>
          <p:cNvPr id="50" name="Google Shape;50;p9"/>
          <p:cNvSpPr txBox="1"/>
          <p:nvPr>
            <p:ph idx="1" type="body"/>
          </p:nvPr>
        </p:nvSpPr>
        <p:spPr>
          <a:xfrm>
            <a:off x="970148" y="2155373"/>
            <a:ext cx="16452001" cy="7697037"/>
          </a:xfrm>
          <a:prstGeom prst="rect">
            <a:avLst/>
          </a:prstGeom>
          <a:noFill/>
          <a:ln>
            <a:noFill/>
          </a:ln>
        </p:spPr>
        <p:txBody>
          <a:bodyPr anchorCtr="0" anchor="t" bIns="0" lIns="0" spcFirstLastPara="1" rIns="0" wrap="square" tIns="0">
            <a:noAutofit/>
          </a:bodyPr>
          <a:lstStyle/>
          <a:p>
            <a:pPr indent="-711200" lvl="0" marL="914400" rtl="0" algn="l">
              <a:lnSpc>
                <a:spcPct val="130000"/>
              </a:lnSpc>
              <a:spcBef>
                <a:spcPts val="0"/>
              </a:spcBef>
              <a:spcAft>
                <a:spcPts val="0"/>
              </a:spcAft>
              <a:buSzPts val="4000"/>
              <a:buChar char="●"/>
            </a:pPr>
            <a:r>
              <a:rPr lang="en-GB" sz="3600"/>
              <a:t>Phonics focus ([u] [ü])</a:t>
            </a:r>
            <a:endParaRPr sz="3600"/>
          </a:p>
          <a:p>
            <a:pPr indent="-711200" lvl="0" marL="914400" rtl="0" algn="l">
              <a:lnSpc>
                <a:spcPct val="130000"/>
              </a:lnSpc>
              <a:spcBef>
                <a:spcPts val="0"/>
              </a:spcBef>
              <a:spcAft>
                <a:spcPts val="0"/>
              </a:spcAft>
              <a:buSzPts val="4000"/>
              <a:buChar char="●"/>
            </a:pPr>
            <a:r>
              <a:rPr lang="en-GB" sz="3600"/>
              <a:t>Introducing new vocabulary</a:t>
            </a:r>
            <a:endParaRPr sz="3600"/>
          </a:p>
          <a:p>
            <a:pPr indent="-685800" lvl="0" marL="914400" rtl="0" algn="l">
              <a:lnSpc>
                <a:spcPct val="130000"/>
              </a:lnSpc>
              <a:spcBef>
                <a:spcPts val="0"/>
              </a:spcBef>
              <a:spcAft>
                <a:spcPts val="0"/>
              </a:spcAft>
              <a:buSzPts val="3600"/>
              <a:buChar char="●"/>
            </a:pPr>
            <a:r>
              <a:rPr lang="en-GB" sz="3600"/>
              <a:t>Grammar:  Modal verbs</a:t>
            </a:r>
            <a:endParaRPr/>
          </a:p>
          <a:p>
            <a:pPr indent="-685800" lvl="0" marL="914400" rtl="0" algn="l">
              <a:lnSpc>
                <a:spcPct val="130000"/>
              </a:lnSpc>
              <a:spcBef>
                <a:spcPts val="0"/>
              </a:spcBef>
              <a:spcAft>
                <a:spcPts val="0"/>
              </a:spcAft>
              <a:buSzPts val="3600"/>
              <a:buChar char="●"/>
            </a:pPr>
            <a:r>
              <a:rPr lang="en-GB" sz="3600"/>
              <a:t>Listening: Describing friendships</a:t>
            </a:r>
            <a:endParaRPr/>
          </a:p>
          <a:p>
            <a:pPr indent="-685800" lvl="0" marL="914400" rtl="0" algn="l">
              <a:lnSpc>
                <a:spcPct val="130000"/>
              </a:lnSpc>
              <a:spcBef>
                <a:spcPts val="0"/>
              </a:spcBef>
              <a:spcAft>
                <a:spcPts val="0"/>
              </a:spcAft>
              <a:buSzPts val="3600"/>
              <a:buChar char="●"/>
            </a:pPr>
            <a:r>
              <a:rPr lang="en-GB" sz="3600"/>
              <a:t>Revision vocabulary</a:t>
            </a:r>
            <a:endParaRPr/>
          </a:p>
          <a:p>
            <a:pPr indent="-685800" lvl="0" marL="914400" rtl="0" algn="l">
              <a:lnSpc>
                <a:spcPct val="130000"/>
              </a:lnSpc>
              <a:spcBef>
                <a:spcPts val="0"/>
              </a:spcBef>
              <a:spcAft>
                <a:spcPts val="0"/>
              </a:spcAft>
              <a:buSzPts val="3600"/>
              <a:buChar char="●"/>
            </a:pPr>
            <a:r>
              <a:rPr lang="en-GB" sz="3600"/>
              <a:t>Possessive adjectives</a:t>
            </a:r>
            <a:endParaRPr/>
          </a:p>
          <a:p>
            <a:pPr indent="-685800" lvl="0" marL="914400" rtl="0" algn="l">
              <a:lnSpc>
                <a:spcPct val="130000"/>
              </a:lnSpc>
              <a:spcBef>
                <a:spcPts val="0"/>
              </a:spcBef>
              <a:spcAft>
                <a:spcPts val="0"/>
              </a:spcAft>
              <a:buSzPts val="3600"/>
              <a:buChar char="●"/>
            </a:pPr>
            <a:r>
              <a:rPr lang="en-GB" sz="3600"/>
              <a:t>Reading activity</a:t>
            </a:r>
            <a:endParaRPr sz="3600"/>
          </a:p>
          <a:p>
            <a:pPr indent="-685800" lvl="0" marL="914400" rtl="0" algn="l">
              <a:lnSpc>
                <a:spcPct val="130000"/>
              </a:lnSpc>
              <a:spcBef>
                <a:spcPts val="0"/>
              </a:spcBef>
              <a:spcAft>
                <a:spcPts val="0"/>
              </a:spcAft>
              <a:buSzPts val="3600"/>
              <a:buChar char="●"/>
            </a:pPr>
            <a:r>
              <a:rPr lang="en-GB" sz="3600"/>
              <a:t>Speaking Activity</a:t>
            </a:r>
            <a:endParaRPr sz="3600"/>
          </a:p>
          <a:p>
            <a:pPr indent="-685800" lvl="0" marL="914400" rtl="0" algn="l">
              <a:lnSpc>
                <a:spcPct val="130000"/>
              </a:lnSpc>
              <a:spcBef>
                <a:spcPts val="0"/>
              </a:spcBef>
              <a:spcAft>
                <a:spcPts val="0"/>
              </a:spcAft>
              <a:buSzPts val="3600"/>
              <a:buChar char="●"/>
            </a:pPr>
            <a:r>
              <a:rPr lang="en-GB" sz="3600"/>
              <a:t>Summarising learning</a:t>
            </a:r>
            <a:endParaRPr sz="3600"/>
          </a:p>
          <a:p>
            <a:pPr indent="0" lvl="0" marL="0" rtl="0" algn="l">
              <a:lnSpc>
                <a:spcPct val="130000"/>
              </a:lnSpc>
              <a:spcBef>
                <a:spcPts val="2000"/>
              </a:spcBef>
              <a:spcAft>
                <a:spcPts val="2000"/>
              </a:spcAft>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0"/>
          <p:cNvSpPr txBox="1"/>
          <p:nvPr>
            <p:ph type="title"/>
          </p:nvPr>
        </p:nvSpPr>
        <p:spPr>
          <a:xfrm>
            <a:off x="7570868" y="264978"/>
            <a:ext cx="3146258" cy="2071827"/>
          </a:xfrm>
          <a:prstGeom prst="rect">
            <a:avLst/>
          </a:prstGeom>
          <a:noFill/>
          <a:ln>
            <a:noFill/>
          </a:ln>
        </p:spPr>
        <p:txBody>
          <a:bodyPr anchorCtr="0" anchor="ctr" bIns="68550" lIns="137125" spcFirstLastPara="1" rIns="137125" wrap="square" tIns="68550">
            <a:noAutofit/>
          </a:bodyPr>
          <a:lstStyle/>
          <a:p>
            <a:pPr indent="0" lvl="0" marL="0" rtl="0" algn="ctr">
              <a:lnSpc>
                <a:spcPct val="90000"/>
              </a:lnSpc>
              <a:spcBef>
                <a:spcPts val="0"/>
              </a:spcBef>
              <a:spcAft>
                <a:spcPts val="0"/>
              </a:spcAft>
              <a:buClr>
                <a:srgbClr val="002060"/>
              </a:buClr>
              <a:buSzPts val="12000"/>
              <a:buNone/>
            </a:pPr>
            <a:r>
              <a:rPr lang="en-GB" sz="18000">
                <a:solidFill>
                  <a:srgbClr val="002060"/>
                </a:solidFill>
              </a:rPr>
              <a:t>u</a:t>
            </a:r>
            <a:endParaRPr sz="18000"/>
          </a:p>
        </p:txBody>
      </p:sp>
      <p:sp>
        <p:nvSpPr>
          <p:cNvPr id="57" name="Google Shape;57;p10"/>
          <p:cNvSpPr/>
          <p:nvPr/>
        </p:nvSpPr>
        <p:spPr>
          <a:xfrm>
            <a:off x="6328162" y="2992489"/>
            <a:ext cx="5704319" cy="4327493"/>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25" spcFirstLastPara="1" rIns="137125" wrap="square" tIns="68550">
            <a:noAutofit/>
          </a:bodyPr>
          <a:lstStyle/>
          <a:p>
            <a:pPr indent="0" lvl="0" marL="0" marR="0" rtl="0" algn="ctr">
              <a:lnSpc>
                <a:spcPct val="100000"/>
              </a:lnSpc>
              <a:spcBef>
                <a:spcPts val="0"/>
              </a:spcBef>
              <a:spcAft>
                <a:spcPts val="0"/>
              </a:spcAft>
              <a:buNone/>
            </a:pPr>
            <a:r>
              <a:rPr b="0" i="0" lang="en-GB" sz="9900" u="none" cap="none" strike="noStrike">
                <a:solidFill>
                  <a:srgbClr val="002060"/>
                </a:solidFill>
                <a:latin typeface="Century Gothic"/>
                <a:ea typeface="Century Gothic"/>
                <a:cs typeface="Century Gothic"/>
                <a:sym typeface="Century Gothic"/>
              </a:rPr>
              <a:t>d</a:t>
            </a:r>
            <a:r>
              <a:rPr b="0" i="0" lang="en-GB" sz="9900" u="none" cap="none" strike="noStrike">
                <a:solidFill>
                  <a:schemeClr val="accent5"/>
                </a:solidFill>
                <a:latin typeface="Century Gothic"/>
                <a:ea typeface="Century Gothic"/>
                <a:cs typeface="Century Gothic"/>
                <a:sym typeface="Century Gothic"/>
              </a:rPr>
              <a:t>u</a:t>
            </a:r>
            <a:endParaRPr b="0" i="0" sz="9900" u="none" cap="none" strike="noStrike">
              <a:solidFill>
                <a:schemeClr val="accent5"/>
              </a:solidFill>
              <a:latin typeface="Century Gothic"/>
              <a:ea typeface="Century Gothic"/>
              <a:cs typeface="Century Gothic"/>
              <a:sym typeface="Century Gothic"/>
            </a:endParaRPr>
          </a:p>
        </p:txBody>
      </p:sp>
      <p:sp>
        <p:nvSpPr>
          <p:cNvPr id="58" name="Google Shape;58;p10"/>
          <p:cNvSpPr/>
          <p:nvPr/>
        </p:nvSpPr>
        <p:spPr>
          <a:xfrm>
            <a:off x="1303015" y="1314458"/>
            <a:ext cx="3970319"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8100" u="none" cap="none" strike="noStrike">
                <a:solidFill>
                  <a:srgbClr val="002060"/>
                </a:solidFill>
                <a:latin typeface="Century Gothic"/>
                <a:ea typeface="Century Gothic"/>
                <a:cs typeface="Century Gothic"/>
                <a:sym typeface="Century Gothic"/>
              </a:rPr>
              <a:t>absol</a:t>
            </a:r>
            <a:r>
              <a:rPr b="0" i="0" lang="en-GB" sz="8100" u="none" cap="none" strike="noStrike">
                <a:solidFill>
                  <a:schemeClr val="accent5"/>
                </a:solidFill>
                <a:latin typeface="Century Gothic"/>
                <a:ea typeface="Century Gothic"/>
                <a:cs typeface="Century Gothic"/>
                <a:sym typeface="Century Gothic"/>
              </a:rPr>
              <a:t>u</a:t>
            </a:r>
            <a:r>
              <a:rPr b="0" i="0" lang="en-GB" sz="8100" u="none" cap="none" strike="noStrike">
                <a:solidFill>
                  <a:srgbClr val="002060"/>
                </a:solidFill>
                <a:latin typeface="Century Gothic"/>
                <a:ea typeface="Century Gothic"/>
                <a:cs typeface="Century Gothic"/>
                <a:sym typeface="Century Gothic"/>
              </a:rPr>
              <a:t>t</a:t>
            </a:r>
            <a:endParaRPr b="0" i="0" sz="8100" u="none" cap="none" strike="noStrike">
              <a:solidFill>
                <a:srgbClr val="002060"/>
              </a:solidFill>
              <a:latin typeface="Century Gothic"/>
              <a:ea typeface="Century Gothic"/>
              <a:cs typeface="Century Gothic"/>
              <a:sym typeface="Century Gothic"/>
            </a:endParaRPr>
          </a:p>
        </p:txBody>
      </p:sp>
      <p:sp>
        <p:nvSpPr>
          <p:cNvPr id="59" name="Google Shape;59;p10"/>
          <p:cNvSpPr/>
          <p:nvPr/>
        </p:nvSpPr>
        <p:spPr>
          <a:xfrm>
            <a:off x="13371695" y="5208815"/>
            <a:ext cx="3612048"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8100" u="none" cap="none" strike="noStrike">
                <a:solidFill>
                  <a:srgbClr val="002060"/>
                </a:solidFill>
                <a:latin typeface="Century Gothic"/>
                <a:ea typeface="Century Gothic"/>
                <a:cs typeface="Century Gothic"/>
                <a:sym typeface="Century Gothic"/>
              </a:rPr>
              <a:t>Sch</a:t>
            </a:r>
            <a:r>
              <a:rPr b="0" i="0" lang="en-GB" sz="8100" u="none" cap="none" strike="noStrike">
                <a:solidFill>
                  <a:schemeClr val="accent5"/>
                </a:solidFill>
                <a:latin typeface="Century Gothic"/>
                <a:ea typeface="Century Gothic"/>
                <a:cs typeface="Century Gothic"/>
                <a:sym typeface="Century Gothic"/>
              </a:rPr>
              <a:t>u</a:t>
            </a:r>
            <a:r>
              <a:rPr b="0" i="0" lang="en-GB" sz="8100" u="none" cap="none" strike="noStrike">
                <a:solidFill>
                  <a:srgbClr val="002060"/>
                </a:solidFill>
                <a:latin typeface="Century Gothic"/>
                <a:ea typeface="Century Gothic"/>
                <a:cs typeface="Century Gothic"/>
                <a:sym typeface="Century Gothic"/>
              </a:rPr>
              <a:t>le</a:t>
            </a:r>
            <a:endParaRPr b="0" i="0" sz="8100" u="none" cap="none" strike="noStrike">
              <a:solidFill>
                <a:srgbClr val="002060"/>
              </a:solidFill>
              <a:latin typeface="Century Gothic"/>
              <a:ea typeface="Century Gothic"/>
              <a:cs typeface="Century Gothic"/>
              <a:sym typeface="Century Gothic"/>
            </a:endParaRPr>
          </a:p>
        </p:txBody>
      </p:sp>
      <p:sp>
        <p:nvSpPr>
          <p:cNvPr id="60" name="Google Shape;60;p10"/>
          <p:cNvSpPr/>
          <p:nvPr/>
        </p:nvSpPr>
        <p:spPr>
          <a:xfrm>
            <a:off x="8197587" y="7565665"/>
            <a:ext cx="1892826"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8100" u="none" cap="none" strike="noStrike">
                <a:solidFill>
                  <a:srgbClr val="002060"/>
                </a:solidFill>
                <a:latin typeface="Century Gothic"/>
                <a:ea typeface="Century Gothic"/>
                <a:cs typeface="Century Gothic"/>
                <a:sym typeface="Century Gothic"/>
              </a:rPr>
              <a:t>t</a:t>
            </a:r>
            <a:r>
              <a:rPr b="0" i="0" lang="en-GB" sz="8100" u="none" cap="none" strike="noStrike">
                <a:solidFill>
                  <a:schemeClr val="accent5"/>
                </a:solidFill>
                <a:latin typeface="Century Gothic"/>
                <a:ea typeface="Century Gothic"/>
                <a:cs typeface="Century Gothic"/>
                <a:sym typeface="Century Gothic"/>
              </a:rPr>
              <a:t>u</a:t>
            </a:r>
            <a:r>
              <a:rPr b="0" i="0" lang="en-GB" sz="8100" u="none" cap="none" strike="noStrike">
                <a:solidFill>
                  <a:srgbClr val="002060"/>
                </a:solidFill>
                <a:latin typeface="Century Gothic"/>
                <a:ea typeface="Century Gothic"/>
                <a:cs typeface="Century Gothic"/>
                <a:sym typeface="Century Gothic"/>
              </a:rPr>
              <a:t>n</a:t>
            </a:r>
            <a:endParaRPr b="0" i="1" sz="8100" u="none" cap="none" strike="noStrike">
              <a:solidFill>
                <a:srgbClr val="002060"/>
              </a:solidFill>
              <a:latin typeface="Century Gothic"/>
              <a:ea typeface="Century Gothic"/>
              <a:cs typeface="Century Gothic"/>
              <a:sym typeface="Century Gothic"/>
            </a:endParaRPr>
          </a:p>
        </p:txBody>
      </p:sp>
      <p:sp>
        <p:nvSpPr>
          <p:cNvPr id="61" name="Google Shape;61;p10"/>
          <p:cNvSpPr/>
          <p:nvPr/>
        </p:nvSpPr>
        <p:spPr>
          <a:xfrm>
            <a:off x="1423239" y="5046803"/>
            <a:ext cx="3729867"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8100" u="none" cap="none" strike="noStrike">
                <a:solidFill>
                  <a:srgbClr val="002060"/>
                </a:solidFill>
                <a:latin typeface="Century Gothic"/>
                <a:ea typeface="Century Gothic"/>
                <a:cs typeface="Century Gothic"/>
                <a:sym typeface="Century Gothic"/>
              </a:rPr>
              <a:t>Min</a:t>
            </a:r>
            <a:r>
              <a:rPr b="0" i="0" lang="en-GB" sz="8100" u="none" cap="none" strike="noStrike">
                <a:solidFill>
                  <a:schemeClr val="accent5"/>
                </a:solidFill>
                <a:latin typeface="Century Gothic"/>
                <a:ea typeface="Century Gothic"/>
                <a:cs typeface="Century Gothic"/>
                <a:sym typeface="Century Gothic"/>
              </a:rPr>
              <a:t>u</a:t>
            </a:r>
            <a:r>
              <a:rPr b="0" i="0" lang="en-GB" sz="8100" u="none" cap="none" strike="noStrike">
                <a:solidFill>
                  <a:srgbClr val="002060"/>
                </a:solidFill>
                <a:latin typeface="Century Gothic"/>
                <a:ea typeface="Century Gothic"/>
                <a:cs typeface="Century Gothic"/>
                <a:sym typeface="Century Gothic"/>
              </a:rPr>
              <a:t>te</a:t>
            </a:r>
            <a:endParaRPr b="0" i="0" sz="2100" u="none" cap="none" strike="noStrike">
              <a:solidFill>
                <a:srgbClr val="000000"/>
              </a:solidFill>
              <a:latin typeface="Arial"/>
              <a:ea typeface="Arial"/>
              <a:cs typeface="Arial"/>
              <a:sym typeface="Arial"/>
            </a:endParaRPr>
          </a:p>
        </p:txBody>
      </p:sp>
      <p:sp>
        <p:nvSpPr>
          <p:cNvPr id="62" name="Google Shape;62;p10"/>
          <p:cNvSpPr/>
          <p:nvPr/>
        </p:nvSpPr>
        <p:spPr>
          <a:xfrm>
            <a:off x="14197644" y="1314458"/>
            <a:ext cx="1960154"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8100" u="none" cap="none" strike="noStrike">
                <a:solidFill>
                  <a:srgbClr val="002060"/>
                </a:solidFill>
                <a:latin typeface="Century Gothic"/>
                <a:ea typeface="Century Gothic"/>
                <a:cs typeface="Century Gothic"/>
                <a:sym typeface="Century Gothic"/>
              </a:rPr>
              <a:t>g</a:t>
            </a:r>
            <a:r>
              <a:rPr b="0" i="0" lang="en-GB" sz="8100" u="none" cap="none" strike="noStrike">
                <a:solidFill>
                  <a:schemeClr val="accent5"/>
                </a:solidFill>
                <a:latin typeface="Century Gothic"/>
                <a:ea typeface="Century Gothic"/>
                <a:cs typeface="Century Gothic"/>
                <a:sym typeface="Century Gothic"/>
              </a:rPr>
              <a:t>u</a:t>
            </a:r>
            <a:r>
              <a:rPr b="0" i="0" lang="en-GB" sz="8100" u="none" cap="none" strike="noStrike">
                <a:solidFill>
                  <a:srgbClr val="002060"/>
                </a:solidFill>
                <a:latin typeface="Century Gothic"/>
                <a:ea typeface="Century Gothic"/>
                <a:cs typeface="Century Gothic"/>
                <a:sym typeface="Century Gothic"/>
              </a:rPr>
              <a:t>t</a:t>
            </a:r>
            <a:endParaRPr b="0" i="0" sz="2100" u="none" cap="none" strike="noStrike">
              <a:solidFill>
                <a:srgbClr val="000000"/>
              </a:solidFill>
              <a:latin typeface="Arial"/>
              <a:ea typeface="Arial"/>
              <a:cs typeface="Arial"/>
              <a:sym typeface="Arial"/>
            </a:endParaRPr>
          </a:p>
        </p:txBody>
      </p:sp>
      <p:pic>
        <p:nvPicPr>
          <p:cNvPr descr="boy in a group pointing out at 'you'" id="63" name="Google Shape;63;p10"/>
          <p:cNvPicPr preferRelativeResize="0"/>
          <p:nvPr/>
        </p:nvPicPr>
        <p:blipFill rotWithShape="1">
          <a:blip r:embed="rId3">
            <a:alphaModFix/>
          </a:blip>
          <a:srcRect b="0" l="0" r="0" t="0"/>
          <a:stretch/>
        </p:blipFill>
        <p:spPr>
          <a:xfrm>
            <a:off x="6944815" y="3164659"/>
            <a:ext cx="4425836" cy="3038315"/>
          </a:xfrm>
          <a:prstGeom prst="rect">
            <a:avLst/>
          </a:prstGeom>
          <a:noFill/>
          <a:ln>
            <a:noFill/>
          </a:ln>
        </p:spPr>
      </p:pic>
      <p:pic>
        <p:nvPicPr>
          <p:cNvPr descr="school building" id="64" name="Google Shape;64;p10"/>
          <p:cNvPicPr preferRelativeResize="0"/>
          <p:nvPr/>
        </p:nvPicPr>
        <p:blipFill rotWithShape="1">
          <a:blip r:embed="rId4">
            <a:alphaModFix/>
          </a:blip>
          <a:srcRect b="0" l="0" r="0" t="0"/>
          <a:stretch/>
        </p:blipFill>
        <p:spPr>
          <a:xfrm>
            <a:off x="13487148" y="6658148"/>
            <a:ext cx="3381144" cy="1730019"/>
          </a:xfrm>
          <a:prstGeom prst="rect">
            <a:avLst/>
          </a:prstGeom>
          <a:noFill/>
          <a:ln>
            <a:noFill/>
          </a:ln>
        </p:spPr>
      </p:pic>
      <p:pic>
        <p:nvPicPr>
          <p:cNvPr descr="good" id="65" name="Google Shape;65;p10"/>
          <p:cNvPicPr preferRelativeResize="0"/>
          <p:nvPr/>
        </p:nvPicPr>
        <p:blipFill rotWithShape="1">
          <a:blip r:embed="rId5">
            <a:alphaModFix/>
          </a:blip>
          <a:srcRect b="0" l="0" r="0" t="0"/>
          <a:stretch/>
        </p:blipFill>
        <p:spPr>
          <a:xfrm flipH="1">
            <a:off x="13719159" y="2736440"/>
            <a:ext cx="3087078" cy="1641297"/>
          </a:xfrm>
          <a:prstGeom prst="rect">
            <a:avLst/>
          </a:prstGeom>
          <a:noFill/>
          <a:ln>
            <a:noFill/>
          </a:ln>
        </p:spPr>
      </p:pic>
      <p:pic>
        <p:nvPicPr>
          <p:cNvPr descr="timer" id="66" name="Google Shape;66;p10"/>
          <p:cNvPicPr preferRelativeResize="0"/>
          <p:nvPr/>
        </p:nvPicPr>
        <p:blipFill rotWithShape="1">
          <a:blip r:embed="rId6">
            <a:alphaModFix/>
          </a:blip>
          <a:srcRect b="0" l="0" r="0" t="0"/>
          <a:stretch/>
        </p:blipFill>
        <p:spPr>
          <a:xfrm>
            <a:off x="2648808" y="6593810"/>
            <a:ext cx="1118946" cy="1858695"/>
          </a:xfrm>
          <a:prstGeom prst="rect">
            <a:avLst/>
          </a:prstGeom>
          <a:noFill/>
          <a:ln>
            <a:noFill/>
          </a:ln>
        </p:spPr>
      </p:pic>
      <p:grpSp>
        <p:nvGrpSpPr>
          <p:cNvPr descr="100 percent" id="67" name="Google Shape;67;p10"/>
          <p:cNvGrpSpPr/>
          <p:nvPr/>
        </p:nvGrpSpPr>
        <p:grpSpPr>
          <a:xfrm>
            <a:off x="1537595" y="2654021"/>
            <a:ext cx="4989417" cy="1661933"/>
            <a:chOff x="1025063" y="1769347"/>
            <a:chExt cx="3326278" cy="1107955"/>
          </a:xfrm>
        </p:grpSpPr>
        <p:pic>
          <p:nvPicPr>
            <p:cNvPr id="68" name="Google Shape;68;p10"/>
            <p:cNvPicPr preferRelativeResize="0"/>
            <p:nvPr/>
          </p:nvPicPr>
          <p:blipFill rotWithShape="1">
            <a:blip r:embed="rId7">
              <a:alphaModFix/>
            </a:blip>
            <a:srcRect b="0" l="0" r="0" t="0"/>
            <a:stretch/>
          </p:blipFill>
          <p:spPr>
            <a:xfrm>
              <a:off x="1025063" y="1994992"/>
              <a:ext cx="486704" cy="694788"/>
            </a:xfrm>
            <a:prstGeom prst="rect">
              <a:avLst/>
            </a:prstGeom>
            <a:noFill/>
            <a:ln>
              <a:noFill/>
            </a:ln>
          </p:spPr>
        </p:pic>
        <p:pic>
          <p:nvPicPr>
            <p:cNvPr id="69" name="Google Shape;69;p10"/>
            <p:cNvPicPr preferRelativeResize="0"/>
            <p:nvPr/>
          </p:nvPicPr>
          <p:blipFill rotWithShape="1">
            <a:blip r:embed="rId8">
              <a:alphaModFix/>
            </a:blip>
            <a:srcRect b="0" l="0" r="0" t="0"/>
            <a:stretch/>
          </p:blipFill>
          <p:spPr>
            <a:xfrm>
              <a:off x="1553887" y="1994992"/>
              <a:ext cx="477718" cy="682454"/>
            </a:xfrm>
            <a:prstGeom prst="rect">
              <a:avLst/>
            </a:prstGeom>
            <a:noFill/>
            <a:ln>
              <a:noFill/>
            </a:ln>
          </p:spPr>
        </p:pic>
        <p:pic>
          <p:nvPicPr>
            <p:cNvPr id="70" name="Google Shape;70;p10"/>
            <p:cNvPicPr preferRelativeResize="0"/>
            <p:nvPr/>
          </p:nvPicPr>
          <p:blipFill rotWithShape="1">
            <a:blip r:embed="rId8">
              <a:alphaModFix/>
            </a:blip>
            <a:srcRect b="0" l="0" r="0" t="0"/>
            <a:stretch/>
          </p:blipFill>
          <p:spPr>
            <a:xfrm>
              <a:off x="2096054" y="1994992"/>
              <a:ext cx="477718" cy="682454"/>
            </a:xfrm>
            <a:prstGeom prst="rect">
              <a:avLst/>
            </a:prstGeom>
            <a:noFill/>
            <a:ln>
              <a:noFill/>
            </a:ln>
          </p:spPr>
        </p:pic>
        <p:sp>
          <p:nvSpPr>
            <p:cNvPr descr="100 percent" id="71" name="Google Shape;71;p10"/>
            <p:cNvSpPr txBox="1"/>
            <p:nvPr/>
          </p:nvSpPr>
          <p:spPr>
            <a:xfrm>
              <a:off x="2573772" y="1769347"/>
              <a:ext cx="1777569" cy="1107955"/>
            </a:xfrm>
            <a:prstGeom prst="rect">
              <a:avLst/>
            </a:prstGeom>
            <a:noFill/>
            <a:ln>
              <a:noFill/>
            </a:ln>
          </p:spPr>
          <p:txBody>
            <a:bodyPr anchorCtr="0" anchor="t" bIns="68550" lIns="137125" spcFirstLastPara="1" rIns="137125" wrap="square" tIns="68550">
              <a:noAutofit/>
            </a:bodyPr>
            <a:lstStyle/>
            <a:p>
              <a:pPr indent="0" lvl="0" marL="0" marR="0" rtl="0" algn="l">
                <a:lnSpc>
                  <a:spcPct val="100000"/>
                </a:lnSpc>
                <a:spcBef>
                  <a:spcPts val="0"/>
                </a:spcBef>
                <a:spcAft>
                  <a:spcPts val="0"/>
                </a:spcAft>
                <a:buNone/>
              </a:pPr>
              <a:r>
                <a:rPr b="1" i="0" lang="en-GB" sz="9900" u="none" cap="none" strike="noStrike">
                  <a:solidFill>
                    <a:srgbClr val="FF0000"/>
                  </a:solidFill>
                  <a:latin typeface="Century Gothic"/>
                  <a:ea typeface="Century Gothic"/>
                  <a:cs typeface="Century Gothic"/>
                  <a:sym typeface="Century Gothic"/>
                </a:rPr>
                <a:t>%</a:t>
              </a:r>
              <a:endParaRPr b="0" i="0" sz="2100" u="none" cap="none" strike="noStrike">
                <a:solidFill>
                  <a:srgbClr val="000000"/>
                </a:solidFill>
                <a:latin typeface="Arial"/>
                <a:ea typeface="Arial"/>
                <a:cs typeface="Arial"/>
                <a:sym typeface="Arial"/>
              </a:endParaRPr>
            </a:p>
          </p:txBody>
        </p:sp>
      </p:grpSp>
      <p:sp>
        <p:nvSpPr>
          <p:cNvPr id="72" name="Google Shape;72;p10"/>
          <p:cNvSpPr txBox="1"/>
          <p:nvPr/>
        </p:nvSpPr>
        <p:spPr>
          <a:xfrm>
            <a:off x="7766186" y="8631347"/>
            <a:ext cx="2755625" cy="553937"/>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2700" u="none" cap="none" strike="noStrike">
                <a:solidFill>
                  <a:schemeClr val="dk1"/>
                </a:solidFill>
                <a:latin typeface="Century Gothic"/>
                <a:ea typeface="Century Gothic"/>
                <a:cs typeface="Century Gothic"/>
                <a:sym typeface="Century Gothic"/>
              </a:rPr>
              <a:t>[to do]</a:t>
            </a:r>
            <a:endParaRPr b="0" i="0" sz="2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5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5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1"/>
          <p:cNvSpPr txBox="1"/>
          <p:nvPr>
            <p:ph type="title"/>
          </p:nvPr>
        </p:nvSpPr>
        <p:spPr>
          <a:xfrm>
            <a:off x="8207317" y="352556"/>
            <a:ext cx="1843388" cy="1969406"/>
          </a:xfrm>
          <a:prstGeom prst="rect">
            <a:avLst/>
          </a:prstGeom>
          <a:noFill/>
          <a:ln>
            <a:noFill/>
          </a:ln>
        </p:spPr>
        <p:txBody>
          <a:bodyPr anchorCtr="0" anchor="ctr" bIns="68550" lIns="137125" spcFirstLastPara="1" rIns="137125" wrap="square" tIns="68550">
            <a:noAutofit/>
          </a:bodyPr>
          <a:lstStyle/>
          <a:p>
            <a:pPr indent="0" lvl="0" marL="0" rtl="0" algn="ctr">
              <a:lnSpc>
                <a:spcPct val="90000"/>
              </a:lnSpc>
              <a:spcBef>
                <a:spcPts val="0"/>
              </a:spcBef>
              <a:spcAft>
                <a:spcPts val="0"/>
              </a:spcAft>
              <a:buClr>
                <a:srgbClr val="002060"/>
              </a:buClr>
              <a:buSzPts val="9600"/>
              <a:buNone/>
            </a:pPr>
            <a:r>
              <a:rPr lang="en-GB" sz="14400">
                <a:solidFill>
                  <a:srgbClr val="002060"/>
                </a:solidFill>
              </a:rPr>
              <a:t>ü</a:t>
            </a:r>
            <a:endParaRPr sz="14400"/>
          </a:p>
        </p:txBody>
      </p:sp>
      <p:pic>
        <p:nvPicPr>
          <p:cNvPr descr="fingers crossed" id="79" name="Google Shape;79;p11"/>
          <p:cNvPicPr preferRelativeResize="0"/>
          <p:nvPr/>
        </p:nvPicPr>
        <p:blipFill rotWithShape="1">
          <a:blip r:embed="rId3">
            <a:alphaModFix/>
          </a:blip>
          <a:srcRect b="0" l="0" r="0" t="0"/>
          <a:stretch/>
        </p:blipFill>
        <p:spPr>
          <a:xfrm>
            <a:off x="12256975" y="2049701"/>
            <a:ext cx="5424975" cy="2520600"/>
          </a:xfrm>
          <a:prstGeom prst="rect">
            <a:avLst/>
          </a:prstGeom>
          <a:noFill/>
          <a:ln>
            <a:noFill/>
          </a:ln>
        </p:spPr>
      </p:pic>
      <p:sp>
        <p:nvSpPr>
          <p:cNvPr id="80" name="Google Shape;80;p11"/>
          <p:cNvSpPr/>
          <p:nvPr/>
        </p:nvSpPr>
        <p:spPr>
          <a:xfrm>
            <a:off x="6406666" y="2634019"/>
            <a:ext cx="5704319" cy="4082975"/>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25" spcFirstLastPara="1" rIns="137125" wrap="square" tIns="68550">
            <a:noAutofit/>
          </a:bodyPr>
          <a:lstStyle/>
          <a:p>
            <a:pPr indent="0" lvl="0" marL="0" marR="0" rtl="0" algn="ctr">
              <a:lnSpc>
                <a:spcPct val="100000"/>
              </a:lnSpc>
              <a:spcBef>
                <a:spcPts val="0"/>
              </a:spcBef>
              <a:spcAft>
                <a:spcPts val="0"/>
              </a:spcAft>
              <a:buNone/>
            </a:pPr>
            <a:r>
              <a:rPr b="0" i="0" lang="en-GB" sz="9900" u="none" cap="none" strike="noStrike">
                <a:solidFill>
                  <a:srgbClr val="002060"/>
                </a:solidFill>
                <a:latin typeface="Century Gothic"/>
                <a:ea typeface="Century Gothic"/>
                <a:cs typeface="Century Gothic"/>
                <a:sym typeface="Century Gothic"/>
              </a:rPr>
              <a:t>f</a:t>
            </a:r>
            <a:r>
              <a:rPr b="0" i="0" lang="en-GB" sz="9900" u="none" cap="none" strike="noStrike">
                <a:solidFill>
                  <a:schemeClr val="accent5"/>
                </a:solidFill>
                <a:latin typeface="Century Gothic"/>
                <a:ea typeface="Century Gothic"/>
                <a:cs typeface="Century Gothic"/>
                <a:sym typeface="Century Gothic"/>
              </a:rPr>
              <a:t>ü</a:t>
            </a:r>
            <a:r>
              <a:rPr b="0" i="0" lang="en-GB" sz="9900" u="none" cap="none" strike="noStrike">
                <a:solidFill>
                  <a:srgbClr val="002060"/>
                </a:solidFill>
                <a:latin typeface="Century Gothic"/>
                <a:ea typeface="Century Gothic"/>
                <a:cs typeface="Century Gothic"/>
                <a:sym typeface="Century Gothic"/>
              </a:rPr>
              <a:t>nf</a:t>
            </a:r>
            <a:endParaRPr b="0" i="0" sz="9900" u="none" cap="none" strike="noStrike">
              <a:solidFill>
                <a:srgbClr val="002060"/>
              </a:solidFill>
              <a:latin typeface="Century Gothic"/>
              <a:ea typeface="Century Gothic"/>
              <a:cs typeface="Century Gothic"/>
              <a:sym typeface="Century Gothic"/>
            </a:endParaRPr>
          </a:p>
        </p:txBody>
      </p:sp>
      <p:sp>
        <p:nvSpPr>
          <p:cNvPr id="81" name="Google Shape;81;p11"/>
          <p:cNvSpPr/>
          <p:nvPr/>
        </p:nvSpPr>
        <p:spPr>
          <a:xfrm>
            <a:off x="1501380" y="740087"/>
            <a:ext cx="4040049"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8100" u="none" cap="none" strike="noStrike">
                <a:solidFill>
                  <a:srgbClr val="002060"/>
                </a:solidFill>
                <a:latin typeface="Century Gothic"/>
                <a:ea typeface="Century Gothic"/>
                <a:cs typeface="Century Gothic"/>
                <a:sym typeface="Century Gothic"/>
              </a:rPr>
              <a:t>R</a:t>
            </a:r>
            <a:r>
              <a:rPr b="0" i="0" lang="en-GB" sz="8100" u="none" cap="none" strike="noStrike">
                <a:solidFill>
                  <a:schemeClr val="accent5"/>
                </a:solidFill>
                <a:latin typeface="Century Gothic"/>
                <a:ea typeface="Century Gothic"/>
                <a:cs typeface="Century Gothic"/>
                <a:sym typeface="Century Gothic"/>
              </a:rPr>
              <a:t>ü</a:t>
            </a:r>
            <a:r>
              <a:rPr b="0" i="0" lang="en-GB" sz="8100" u="none" cap="none" strike="noStrike">
                <a:solidFill>
                  <a:srgbClr val="002060"/>
                </a:solidFill>
                <a:latin typeface="Century Gothic"/>
                <a:ea typeface="Century Gothic"/>
                <a:cs typeface="Century Gothic"/>
                <a:sym typeface="Century Gothic"/>
              </a:rPr>
              <a:t>cken</a:t>
            </a:r>
            <a:endParaRPr b="0" i="0" sz="8100" u="none" cap="none" strike="noStrike">
              <a:solidFill>
                <a:srgbClr val="FFCC00"/>
              </a:solidFill>
              <a:latin typeface="Century Gothic"/>
              <a:ea typeface="Century Gothic"/>
              <a:cs typeface="Century Gothic"/>
              <a:sym typeface="Century Gothic"/>
            </a:endParaRPr>
          </a:p>
        </p:txBody>
      </p:sp>
      <p:sp>
        <p:nvSpPr>
          <p:cNvPr id="82" name="Google Shape;82;p11"/>
          <p:cNvSpPr/>
          <p:nvPr/>
        </p:nvSpPr>
        <p:spPr>
          <a:xfrm>
            <a:off x="12256969" y="870650"/>
            <a:ext cx="5498825"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8100" u="none" cap="none" strike="noStrike">
                <a:solidFill>
                  <a:srgbClr val="002060"/>
                </a:solidFill>
                <a:latin typeface="Century Gothic"/>
                <a:ea typeface="Century Gothic"/>
                <a:cs typeface="Century Gothic"/>
                <a:sym typeface="Century Gothic"/>
              </a:rPr>
              <a:t>w</a:t>
            </a:r>
            <a:r>
              <a:rPr b="0" i="0" lang="en-GB" sz="8100" u="none" cap="none" strike="noStrike">
                <a:solidFill>
                  <a:schemeClr val="accent5"/>
                </a:solidFill>
                <a:latin typeface="Century Gothic"/>
                <a:ea typeface="Century Gothic"/>
                <a:cs typeface="Century Gothic"/>
                <a:sym typeface="Century Gothic"/>
              </a:rPr>
              <a:t>ü</a:t>
            </a:r>
            <a:r>
              <a:rPr b="0" i="0" lang="en-GB" sz="8100" u="none" cap="none" strike="noStrike">
                <a:solidFill>
                  <a:srgbClr val="002060"/>
                </a:solidFill>
                <a:latin typeface="Century Gothic"/>
                <a:ea typeface="Century Gothic"/>
                <a:cs typeface="Century Gothic"/>
                <a:sym typeface="Century Gothic"/>
              </a:rPr>
              <a:t>nschen</a:t>
            </a:r>
            <a:endParaRPr b="0" i="0" sz="8100" u="none" cap="none" strike="noStrike">
              <a:solidFill>
                <a:srgbClr val="002060"/>
              </a:solidFill>
              <a:latin typeface="Century Gothic"/>
              <a:ea typeface="Century Gothic"/>
              <a:cs typeface="Century Gothic"/>
              <a:sym typeface="Century Gothic"/>
            </a:endParaRPr>
          </a:p>
        </p:txBody>
      </p:sp>
      <p:sp>
        <p:nvSpPr>
          <p:cNvPr id="83" name="Google Shape;83;p11"/>
          <p:cNvSpPr/>
          <p:nvPr/>
        </p:nvSpPr>
        <p:spPr>
          <a:xfrm>
            <a:off x="13325634" y="5198551"/>
            <a:ext cx="3588461"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8100" u="none" cap="none" strike="noStrike">
                <a:solidFill>
                  <a:srgbClr val="002060"/>
                </a:solidFill>
                <a:latin typeface="Century Gothic"/>
                <a:ea typeface="Century Gothic"/>
                <a:cs typeface="Century Gothic"/>
                <a:sym typeface="Century Gothic"/>
              </a:rPr>
              <a:t>St</a:t>
            </a:r>
            <a:r>
              <a:rPr b="0" i="0" lang="en-GB" sz="8100" u="none" cap="none" strike="noStrike">
                <a:solidFill>
                  <a:schemeClr val="accent5"/>
                </a:solidFill>
                <a:latin typeface="Century Gothic"/>
                <a:ea typeface="Century Gothic"/>
                <a:cs typeface="Century Gothic"/>
                <a:sym typeface="Century Gothic"/>
              </a:rPr>
              <a:t>ü</a:t>
            </a:r>
            <a:r>
              <a:rPr b="0" i="0" lang="en-GB" sz="8100" u="none" cap="none" strike="noStrike">
                <a:solidFill>
                  <a:srgbClr val="002060"/>
                </a:solidFill>
                <a:latin typeface="Century Gothic"/>
                <a:ea typeface="Century Gothic"/>
                <a:cs typeface="Century Gothic"/>
                <a:sym typeface="Century Gothic"/>
              </a:rPr>
              <a:t>ck</a:t>
            </a:r>
            <a:endParaRPr b="0" i="1" sz="8100" u="none" cap="none" strike="noStrike">
              <a:solidFill>
                <a:srgbClr val="002060"/>
              </a:solidFill>
              <a:latin typeface="Century Gothic"/>
              <a:ea typeface="Century Gothic"/>
              <a:cs typeface="Century Gothic"/>
              <a:sym typeface="Century Gothic"/>
            </a:endParaRPr>
          </a:p>
        </p:txBody>
      </p:sp>
      <p:sp>
        <p:nvSpPr>
          <p:cNvPr id="84" name="Google Shape;84;p11"/>
          <p:cNvSpPr/>
          <p:nvPr/>
        </p:nvSpPr>
        <p:spPr>
          <a:xfrm>
            <a:off x="649758" y="6112698"/>
            <a:ext cx="5424978"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8100" u="none" cap="none" strike="noStrike">
                <a:solidFill>
                  <a:srgbClr val="002060"/>
                </a:solidFill>
                <a:latin typeface="Century Gothic"/>
                <a:ea typeface="Century Gothic"/>
                <a:cs typeface="Century Gothic"/>
                <a:sym typeface="Century Gothic"/>
              </a:rPr>
              <a:t>Gl</a:t>
            </a:r>
            <a:r>
              <a:rPr b="0" i="0" lang="en-GB" sz="8100" u="none" cap="none" strike="noStrike">
                <a:solidFill>
                  <a:schemeClr val="accent5"/>
                </a:solidFill>
                <a:latin typeface="Century Gothic"/>
                <a:ea typeface="Century Gothic"/>
                <a:cs typeface="Century Gothic"/>
                <a:sym typeface="Century Gothic"/>
              </a:rPr>
              <a:t>ü</a:t>
            </a:r>
            <a:r>
              <a:rPr b="0" i="0" lang="en-GB" sz="8100" u="none" cap="none" strike="noStrike">
                <a:solidFill>
                  <a:srgbClr val="002060"/>
                </a:solidFill>
                <a:latin typeface="Century Gothic"/>
                <a:ea typeface="Century Gothic"/>
                <a:cs typeface="Century Gothic"/>
                <a:sym typeface="Century Gothic"/>
              </a:rPr>
              <a:t>ck</a:t>
            </a:r>
            <a:endParaRPr b="0" i="0" sz="8100" u="none" cap="none" strike="noStrike">
              <a:solidFill>
                <a:srgbClr val="002060"/>
              </a:solidFill>
              <a:latin typeface="Century Gothic"/>
              <a:ea typeface="Century Gothic"/>
              <a:cs typeface="Century Gothic"/>
              <a:sym typeface="Century Gothic"/>
            </a:endParaRPr>
          </a:p>
        </p:txBody>
      </p:sp>
      <p:sp>
        <p:nvSpPr>
          <p:cNvPr id="85" name="Google Shape;85;p11"/>
          <p:cNvSpPr/>
          <p:nvPr/>
        </p:nvSpPr>
        <p:spPr>
          <a:xfrm>
            <a:off x="7207485" y="7121767"/>
            <a:ext cx="3999171" cy="1384934"/>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8100" u="none" cap="none" strike="noStrike">
                <a:solidFill>
                  <a:srgbClr val="002060"/>
                </a:solidFill>
                <a:latin typeface="Century Gothic"/>
                <a:ea typeface="Century Gothic"/>
                <a:cs typeface="Century Gothic"/>
                <a:sym typeface="Century Gothic"/>
              </a:rPr>
              <a:t>m</a:t>
            </a:r>
            <a:r>
              <a:rPr b="0" i="0" lang="en-GB" sz="8100" u="none" cap="none" strike="noStrike">
                <a:solidFill>
                  <a:schemeClr val="accent5"/>
                </a:solidFill>
                <a:latin typeface="Century Gothic"/>
                <a:ea typeface="Century Gothic"/>
                <a:cs typeface="Century Gothic"/>
                <a:sym typeface="Century Gothic"/>
              </a:rPr>
              <a:t>ü</a:t>
            </a:r>
            <a:r>
              <a:rPr b="0" i="0" lang="en-GB" sz="8100" u="none" cap="none" strike="noStrike">
                <a:solidFill>
                  <a:srgbClr val="002060"/>
                </a:solidFill>
                <a:latin typeface="Century Gothic"/>
                <a:ea typeface="Century Gothic"/>
                <a:cs typeface="Century Gothic"/>
                <a:sym typeface="Century Gothic"/>
              </a:rPr>
              <a:t>ssen</a:t>
            </a:r>
            <a:endParaRPr b="0" i="0" sz="8100" u="none" cap="none" strike="noStrike">
              <a:solidFill>
                <a:srgbClr val="002060"/>
              </a:solidFill>
              <a:latin typeface="Century Gothic"/>
              <a:ea typeface="Century Gothic"/>
              <a:cs typeface="Century Gothic"/>
              <a:sym typeface="Century Gothic"/>
            </a:endParaRPr>
          </a:p>
        </p:txBody>
      </p:sp>
      <p:pic>
        <p:nvPicPr>
          <p:cNvPr descr="number 5 with a dice" id="86" name="Google Shape;86;p11"/>
          <p:cNvPicPr preferRelativeResize="0"/>
          <p:nvPr/>
        </p:nvPicPr>
        <p:blipFill rotWithShape="1">
          <a:blip r:embed="rId4">
            <a:alphaModFix/>
          </a:blip>
          <a:srcRect b="0" l="0" r="0" t="0"/>
          <a:stretch/>
        </p:blipFill>
        <p:spPr>
          <a:xfrm>
            <a:off x="8314322" y="2999442"/>
            <a:ext cx="1785492" cy="2130972"/>
          </a:xfrm>
          <a:prstGeom prst="rect">
            <a:avLst/>
          </a:prstGeom>
          <a:noFill/>
          <a:ln>
            <a:noFill/>
          </a:ln>
        </p:spPr>
      </p:pic>
      <p:pic>
        <p:nvPicPr>
          <p:cNvPr descr="the separate piece of pizza" id="87" name="Google Shape;87;p11"/>
          <p:cNvPicPr preferRelativeResize="0"/>
          <p:nvPr/>
        </p:nvPicPr>
        <p:blipFill rotWithShape="1">
          <a:blip r:embed="rId5">
            <a:alphaModFix/>
          </a:blip>
          <a:srcRect b="0" l="0" r="0" t="0"/>
          <a:stretch/>
        </p:blipFill>
        <p:spPr>
          <a:xfrm>
            <a:off x="15290316" y="6719817"/>
            <a:ext cx="1266978" cy="842541"/>
          </a:xfrm>
          <a:prstGeom prst="rect">
            <a:avLst/>
          </a:prstGeom>
          <a:noFill/>
          <a:ln>
            <a:noFill/>
          </a:ln>
        </p:spPr>
      </p:pic>
      <p:pic>
        <p:nvPicPr>
          <p:cNvPr descr="piece of pizza" id="88" name="Google Shape;88;p11"/>
          <p:cNvPicPr preferRelativeResize="0"/>
          <p:nvPr/>
        </p:nvPicPr>
        <p:blipFill rotWithShape="1">
          <a:blip r:embed="rId6">
            <a:alphaModFix/>
          </a:blip>
          <a:srcRect b="0" l="0" r="0" t="0"/>
          <a:stretch/>
        </p:blipFill>
        <p:spPr>
          <a:xfrm>
            <a:off x="13877409" y="6719817"/>
            <a:ext cx="2053778" cy="1975050"/>
          </a:xfrm>
          <a:prstGeom prst="rect">
            <a:avLst/>
          </a:prstGeom>
          <a:noFill/>
          <a:ln>
            <a:noFill/>
          </a:ln>
        </p:spPr>
      </p:pic>
      <p:cxnSp>
        <p:nvCxnSpPr>
          <p:cNvPr descr="arrow pointing to the piece of pizza" id="89" name="Google Shape;89;p11"/>
          <p:cNvCxnSpPr/>
          <p:nvPr/>
        </p:nvCxnSpPr>
        <p:spPr>
          <a:xfrm rot="10800000">
            <a:off x="16263116" y="7619782"/>
            <a:ext cx="496707" cy="697517"/>
          </a:xfrm>
          <a:prstGeom prst="straightConnector1">
            <a:avLst/>
          </a:prstGeom>
          <a:noFill/>
          <a:ln cap="flat" cmpd="sng" w="50800">
            <a:solidFill>
              <a:srgbClr val="002060"/>
            </a:solidFill>
            <a:prstDash val="solid"/>
            <a:miter lim="800000"/>
            <a:headEnd len="sm" w="sm" type="none"/>
            <a:tailEnd len="med" w="med" type="triangle"/>
          </a:ln>
        </p:spPr>
      </p:cxnSp>
      <p:sp>
        <p:nvSpPr>
          <p:cNvPr id="90" name="Google Shape;90;p11"/>
          <p:cNvSpPr txBox="1"/>
          <p:nvPr/>
        </p:nvSpPr>
        <p:spPr>
          <a:xfrm>
            <a:off x="7281641" y="8159858"/>
            <a:ext cx="3850856" cy="553937"/>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2700" u="none" cap="none" strike="noStrike">
                <a:solidFill>
                  <a:srgbClr val="002060"/>
                </a:solidFill>
                <a:latin typeface="Century Gothic"/>
                <a:ea typeface="Century Gothic"/>
                <a:cs typeface="Century Gothic"/>
                <a:sym typeface="Century Gothic"/>
              </a:rPr>
              <a:t>[to have to/must]</a:t>
            </a:r>
            <a:endParaRPr b="0" i="0" sz="2100" u="none" cap="none" strike="noStrike">
              <a:solidFill>
                <a:srgbClr val="000000"/>
              </a:solidFill>
              <a:latin typeface="Arial"/>
              <a:ea typeface="Arial"/>
              <a:cs typeface="Arial"/>
              <a:sym typeface="Arial"/>
            </a:endParaRPr>
          </a:p>
        </p:txBody>
      </p:sp>
      <p:sp>
        <p:nvSpPr>
          <p:cNvPr id="91" name="Google Shape;91;p11"/>
          <p:cNvSpPr txBox="1"/>
          <p:nvPr/>
        </p:nvSpPr>
        <p:spPr>
          <a:xfrm>
            <a:off x="1436824" y="7182775"/>
            <a:ext cx="3850856" cy="553937"/>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2700" u="none" cap="none" strike="noStrike">
                <a:solidFill>
                  <a:srgbClr val="002060"/>
                </a:solidFill>
                <a:latin typeface="Century Gothic"/>
                <a:ea typeface="Century Gothic"/>
                <a:cs typeface="Century Gothic"/>
                <a:sym typeface="Century Gothic"/>
              </a:rPr>
              <a:t>[luck/happiness]</a:t>
            </a:r>
            <a:endParaRPr b="0" i="0" sz="2100" u="none" cap="none" strike="noStrike">
              <a:solidFill>
                <a:srgbClr val="000000"/>
              </a:solidFill>
              <a:latin typeface="Arial"/>
              <a:ea typeface="Arial"/>
              <a:cs typeface="Arial"/>
              <a:sym typeface="Arial"/>
            </a:endParaRPr>
          </a:p>
        </p:txBody>
      </p:sp>
      <p:sp>
        <p:nvSpPr>
          <p:cNvPr id="92" name="Google Shape;92;p11"/>
          <p:cNvSpPr txBox="1"/>
          <p:nvPr/>
        </p:nvSpPr>
        <p:spPr>
          <a:xfrm>
            <a:off x="12908968" y="1978687"/>
            <a:ext cx="3850856" cy="553937"/>
          </a:xfrm>
          <a:prstGeom prst="rect">
            <a:avLst/>
          </a:prstGeom>
          <a:noFill/>
          <a:ln>
            <a:noFill/>
          </a:ln>
        </p:spPr>
        <p:txBody>
          <a:bodyPr anchorCtr="0" anchor="t" bIns="68550" lIns="137125" spcFirstLastPara="1" rIns="137125" wrap="square" tIns="68550">
            <a:noAutofit/>
          </a:bodyPr>
          <a:lstStyle/>
          <a:p>
            <a:pPr indent="0" lvl="0" marL="0" marR="0" rtl="0" algn="ctr">
              <a:lnSpc>
                <a:spcPct val="100000"/>
              </a:lnSpc>
              <a:spcBef>
                <a:spcPts val="0"/>
              </a:spcBef>
              <a:spcAft>
                <a:spcPts val="0"/>
              </a:spcAft>
              <a:buNone/>
            </a:pPr>
            <a:r>
              <a:rPr b="0" i="0" lang="en-GB" sz="2700" u="none" cap="none" strike="noStrike">
                <a:solidFill>
                  <a:srgbClr val="002060"/>
                </a:solidFill>
                <a:latin typeface="Century Gothic"/>
                <a:ea typeface="Century Gothic"/>
                <a:cs typeface="Century Gothic"/>
                <a:sym typeface="Century Gothic"/>
              </a:rPr>
              <a:t>[to wish]</a:t>
            </a:r>
            <a:endParaRPr b="0" i="0" sz="2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aphicFrame>
        <p:nvGraphicFramePr>
          <p:cNvPr id="97" name="Google Shape;97;p12"/>
          <p:cNvGraphicFramePr/>
          <p:nvPr/>
        </p:nvGraphicFramePr>
        <p:xfrm>
          <a:off x="835350" y="498950"/>
          <a:ext cx="3000000" cy="3000000"/>
        </p:xfrm>
        <a:graphic>
          <a:graphicData uri="http://schemas.openxmlformats.org/drawingml/2006/table">
            <a:tbl>
              <a:tblPr>
                <a:noFill/>
                <a:tableStyleId>{60823960-552B-4DAC-B784-6DF3C8A3442B}</a:tableStyleId>
              </a:tblPr>
              <a:tblGrid>
                <a:gridCol w="7020850"/>
                <a:gridCol w="6823150"/>
              </a:tblGrid>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gleichen Interessen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the same interests</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unterstützen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support / supporting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gute / schlechte Laune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good / bad mood</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immer</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always</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Geduld</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patience</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die Freundschaft</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friendship</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müssen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have to / must</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können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be able to / can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dürfen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be allowed to / may</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denken</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200"/>
                        <a:buFont typeface="Arial"/>
                        <a:buNone/>
                      </a:pPr>
                      <a:r>
                        <a:rPr lang="en-GB" sz="3200" u="none" cap="none" strike="noStrike">
                          <a:latin typeface="Montserrat"/>
                          <a:ea typeface="Montserrat"/>
                          <a:cs typeface="Montserrat"/>
                          <a:sym typeface="Montserrat"/>
                        </a:rPr>
                        <a:t>to think / thinking</a:t>
                      </a:r>
                      <a:endParaRPr sz="3200" u="none" cap="none" strike="noStrike">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98" name="Google Shape;98;p12"/>
          <p:cNvPicPr preferRelativeResize="0"/>
          <p:nvPr/>
        </p:nvPicPr>
        <p:blipFill rotWithShape="1">
          <a:blip r:embed="rId3">
            <a:alphaModFix/>
          </a:blip>
          <a:srcRect b="0" l="0" r="0" t="0"/>
          <a:stretch/>
        </p:blipFill>
        <p:spPr>
          <a:xfrm>
            <a:off x="15339400" y="242657"/>
            <a:ext cx="2633650" cy="2633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04" name="Google Shape;104;p13"/>
          <p:cNvSpPr txBox="1"/>
          <p:nvPr>
            <p:ph idx="1" type="body"/>
          </p:nvPr>
        </p:nvSpPr>
        <p:spPr>
          <a:xfrm>
            <a:off x="845400" y="1938900"/>
            <a:ext cx="16452001" cy="7509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05" name="Google Shape;105;p13"/>
          <p:cNvSpPr txBox="1"/>
          <p:nvPr>
            <p:ph type="title"/>
          </p:nvPr>
        </p:nvSpPr>
        <p:spPr>
          <a:xfrm>
            <a:off x="917950" y="56348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Modal Verbs</a:t>
            </a:r>
            <a:endParaRPr>
              <a:solidFill>
                <a:schemeClr val="dk2"/>
              </a:solidFill>
            </a:endParaRPr>
          </a:p>
        </p:txBody>
      </p:sp>
      <p:sp>
        <p:nvSpPr>
          <p:cNvPr id="106" name="Google Shape;106;p13"/>
          <p:cNvSpPr txBox="1"/>
          <p:nvPr/>
        </p:nvSpPr>
        <p:spPr>
          <a:xfrm>
            <a:off x="1735800" y="8488791"/>
            <a:ext cx="14671200" cy="171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Montserrat"/>
                <a:ea typeface="Montserrat"/>
                <a:cs typeface="Montserrat"/>
                <a:sym typeface="Montserrat"/>
              </a:rPr>
              <a:t>Use ‘darf nicht’ to say ‘not allowed to / shouldn’t’ </a:t>
            </a:r>
            <a:endParaRPr b="0" i="0" sz="3600" u="none" cap="none" strike="noStrike">
              <a:solidFill>
                <a:srgbClr val="000000"/>
              </a:solidFill>
              <a:latin typeface="Montserrat"/>
              <a:ea typeface="Montserrat"/>
              <a:cs typeface="Montserrat"/>
              <a:sym typeface="Montserrat"/>
            </a:endParaRPr>
          </a:p>
        </p:txBody>
      </p:sp>
      <p:sp>
        <p:nvSpPr>
          <p:cNvPr id="107" name="Google Shape;107;p13"/>
          <p:cNvSpPr txBox="1"/>
          <p:nvPr/>
        </p:nvSpPr>
        <p:spPr>
          <a:xfrm>
            <a:off x="875100" y="1284517"/>
            <a:ext cx="171842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Modal verbs are irregular.  They work with another verb in the infinitive form – the infinitive goes at the end of the clause.</a:t>
            </a:r>
            <a:endParaRPr b="0" i="0" sz="4000" u="none" cap="none" strike="noStrike">
              <a:solidFill>
                <a:srgbClr val="000000"/>
              </a:solidFill>
              <a:latin typeface="Montserrat"/>
              <a:ea typeface="Montserrat"/>
              <a:cs typeface="Montserrat"/>
              <a:sym typeface="Montserrat"/>
            </a:endParaRPr>
          </a:p>
        </p:txBody>
      </p:sp>
      <p:sp>
        <p:nvSpPr>
          <p:cNvPr id="108" name="Google Shape;108;p13"/>
          <p:cNvSpPr txBox="1"/>
          <p:nvPr/>
        </p:nvSpPr>
        <p:spPr>
          <a:xfrm>
            <a:off x="838200" y="7467600"/>
            <a:ext cx="8001000" cy="9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00A099"/>
              </a:solidFill>
              <a:latin typeface="Montserrat"/>
              <a:ea typeface="Montserrat"/>
              <a:cs typeface="Montserrat"/>
              <a:sym typeface="Montserrat"/>
            </a:endParaRPr>
          </a:p>
        </p:txBody>
      </p:sp>
      <p:graphicFrame>
        <p:nvGraphicFramePr>
          <p:cNvPr id="109" name="Google Shape;109;p13"/>
          <p:cNvGraphicFramePr/>
          <p:nvPr/>
        </p:nvGraphicFramePr>
        <p:xfrm>
          <a:off x="1273630" y="3016088"/>
          <a:ext cx="3000000" cy="3000000"/>
        </p:xfrm>
        <a:graphic>
          <a:graphicData uri="http://schemas.openxmlformats.org/drawingml/2006/table">
            <a:tbl>
              <a:tblPr bandRow="1" firstRow="1">
                <a:noFill/>
                <a:tableStyleId>{60823960-552B-4DAC-B784-6DF3C8A3442B}</a:tableStyleId>
              </a:tblPr>
              <a:tblGrid>
                <a:gridCol w="3048000"/>
                <a:gridCol w="3048000"/>
                <a:gridCol w="3048000"/>
                <a:gridCol w="3048000"/>
              </a:tblGrid>
              <a:tr h="1127400">
                <a:tc>
                  <a:txBody>
                    <a:bodyPr/>
                    <a:lstStyle/>
                    <a:p>
                      <a:pPr indent="0" lvl="0" marL="0" marR="0" rtl="0" algn="l">
                        <a:lnSpc>
                          <a:spcPct val="100000"/>
                        </a:lnSpc>
                        <a:spcBef>
                          <a:spcPts val="0"/>
                        </a:spcBef>
                        <a:spcAft>
                          <a:spcPts val="0"/>
                        </a:spcAft>
                        <a:buNone/>
                      </a:pPr>
                      <a:r>
                        <a:t/>
                      </a:r>
                      <a:endParaRPr i="1" sz="3600" u="none" cap="none" strike="noStrike">
                        <a:solidFill>
                          <a:schemeClr val="dk2"/>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1" lang="en-GB" sz="3600" u="none" cap="none" strike="noStrike">
                          <a:solidFill>
                            <a:schemeClr val="dk2"/>
                          </a:solidFill>
                          <a:latin typeface="Montserrat"/>
                          <a:ea typeface="Montserrat"/>
                          <a:cs typeface="Montserrat"/>
                          <a:sym typeface="Montserrat"/>
                        </a:rPr>
                        <a:t>müssen</a:t>
                      </a:r>
                      <a:r>
                        <a:rPr i="1" lang="en-GB" sz="3600" u="none" cap="none" strike="noStrike">
                          <a:solidFill>
                            <a:schemeClr val="dk2"/>
                          </a:solidFill>
                          <a:latin typeface="Montserrat"/>
                          <a:ea typeface="Montserrat"/>
                          <a:cs typeface="Montserrat"/>
                          <a:sym typeface="Montserrat"/>
                        </a:rPr>
                        <a:t> (to have to / must)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1" lang="en-GB" sz="3600" u="none" cap="none" strike="noStrike">
                          <a:solidFill>
                            <a:schemeClr val="dk2"/>
                          </a:solidFill>
                          <a:latin typeface="Montserrat"/>
                          <a:ea typeface="Montserrat"/>
                          <a:cs typeface="Montserrat"/>
                          <a:sym typeface="Montserrat"/>
                        </a:rPr>
                        <a:t>können</a:t>
                      </a:r>
                      <a:r>
                        <a:rPr i="1" lang="en-GB" sz="3600" u="none" cap="none" strike="noStrike">
                          <a:solidFill>
                            <a:schemeClr val="dk2"/>
                          </a:solidFill>
                          <a:latin typeface="Montserrat"/>
                          <a:ea typeface="Montserrat"/>
                          <a:cs typeface="Montserrat"/>
                          <a:sym typeface="Montserrat"/>
                        </a:rPr>
                        <a:t> (to be able to / can)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1" lang="en-GB" sz="3600" u="none" cap="none" strike="noStrike">
                          <a:solidFill>
                            <a:schemeClr val="dk2"/>
                          </a:solidFill>
                          <a:latin typeface="Montserrat"/>
                          <a:ea typeface="Montserrat"/>
                          <a:cs typeface="Montserrat"/>
                          <a:sym typeface="Montserrat"/>
                        </a:rPr>
                        <a:t>dürfen</a:t>
                      </a:r>
                      <a:r>
                        <a:rPr i="1" lang="en-GB" sz="3600" u="none" cap="none" strike="noStrike">
                          <a:solidFill>
                            <a:schemeClr val="dk2"/>
                          </a:solidFill>
                          <a:latin typeface="Montserrat"/>
                          <a:ea typeface="Montserrat"/>
                          <a:cs typeface="Montserrat"/>
                          <a:sym typeface="Montserrat"/>
                        </a:rPr>
                        <a:t> (to be allowed to / may)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7400">
                <a:tc>
                  <a:txBody>
                    <a:bodyPr/>
                    <a:lstStyle/>
                    <a:p>
                      <a:pPr indent="0" lvl="0" marL="0" marR="0" rtl="0" algn="l">
                        <a:lnSpc>
                          <a:spcPct val="100000"/>
                        </a:lnSpc>
                        <a:spcBef>
                          <a:spcPts val="0"/>
                        </a:spcBef>
                        <a:spcAft>
                          <a:spcPts val="0"/>
                        </a:spcAft>
                        <a:buNone/>
                      </a:pPr>
                      <a:r>
                        <a:rPr i="1" lang="en-GB" sz="3600" u="none" cap="none" strike="noStrike">
                          <a:solidFill>
                            <a:schemeClr val="dk2"/>
                          </a:solidFill>
                          <a:latin typeface="Montserrat"/>
                          <a:ea typeface="Montserrat"/>
                          <a:cs typeface="Montserrat"/>
                          <a:sym typeface="Montserrat"/>
                        </a:rPr>
                        <a:t>ich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GB" sz="3600" u="none" cap="none" strike="noStrike">
                          <a:solidFill>
                            <a:schemeClr val="dk2"/>
                          </a:solidFill>
                          <a:latin typeface="Montserrat"/>
                          <a:ea typeface="Montserrat"/>
                          <a:cs typeface="Montserrat"/>
                          <a:sym typeface="Montserrat"/>
                        </a:rPr>
                        <a:t>muss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GB" sz="3600" u="none" cap="none" strike="noStrike">
                          <a:solidFill>
                            <a:schemeClr val="dk2"/>
                          </a:solidFill>
                          <a:latin typeface="Montserrat"/>
                          <a:ea typeface="Montserrat"/>
                          <a:cs typeface="Montserrat"/>
                          <a:sym typeface="Montserrat"/>
                        </a:rPr>
                        <a:t>kann</a:t>
                      </a:r>
                      <a:endParaRPr i="0" sz="3600" u="none" cap="none" strike="noStrike">
                        <a:solidFill>
                          <a:schemeClr val="dk2"/>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GB" sz="3600" u="none" cap="none" strike="noStrike">
                          <a:solidFill>
                            <a:schemeClr val="dk2"/>
                          </a:solidFill>
                          <a:latin typeface="Montserrat"/>
                          <a:ea typeface="Montserrat"/>
                          <a:cs typeface="Montserrat"/>
                          <a:sym typeface="Montserrat"/>
                        </a:rPr>
                        <a:t>darf</a:t>
                      </a:r>
                      <a:endParaRPr i="0" sz="3600" u="none" cap="none" strike="noStrike">
                        <a:solidFill>
                          <a:schemeClr val="dk2"/>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7400">
                <a:tc>
                  <a:txBody>
                    <a:bodyPr/>
                    <a:lstStyle/>
                    <a:p>
                      <a:pPr indent="0" lvl="0" marL="0" marR="0" rtl="0" algn="l">
                        <a:lnSpc>
                          <a:spcPct val="100000"/>
                        </a:lnSpc>
                        <a:spcBef>
                          <a:spcPts val="0"/>
                        </a:spcBef>
                        <a:spcAft>
                          <a:spcPts val="0"/>
                        </a:spcAft>
                        <a:buNone/>
                      </a:pPr>
                      <a:r>
                        <a:rPr i="1" lang="en-GB" sz="3600" u="none" cap="none" strike="noStrike">
                          <a:solidFill>
                            <a:schemeClr val="dk2"/>
                          </a:solidFill>
                          <a:latin typeface="Montserrat"/>
                          <a:ea typeface="Montserrat"/>
                          <a:cs typeface="Montserrat"/>
                          <a:sym typeface="Montserrat"/>
                        </a:rPr>
                        <a:t>du</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GB" sz="3600" u="none" cap="none" strike="noStrike">
                          <a:solidFill>
                            <a:schemeClr val="dk2"/>
                          </a:solidFill>
                          <a:latin typeface="Montserrat"/>
                          <a:ea typeface="Montserrat"/>
                          <a:cs typeface="Montserrat"/>
                          <a:sym typeface="Montserrat"/>
                        </a:rPr>
                        <a:t>muss</a:t>
                      </a:r>
                      <a:r>
                        <a:rPr b="1" i="0" lang="en-GB" sz="3600" u="none" cap="none" strike="noStrike">
                          <a:solidFill>
                            <a:schemeClr val="accent5"/>
                          </a:solidFill>
                          <a:latin typeface="Montserrat"/>
                          <a:ea typeface="Montserrat"/>
                          <a:cs typeface="Montserrat"/>
                          <a:sym typeface="Montserrat"/>
                        </a:rPr>
                        <a:t>t</a:t>
                      </a:r>
                      <a:endParaRPr b="1" i="0"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GB" sz="3600" u="none" cap="none" strike="noStrike">
                          <a:solidFill>
                            <a:schemeClr val="dk2"/>
                          </a:solidFill>
                          <a:latin typeface="Montserrat"/>
                          <a:ea typeface="Montserrat"/>
                          <a:cs typeface="Montserrat"/>
                          <a:sym typeface="Montserrat"/>
                        </a:rPr>
                        <a:t>kanns</a:t>
                      </a:r>
                      <a:r>
                        <a:rPr b="1" i="0" lang="en-GB" sz="3600" u="none" cap="none" strike="noStrike">
                          <a:solidFill>
                            <a:schemeClr val="accent5"/>
                          </a:solidFill>
                          <a:latin typeface="Montserrat"/>
                          <a:ea typeface="Montserrat"/>
                          <a:cs typeface="Montserrat"/>
                          <a:sym typeface="Montserrat"/>
                        </a:rPr>
                        <a:t>t</a:t>
                      </a:r>
                      <a:endParaRPr b="1" i="0"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GB" sz="3600" u="none" cap="none" strike="noStrike">
                          <a:solidFill>
                            <a:schemeClr val="dk2"/>
                          </a:solidFill>
                          <a:latin typeface="Montserrat"/>
                          <a:ea typeface="Montserrat"/>
                          <a:cs typeface="Montserrat"/>
                          <a:sym typeface="Montserrat"/>
                        </a:rPr>
                        <a:t>darfs</a:t>
                      </a:r>
                      <a:r>
                        <a:rPr b="1" i="0" lang="en-GB" sz="3600" u="none" cap="none" strike="noStrike">
                          <a:solidFill>
                            <a:schemeClr val="accent5"/>
                          </a:solidFill>
                          <a:latin typeface="Montserrat"/>
                          <a:ea typeface="Montserrat"/>
                          <a:cs typeface="Montserrat"/>
                          <a:sym typeface="Montserrat"/>
                        </a:rPr>
                        <a:t>t</a:t>
                      </a:r>
                      <a:endParaRPr b="1" i="0"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7400">
                <a:tc>
                  <a:txBody>
                    <a:bodyPr/>
                    <a:lstStyle/>
                    <a:p>
                      <a:pPr indent="0" lvl="0" marL="0" marR="0" rtl="0" algn="l">
                        <a:lnSpc>
                          <a:spcPct val="100000"/>
                        </a:lnSpc>
                        <a:spcBef>
                          <a:spcPts val="0"/>
                        </a:spcBef>
                        <a:spcAft>
                          <a:spcPts val="0"/>
                        </a:spcAft>
                        <a:buNone/>
                      </a:pPr>
                      <a:r>
                        <a:rPr i="1" lang="en-GB" sz="3600" u="none" cap="none" strike="noStrike">
                          <a:solidFill>
                            <a:schemeClr val="dk2"/>
                          </a:solidFill>
                          <a:latin typeface="Montserrat"/>
                          <a:ea typeface="Montserrat"/>
                          <a:cs typeface="Montserrat"/>
                          <a:sym typeface="Montserrat"/>
                        </a:rPr>
                        <a:t>er / sie / es / man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GB" sz="3600" u="none" cap="none" strike="noStrike">
                          <a:solidFill>
                            <a:schemeClr val="dk2"/>
                          </a:solidFill>
                          <a:latin typeface="Montserrat"/>
                          <a:ea typeface="Montserrat"/>
                          <a:cs typeface="Montserrat"/>
                          <a:sym typeface="Montserrat"/>
                        </a:rPr>
                        <a:t>muss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GB" sz="3600" u="none" cap="none" strike="noStrike">
                          <a:solidFill>
                            <a:schemeClr val="dk2"/>
                          </a:solidFill>
                          <a:latin typeface="Montserrat"/>
                          <a:ea typeface="Montserrat"/>
                          <a:cs typeface="Montserrat"/>
                          <a:sym typeface="Montserrat"/>
                        </a:rPr>
                        <a:t>kann</a:t>
                      </a:r>
                      <a:endParaRPr i="0" sz="3600" u="none" cap="none" strike="noStrike">
                        <a:solidFill>
                          <a:schemeClr val="dk2"/>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i="0" lang="en-GB" sz="3600" u="none" cap="none" strike="noStrike">
                          <a:solidFill>
                            <a:schemeClr val="dk2"/>
                          </a:solidFill>
                          <a:latin typeface="Montserrat"/>
                          <a:ea typeface="Montserrat"/>
                          <a:cs typeface="Montserrat"/>
                          <a:sym typeface="Montserrat"/>
                        </a:rPr>
                        <a:t>darf</a:t>
                      </a:r>
                      <a:endParaRPr i="0" sz="3600" u="none" cap="none" strike="noStrike">
                        <a:solidFill>
                          <a:schemeClr val="dk2"/>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10" name="Google Shape;110;p13"/>
          <p:cNvSpPr/>
          <p:nvPr/>
        </p:nvSpPr>
        <p:spPr>
          <a:xfrm>
            <a:off x="14119150" y="3978332"/>
            <a:ext cx="3940250" cy="3778879"/>
          </a:xfrm>
          <a:prstGeom prst="wedgeRoundRectCallout">
            <a:avLst>
              <a:gd fmla="val -54652" name="adj1"/>
              <a:gd fmla="val -60456"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600"/>
              <a:buFont typeface="Arial"/>
              <a:buNone/>
            </a:pPr>
            <a:r>
              <a:rPr b="0" i="0" lang="en-GB" sz="3600" u="none" cap="none" strike="noStrike">
                <a:solidFill>
                  <a:schemeClr val="dk2"/>
                </a:solidFill>
                <a:latin typeface="Montserrat"/>
                <a:ea typeface="Montserrat"/>
                <a:cs typeface="Montserrat"/>
                <a:sym typeface="Montserrat"/>
              </a:rPr>
              <a:t>Notice the </a:t>
            </a:r>
            <a:r>
              <a:rPr b="1" i="0" lang="en-GB" sz="3600" u="none" cap="none" strike="noStrike">
                <a:solidFill>
                  <a:schemeClr val="accent5"/>
                </a:solidFill>
                <a:latin typeface="Montserrat"/>
                <a:ea typeface="Montserrat"/>
                <a:cs typeface="Montserrat"/>
                <a:sym typeface="Montserrat"/>
              </a:rPr>
              <a:t>1st</a:t>
            </a:r>
            <a:r>
              <a:rPr b="1" i="0" lang="en-GB" sz="3600" u="none" cap="none" strike="noStrike">
                <a:solidFill>
                  <a:schemeClr val="dk2"/>
                </a:solidFill>
                <a:latin typeface="Montserrat"/>
                <a:ea typeface="Montserrat"/>
                <a:cs typeface="Montserrat"/>
                <a:sym typeface="Montserrat"/>
              </a:rPr>
              <a:t> </a:t>
            </a:r>
            <a:r>
              <a:rPr b="0" i="0" lang="en-GB" sz="3600" u="none" cap="none" strike="noStrike">
                <a:solidFill>
                  <a:schemeClr val="dk2"/>
                </a:solidFill>
                <a:latin typeface="Montserrat"/>
                <a:ea typeface="Montserrat"/>
                <a:cs typeface="Montserrat"/>
                <a:sym typeface="Montserrat"/>
              </a:rPr>
              <a:t>and</a:t>
            </a:r>
            <a:r>
              <a:rPr b="1" i="0" lang="en-GB" sz="3600" u="none" cap="none" strike="noStrike">
                <a:solidFill>
                  <a:schemeClr val="dk2"/>
                </a:solidFill>
                <a:latin typeface="Montserrat"/>
                <a:ea typeface="Montserrat"/>
                <a:cs typeface="Montserrat"/>
                <a:sym typeface="Montserrat"/>
              </a:rPr>
              <a:t> </a:t>
            </a:r>
            <a:r>
              <a:rPr b="1" i="0" lang="en-GB" sz="3600" u="none" cap="none" strike="noStrike">
                <a:solidFill>
                  <a:schemeClr val="accent5"/>
                </a:solidFill>
                <a:latin typeface="Montserrat"/>
                <a:ea typeface="Montserrat"/>
                <a:cs typeface="Montserrat"/>
                <a:sym typeface="Montserrat"/>
              </a:rPr>
              <a:t>3rd</a:t>
            </a:r>
            <a:r>
              <a:rPr b="1" i="0" lang="en-GB" sz="3600" u="none" cap="none" strike="noStrike">
                <a:solidFill>
                  <a:schemeClr val="dk2"/>
                </a:solidFill>
                <a:latin typeface="Montserrat"/>
                <a:ea typeface="Montserrat"/>
                <a:cs typeface="Montserrat"/>
                <a:sym typeface="Montserrat"/>
              </a:rPr>
              <a:t> </a:t>
            </a:r>
            <a:r>
              <a:rPr b="0" i="0" lang="en-GB" sz="3600" u="none" cap="none" strike="noStrike">
                <a:solidFill>
                  <a:schemeClr val="dk2"/>
                </a:solidFill>
                <a:latin typeface="Montserrat"/>
                <a:ea typeface="Montserrat"/>
                <a:cs typeface="Montserrat"/>
                <a:sym typeface="Montserrat"/>
              </a:rPr>
              <a:t>person singular is the same.</a:t>
            </a:r>
            <a:endParaRPr b="1" i="0" sz="36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4"/>
          <p:cNvSpPr/>
          <p:nvPr/>
        </p:nvSpPr>
        <p:spPr>
          <a:xfrm>
            <a:off x="1124148" y="4401456"/>
            <a:ext cx="16451999" cy="4995493"/>
          </a:xfrm>
          <a:prstGeom prst="rect">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 name="Google Shape;116;p14"/>
          <p:cNvSpPr txBox="1"/>
          <p:nvPr>
            <p:ph idx="1" type="body"/>
          </p:nvPr>
        </p:nvSpPr>
        <p:spPr>
          <a:xfrm>
            <a:off x="845400" y="1938900"/>
            <a:ext cx="16452001" cy="225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17" name="Google Shape;117;p1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Possessive adjectives</a:t>
            </a:r>
            <a:endParaRPr>
              <a:solidFill>
                <a:schemeClr val="dk2"/>
              </a:solidFill>
            </a:endParaRPr>
          </a:p>
        </p:txBody>
      </p:sp>
      <p:sp>
        <p:nvSpPr>
          <p:cNvPr id="118" name="Google Shape;118;p14"/>
          <p:cNvSpPr txBox="1"/>
          <p:nvPr/>
        </p:nvSpPr>
        <p:spPr>
          <a:xfrm>
            <a:off x="845400" y="1859104"/>
            <a:ext cx="17184299"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Possessive adjectives are words like </a:t>
            </a:r>
            <a:r>
              <a:rPr b="1" i="0" lang="en-GB" sz="4000" u="none" cap="none" strike="noStrike">
                <a:solidFill>
                  <a:schemeClr val="dk2"/>
                </a:solidFill>
                <a:latin typeface="Montserrat"/>
                <a:ea typeface="Montserrat"/>
                <a:cs typeface="Montserrat"/>
                <a:sym typeface="Montserrat"/>
              </a:rPr>
              <a:t>my, your, his, her, etc.</a:t>
            </a:r>
            <a:r>
              <a:rPr b="0" i="0" lang="en-GB" sz="4000" u="none" cap="none" strike="noStrike">
                <a:solidFill>
                  <a:schemeClr val="dk2"/>
                </a:solidFill>
                <a:latin typeface="Montserrat"/>
                <a:ea typeface="Montserrat"/>
                <a:cs typeface="Montserrat"/>
                <a:sym typeface="Montserrat"/>
              </a:rPr>
              <a:t>  A possessive adjective replaces the word for ‘the’ and shows who or what it belongs to.</a:t>
            </a:r>
            <a:endParaRPr b="0" i="0" sz="4000" u="none" cap="none" strike="noStrike">
              <a:solidFill>
                <a:schemeClr val="dk2"/>
              </a:solidFill>
              <a:latin typeface="Montserrat"/>
              <a:ea typeface="Montserrat"/>
              <a:cs typeface="Montserrat"/>
              <a:sym typeface="Montserrat"/>
            </a:endParaRPr>
          </a:p>
        </p:txBody>
      </p:sp>
      <p:sp>
        <p:nvSpPr>
          <p:cNvPr id="119" name="Google Shape;119;p14"/>
          <p:cNvSpPr txBox="1"/>
          <p:nvPr/>
        </p:nvSpPr>
        <p:spPr>
          <a:xfrm>
            <a:off x="1826449" y="4784649"/>
            <a:ext cx="6911184" cy="777321"/>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4000"/>
              <a:buFont typeface="Arial"/>
              <a:buNone/>
            </a:pPr>
            <a:r>
              <a:rPr b="1" i="0" lang="en-GB" sz="4000" u="none" cap="none" strike="noStrike">
                <a:solidFill>
                  <a:schemeClr val="accent5"/>
                </a:solidFill>
                <a:latin typeface="Montserrat"/>
                <a:ea typeface="Montserrat"/>
                <a:cs typeface="Montserrat"/>
                <a:sym typeface="Montserrat"/>
              </a:rPr>
              <a:t>mein </a:t>
            </a:r>
            <a:r>
              <a:rPr b="0" i="0" lang="en-GB" sz="4000" u="none" cap="none" strike="noStrike">
                <a:solidFill>
                  <a:schemeClr val="dk2"/>
                </a:solidFill>
                <a:latin typeface="Montserrat"/>
                <a:ea typeface="Montserrat"/>
                <a:cs typeface="Montserrat"/>
                <a:sym typeface="Montserrat"/>
              </a:rPr>
              <a:t>Vater ist freundlich</a:t>
            </a:r>
            <a:endParaRPr b="0" i="0" sz="1400" u="none" cap="none" strike="noStrike">
              <a:solidFill>
                <a:srgbClr val="000000"/>
              </a:solidFill>
              <a:latin typeface="Montserrat"/>
              <a:ea typeface="Montserrat"/>
              <a:cs typeface="Montserrat"/>
              <a:sym typeface="Montserrat"/>
            </a:endParaRPr>
          </a:p>
        </p:txBody>
      </p:sp>
      <p:sp>
        <p:nvSpPr>
          <p:cNvPr id="120" name="Google Shape;120;p14"/>
          <p:cNvSpPr txBox="1"/>
          <p:nvPr/>
        </p:nvSpPr>
        <p:spPr>
          <a:xfrm>
            <a:off x="9953577" y="4872021"/>
            <a:ext cx="8152714" cy="979429"/>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 My father is friendly</a:t>
            </a:r>
            <a:endParaRPr b="0" i="0" sz="1400" u="none" cap="none" strike="noStrike">
              <a:solidFill>
                <a:srgbClr val="000000"/>
              </a:solidFill>
              <a:latin typeface="Montserrat"/>
              <a:ea typeface="Montserrat"/>
              <a:cs typeface="Montserrat"/>
              <a:sym typeface="Montserrat"/>
            </a:endParaRPr>
          </a:p>
        </p:txBody>
      </p:sp>
      <p:sp>
        <p:nvSpPr>
          <p:cNvPr id="121" name="Google Shape;121;p14"/>
          <p:cNvSpPr txBox="1"/>
          <p:nvPr/>
        </p:nvSpPr>
        <p:spPr>
          <a:xfrm>
            <a:off x="1840248" y="5954949"/>
            <a:ext cx="7214738" cy="9652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4000"/>
              <a:buFont typeface="Arial"/>
              <a:buNone/>
            </a:pPr>
            <a:r>
              <a:rPr b="1" i="0" lang="en-GB" sz="4000" u="none" cap="none" strike="noStrike">
                <a:solidFill>
                  <a:schemeClr val="accent5"/>
                </a:solidFill>
                <a:latin typeface="Montserrat"/>
                <a:ea typeface="Montserrat"/>
                <a:cs typeface="Montserrat"/>
                <a:sym typeface="Montserrat"/>
              </a:rPr>
              <a:t>dein </a:t>
            </a:r>
            <a:r>
              <a:rPr b="0" i="0" lang="en-GB" sz="4000" u="none" cap="none" strike="noStrike">
                <a:solidFill>
                  <a:schemeClr val="dk2"/>
                </a:solidFill>
                <a:latin typeface="Montserrat"/>
                <a:ea typeface="Montserrat"/>
                <a:cs typeface="Montserrat"/>
                <a:sym typeface="Montserrat"/>
              </a:rPr>
              <a:t>Vater ist hilfsbereit </a:t>
            </a:r>
            <a:endParaRPr b="0" i="0" sz="1400" u="none" cap="none" strike="noStrike">
              <a:solidFill>
                <a:srgbClr val="000000"/>
              </a:solidFill>
              <a:latin typeface="Montserrat"/>
              <a:ea typeface="Montserrat"/>
              <a:cs typeface="Montserrat"/>
              <a:sym typeface="Montserrat"/>
            </a:endParaRPr>
          </a:p>
        </p:txBody>
      </p:sp>
      <p:sp>
        <p:nvSpPr>
          <p:cNvPr id="122" name="Google Shape;122;p14"/>
          <p:cNvSpPr txBox="1"/>
          <p:nvPr/>
        </p:nvSpPr>
        <p:spPr>
          <a:xfrm>
            <a:off x="10115922" y="5987721"/>
            <a:ext cx="7684337" cy="979429"/>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Your father is helpful</a:t>
            </a:r>
            <a:endParaRPr b="0" i="0" sz="1400" u="none" cap="none" strike="noStrike">
              <a:solidFill>
                <a:srgbClr val="000000"/>
              </a:solidFill>
              <a:latin typeface="Montserrat"/>
              <a:ea typeface="Montserrat"/>
              <a:cs typeface="Montserrat"/>
              <a:sym typeface="Montserrat"/>
            </a:endParaRPr>
          </a:p>
        </p:txBody>
      </p:sp>
      <p:sp>
        <p:nvSpPr>
          <p:cNvPr id="123" name="Google Shape;123;p14"/>
          <p:cNvSpPr txBox="1"/>
          <p:nvPr/>
        </p:nvSpPr>
        <p:spPr>
          <a:xfrm>
            <a:off x="1792548" y="7097949"/>
            <a:ext cx="7656251" cy="777321"/>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4000"/>
              <a:buFont typeface="Arial"/>
              <a:buNone/>
            </a:pPr>
            <a:r>
              <a:rPr b="1" i="0" lang="en-GB" sz="4000" u="none" cap="none" strike="noStrike">
                <a:solidFill>
                  <a:schemeClr val="accent5"/>
                </a:solidFill>
                <a:latin typeface="Montserrat"/>
                <a:ea typeface="Montserrat"/>
                <a:cs typeface="Montserrat"/>
                <a:sym typeface="Montserrat"/>
              </a:rPr>
              <a:t>sein/ihr </a:t>
            </a:r>
            <a:r>
              <a:rPr b="0" i="0" lang="en-GB" sz="4000" u="none" cap="none" strike="noStrike">
                <a:solidFill>
                  <a:schemeClr val="dk2"/>
                </a:solidFill>
                <a:latin typeface="Montserrat"/>
                <a:ea typeface="Montserrat"/>
                <a:cs typeface="Montserrat"/>
                <a:sym typeface="Montserrat"/>
              </a:rPr>
              <a:t>Vater ist kreativ </a:t>
            </a:r>
            <a:endParaRPr b="0" i="0" sz="1400" u="none" cap="none" strike="noStrike">
              <a:solidFill>
                <a:srgbClr val="000000"/>
              </a:solidFill>
              <a:latin typeface="Montserrat"/>
              <a:ea typeface="Montserrat"/>
              <a:cs typeface="Montserrat"/>
              <a:sym typeface="Montserrat"/>
            </a:endParaRPr>
          </a:p>
        </p:txBody>
      </p:sp>
      <p:sp>
        <p:nvSpPr>
          <p:cNvPr id="124" name="Google Shape;124;p14"/>
          <p:cNvSpPr txBox="1"/>
          <p:nvPr/>
        </p:nvSpPr>
        <p:spPr>
          <a:xfrm>
            <a:off x="10110060" y="6994450"/>
            <a:ext cx="8242414" cy="11430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His / Her father is creative</a:t>
            </a:r>
            <a:endParaRPr b="0" i="0" sz="4000" u="none" cap="none" strike="noStrike">
              <a:solidFill>
                <a:schemeClr val="dk2"/>
              </a:solidFill>
              <a:latin typeface="Montserrat"/>
              <a:ea typeface="Montserrat"/>
              <a:cs typeface="Montserrat"/>
              <a:sym typeface="Montserrat"/>
            </a:endParaRPr>
          </a:p>
        </p:txBody>
      </p:sp>
      <p:sp>
        <p:nvSpPr>
          <p:cNvPr id="125" name="Google Shape;125;p14"/>
          <p:cNvSpPr txBox="1"/>
          <p:nvPr/>
        </p:nvSpPr>
        <p:spPr>
          <a:xfrm>
            <a:off x="1704374" y="8163714"/>
            <a:ext cx="7656251" cy="777321"/>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4000"/>
              <a:buFont typeface="Arial"/>
              <a:buNone/>
            </a:pPr>
            <a:r>
              <a:rPr b="1" i="0" lang="en-GB" sz="4000" u="none" cap="none" strike="noStrike">
                <a:solidFill>
                  <a:schemeClr val="accent5"/>
                </a:solidFill>
                <a:latin typeface="Montserrat"/>
                <a:ea typeface="Montserrat"/>
                <a:cs typeface="Montserrat"/>
                <a:sym typeface="Montserrat"/>
              </a:rPr>
              <a:t>unser </a:t>
            </a:r>
            <a:r>
              <a:rPr b="0" i="0" lang="en-GB" sz="4000" u="none" cap="none" strike="noStrike">
                <a:solidFill>
                  <a:schemeClr val="dk2"/>
                </a:solidFill>
                <a:latin typeface="Montserrat"/>
                <a:ea typeface="Montserrat"/>
                <a:cs typeface="Montserrat"/>
                <a:sym typeface="Montserrat"/>
              </a:rPr>
              <a:t>Vater ist geduldig </a:t>
            </a:r>
            <a:endParaRPr b="0" i="0" sz="1400" u="none" cap="none" strike="noStrike">
              <a:solidFill>
                <a:srgbClr val="000000"/>
              </a:solidFill>
              <a:latin typeface="Montserrat"/>
              <a:ea typeface="Montserrat"/>
              <a:cs typeface="Montserrat"/>
              <a:sym typeface="Montserrat"/>
            </a:endParaRPr>
          </a:p>
        </p:txBody>
      </p:sp>
      <p:sp>
        <p:nvSpPr>
          <p:cNvPr id="126" name="Google Shape;126;p14"/>
          <p:cNvSpPr txBox="1"/>
          <p:nvPr/>
        </p:nvSpPr>
        <p:spPr>
          <a:xfrm>
            <a:off x="10021886" y="8060215"/>
            <a:ext cx="8242414" cy="11430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Our father is patient</a:t>
            </a:r>
            <a:endParaRPr b="0" i="0" sz="40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5"/>
          <p:cNvSpPr txBox="1"/>
          <p:nvPr>
            <p:ph idx="1" type="body"/>
          </p:nvPr>
        </p:nvSpPr>
        <p:spPr>
          <a:xfrm>
            <a:off x="845400" y="1938900"/>
            <a:ext cx="16452001" cy="2252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t/>
            </a:r>
            <a:endParaRPr sz="2000">
              <a:highlight>
                <a:srgbClr val="FFFFFF"/>
              </a:highlight>
            </a:endParaRPr>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rPr lang="en-GB" sz="4000"/>
              <a:t>    		</a:t>
            </a:r>
            <a:endParaRPr sz="4000"/>
          </a:p>
          <a:p>
            <a:pPr indent="457200" lvl="0" marL="1828800" rtl="0" algn="l">
              <a:lnSpc>
                <a:spcPct val="130000"/>
              </a:lnSpc>
              <a:spcBef>
                <a:spcPts val="0"/>
              </a:spcBef>
              <a:spcAft>
                <a:spcPts val="0"/>
              </a:spcAft>
              <a:buSzPts val="3200"/>
              <a:buNone/>
            </a:pPr>
            <a:r>
              <a:rPr lang="en-GB" sz="4000"/>
              <a:t> </a:t>
            </a:r>
            <a:endParaRPr sz="40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0"/>
              </a:spcAft>
              <a:buSzPts val="3200"/>
              <a:buNone/>
            </a:pPr>
            <a:r>
              <a:t/>
            </a:r>
            <a:endParaRPr sz="3500"/>
          </a:p>
          <a:p>
            <a:pPr indent="0" lvl="0" marL="0" rtl="0" algn="l">
              <a:lnSpc>
                <a:spcPct val="130000"/>
              </a:lnSpc>
              <a:spcBef>
                <a:spcPts val="0"/>
              </a:spcBef>
              <a:spcAft>
                <a:spcPts val="2000"/>
              </a:spcAft>
              <a:buSzPts val="3200"/>
              <a:buNone/>
            </a:pPr>
            <a:r>
              <a:t/>
            </a:r>
            <a:endParaRPr sz="3500"/>
          </a:p>
        </p:txBody>
      </p:sp>
      <p:sp>
        <p:nvSpPr>
          <p:cNvPr id="132" name="Google Shape;132;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Using Possessive Adjectives</a:t>
            </a:r>
            <a:endParaRPr>
              <a:solidFill>
                <a:schemeClr val="dk2"/>
              </a:solidFill>
            </a:endParaRPr>
          </a:p>
        </p:txBody>
      </p:sp>
      <p:sp>
        <p:nvSpPr>
          <p:cNvPr id="133" name="Google Shape;133;p15"/>
          <p:cNvSpPr txBox="1"/>
          <p:nvPr/>
        </p:nvSpPr>
        <p:spPr>
          <a:xfrm>
            <a:off x="897481" y="1537638"/>
            <a:ext cx="16768483" cy="94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600"/>
              <a:buFont typeface="Arial"/>
              <a:buNone/>
            </a:pPr>
            <a:r>
              <a:rPr b="0" i="0" lang="en-GB" sz="3600" u="none" cap="none" strike="noStrike">
                <a:solidFill>
                  <a:schemeClr val="dk2"/>
                </a:solidFill>
                <a:latin typeface="Montserrat"/>
                <a:ea typeface="Montserrat"/>
                <a:cs typeface="Montserrat"/>
                <a:sym typeface="Montserrat"/>
              </a:rPr>
              <a:t>Possessive adjectives follow the same pattern as the </a:t>
            </a:r>
            <a:r>
              <a:rPr b="1" i="0" lang="en-GB" sz="3600" u="none" cap="none" strike="noStrike">
                <a:solidFill>
                  <a:schemeClr val="dk2"/>
                </a:solidFill>
                <a:latin typeface="Montserrat"/>
                <a:ea typeface="Montserrat"/>
                <a:cs typeface="Montserrat"/>
                <a:sym typeface="Montserrat"/>
              </a:rPr>
              <a:t>indefinite article </a:t>
            </a:r>
            <a:r>
              <a:rPr b="0" i="0" lang="en-GB" sz="3600" u="none" cap="none" strike="noStrike">
                <a:solidFill>
                  <a:schemeClr val="dk2"/>
                </a:solidFill>
                <a:latin typeface="Montserrat"/>
                <a:ea typeface="Montserrat"/>
                <a:cs typeface="Montserrat"/>
                <a:sym typeface="Montserrat"/>
              </a:rPr>
              <a:t>(the word for </a:t>
            </a:r>
            <a:r>
              <a:rPr b="0" i="1" lang="en-GB" sz="3600" u="none" cap="none" strike="noStrike">
                <a:solidFill>
                  <a:schemeClr val="dk2"/>
                </a:solidFill>
                <a:latin typeface="Montserrat"/>
                <a:ea typeface="Montserrat"/>
                <a:cs typeface="Montserrat"/>
                <a:sym typeface="Montserrat"/>
              </a:rPr>
              <a:t>‘</a:t>
            </a:r>
            <a:r>
              <a:rPr b="1" i="1" lang="en-GB" sz="3600" u="none" cap="none" strike="noStrike">
                <a:solidFill>
                  <a:schemeClr val="dk2"/>
                </a:solidFill>
                <a:latin typeface="Montserrat"/>
                <a:ea typeface="Montserrat"/>
                <a:cs typeface="Montserrat"/>
                <a:sym typeface="Montserrat"/>
              </a:rPr>
              <a:t>a / an / some</a:t>
            </a:r>
            <a:r>
              <a:rPr b="0" i="0" lang="en-GB" sz="3600" u="none" cap="none" strike="noStrike">
                <a:solidFill>
                  <a:schemeClr val="dk2"/>
                </a:solidFill>
                <a:latin typeface="Montserrat"/>
                <a:ea typeface="Montserrat"/>
                <a:cs typeface="Montserrat"/>
                <a:sym typeface="Montserrat"/>
              </a:rPr>
              <a:t>’) </a:t>
            </a:r>
            <a:endParaRPr b="0" i="0" sz="3600" u="none" cap="none" strike="noStrike">
              <a:solidFill>
                <a:schemeClr val="dk2"/>
              </a:solidFill>
              <a:latin typeface="Montserrat"/>
              <a:ea typeface="Montserrat"/>
              <a:cs typeface="Montserrat"/>
              <a:sym typeface="Montserrat"/>
            </a:endParaRPr>
          </a:p>
        </p:txBody>
      </p:sp>
      <p:graphicFrame>
        <p:nvGraphicFramePr>
          <p:cNvPr id="134" name="Google Shape;134;p15"/>
          <p:cNvGraphicFramePr/>
          <p:nvPr/>
        </p:nvGraphicFramePr>
        <p:xfrm>
          <a:off x="593123" y="3037322"/>
          <a:ext cx="3000000" cy="3000000"/>
        </p:xfrm>
        <a:graphic>
          <a:graphicData uri="http://schemas.openxmlformats.org/drawingml/2006/table">
            <a:tbl>
              <a:tblPr>
                <a:noFill/>
                <a:tableStyleId>{5B68910F-013B-45F1-9DA3-BACDE326180B}</a:tableStyleId>
              </a:tblPr>
              <a:tblGrid>
                <a:gridCol w="2682225"/>
                <a:gridCol w="7089875"/>
                <a:gridCol w="7582100"/>
              </a:tblGrid>
              <a:tr h="462550">
                <a:tc>
                  <a:txBody>
                    <a:bodyPr/>
                    <a:lstStyle/>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dk2"/>
                          </a:solidFill>
                          <a:latin typeface="Montserrat"/>
                          <a:ea typeface="Montserrat"/>
                          <a:cs typeface="Montserrat"/>
                          <a:sym typeface="Montserrat"/>
                        </a:rPr>
                        <a:t>Nominative Case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dk2"/>
                          </a:solidFill>
                          <a:latin typeface="Montserrat"/>
                          <a:ea typeface="Montserrat"/>
                          <a:cs typeface="Montserrat"/>
                          <a:sym typeface="Montserrat"/>
                        </a:rPr>
                        <a:t>Accusative Case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Masc.</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mein (fleiβig</a:t>
                      </a:r>
                      <a:r>
                        <a:rPr b="1" lang="en-GB" sz="3600" u="none" cap="none" strike="noStrike">
                          <a:solidFill>
                            <a:schemeClr val="accent3"/>
                          </a:solidFill>
                          <a:latin typeface="Montserrat"/>
                          <a:ea typeface="Montserrat"/>
                          <a:cs typeface="Montserrat"/>
                          <a:sym typeface="Montserrat"/>
                        </a:rPr>
                        <a:t>er</a:t>
                      </a:r>
                      <a:r>
                        <a:rPr b="0" lang="en-GB" sz="3600" u="none" cap="none" strike="noStrike">
                          <a:solidFill>
                            <a:schemeClr val="accent3"/>
                          </a:solidFill>
                          <a:latin typeface="Montserrat"/>
                          <a:ea typeface="Montserrat"/>
                          <a:cs typeface="Montserrat"/>
                          <a:sym typeface="Montserrat"/>
                        </a:rPr>
                        <a:t>)</a:t>
                      </a:r>
                      <a:r>
                        <a:rPr lang="en-GB" sz="3600" u="none" cap="none" strike="noStrike">
                          <a:solidFill>
                            <a:schemeClr val="accent3"/>
                          </a:solidFill>
                          <a:latin typeface="Montserrat"/>
                          <a:ea typeface="Montserrat"/>
                          <a:cs typeface="Montserrat"/>
                          <a:sym typeface="Montserrat"/>
                        </a:rPr>
                        <a:t> Mann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3"/>
                          </a:solidFill>
                          <a:latin typeface="Montserrat"/>
                          <a:ea typeface="Montserrat"/>
                          <a:cs typeface="Montserrat"/>
                          <a:sym typeface="Montserrat"/>
                        </a:rPr>
                        <a:t>mein</a:t>
                      </a:r>
                      <a:r>
                        <a:rPr b="1" lang="en-GB" sz="3600" u="none" cap="none" strike="noStrike">
                          <a:solidFill>
                            <a:schemeClr val="accent3"/>
                          </a:solidFill>
                          <a:latin typeface="Montserrat"/>
                          <a:ea typeface="Montserrat"/>
                          <a:cs typeface="Montserrat"/>
                          <a:sym typeface="Montserrat"/>
                        </a:rPr>
                        <a:t>en</a:t>
                      </a:r>
                      <a:r>
                        <a:rPr lang="en-GB" sz="3600" u="none" cap="none" strike="noStrike">
                          <a:solidFill>
                            <a:schemeClr val="accent3"/>
                          </a:solidFill>
                          <a:latin typeface="Montserrat"/>
                          <a:ea typeface="Montserrat"/>
                          <a:cs typeface="Montserrat"/>
                          <a:sym typeface="Montserrat"/>
                        </a:rPr>
                        <a:t> (fleiβig</a:t>
                      </a:r>
                      <a:r>
                        <a:rPr b="1" lang="en-GB" sz="3600" u="none" cap="none" strike="noStrike">
                          <a:solidFill>
                            <a:schemeClr val="accent3"/>
                          </a:solidFill>
                          <a:latin typeface="Montserrat"/>
                          <a:ea typeface="Montserrat"/>
                          <a:cs typeface="Montserrat"/>
                          <a:sym typeface="Montserrat"/>
                        </a:rPr>
                        <a:t>en</a:t>
                      </a:r>
                      <a:r>
                        <a:rPr b="0" lang="en-GB" sz="3600" u="none" cap="none" strike="noStrike">
                          <a:solidFill>
                            <a:schemeClr val="accent3"/>
                          </a:solidFill>
                          <a:latin typeface="Montserrat"/>
                          <a:ea typeface="Montserrat"/>
                          <a:cs typeface="Montserrat"/>
                          <a:sym typeface="Montserrat"/>
                        </a:rPr>
                        <a:t>)</a:t>
                      </a:r>
                      <a:r>
                        <a:rPr lang="en-GB" sz="3600" u="none" cap="none" strike="noStrike">
                          <a:solidFill>
                            <a:schemeClr val="accent3"/>
                          </a:solidFill>
                          <a:latin typeface="Montserrat"/>
                          <a:ea typeface="Montserrat"/>
                          <a:cs typeface="Montserrat"/>
                          <a:sym typeface="Montserrat"/>
                        </a:rPr>
                        <a:t> Mann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Fem.</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mein</a:t>
                      </a:r>
                      <a:r>
                        <a:rPr b="1" lang="en-GB" sz="3600" u="none" cap="none" strike="noStrike">
                          <a:solidFill>
                            <a:schemeClr val="accent5"/>
                          </a:solidFill>
                          <a:latin typeface="Montserrat"/>
                          <a:ea typeface="Montserrat"/>
                          <a:cs typeface="Montserrat"/>
                          <a:sym typeface="Montserrat"/>
                        </a:rPr>
                        <a:t>e</a:t>
                      </a:r>
                      <a:r>
                        <a:rPr lang="en-GB" sz="3600" u="none" cap="none" strike="noStrike">
                          <a:solidFill>
                            <a:schemeClr val="accent5"/>
                          </a:solidFill>
                          <a:latin typeface="Montserrat"/>
                          <a:ea typeface="Montserrat"/>
                          <a:cs typeface="Montserrat"/>
                          <a:sym typeface="Montserrat"/>
                        </a:rPr>
                        <a:t> (fleiβig</a:t>
                      </a:r>
                      <a:r>
                        <a:rPr b="1" lang="en-GB" sz="3600" u="none" cap="none" strike="noStrike">
                          <a:solidFill>
                            <a:schemeClr val="accent5"/>
                          </a:solidFill>
                          <a:latin typeface="Montserrat"/>
                          <a:ea typeface="Montserrat"/>
                          <a:cs typeface="Montserrat"/>
                          <a:sym typeface="Montserrat"/>
                        </a:rPr>
                        <a:t>e</a:t>
                      </a:r>
                      <a:r>
                        <a:rPr b="0" lang="en-GB" sz="3600" u="none" cap="none" strike="noStrike">
                          <a:solidFill>
                            <a:schemeClr val="accent5"/>
                          </a:solidFill>
                          <a:latin typeface="Montserrat"/>
                          <a:ea typeface="Montserrat"/>
                          <a:cs typeface="Montserrat"/>
                          <a:sym typeface="Montserrat"/>
                        </a:rPr>
                        <a:t>)</a:t>
                      </a:r>
                      <a:r>
                        <a:rPr lang="en-GB" sz="3600" u="none" cap="none" strike="noStrike">
                          <a:solidFill>
                            <a:schemeClr val="accent5"/>
                          </a:solidFill>
                          <a:latin typeface="Montserrat"/>
                          <a:ea typeface="Montserrat"/>
                          <a:cs typeface="Montserrat"/>
                          <a:sym typeface="Montserrat"/>
                        </a:rPr>
                        <a:t> Frau</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5"/>
                          </a:solidFill>
                          <a:latin typeface="Montserrat"/>
                          <a:ea typeface="Montserrat"/>
                          <a:cs typeface="Montserrat"/>
                          <a:sym typeface="Montserrat"/>
                        </a:rPr>
                        <a:t>mein</a:t>
                      </a:r>
                      <a:r>
                        <a:rPr b="1" lang="en-GB" sz="3600" u="none" cap="none" strike="noStrike">
                          <a:solidFill>
                            <a:schemeClr val="accent5"/>
                          </a:solidFill>
                          <a:latin typeface="Montserrat"/>
                          <a:ea typeface="Montserrat"/>
                          <a:cs typeface="Montserrat"/>
                          <a:sym typeface="Montserrat"/>
                        </a:rPr>
                        <a:t>e</a:t>
                      </a:r>
                      <a:r>
                        <a:rPr lang="en-GB" sz="3600" u="none" cap="none" strike="noStrike">
                          <a:solidFill>
                            <a:schemeClr val="accent5"/>
                          </a:solidFill>
                          <a:latin typeface="Montserrat"/>
                          <a:ea typeface="Montserrat"/>
                          <a:cs typeface="Montserrat"/>
                          <a:sym typeface="Montserrat"/>
                        </a:rPr>
                        <a:t> (fleiβig</a:t>
                      </a:r>
                      <a:r>
                        <a:rPr b="1" lang="en-GB" sz="3600" u="none" cap="none" strike="noStrike">
                          <a:solidFill>
                            <a:schemeClr val="accent5"/>
                          </a:solidFill>
                          <a:latin typeface="Montserrat"/>
                          <a:ea typeface="Montserrat"/>
                          <a:cs typeface="Montserrat"/>
                          <a:sym typeface="Montserrat"/>
                        </a:rPr>
                        <a:t>e</a:t>
                      </a:r>
                      <a:r>
                        <a:rPr b="0" lang="en-GB" sz="3600" u="none" cap="none" strike="noStrike">
                          <a:solidFill>
                            <a:schemeClr val="accent5"/>
                          </a:solidFill>
                          <a:latin typeface="Montserrat"/>
                          <a:ea typeface="Montserrat"/>
                          <a:cs typeface="Montserrat"/>
                          <a:sym typeface="Montserrat"/>
                        </a:rPr>
                        <a:t>)</a:t>
                      </a:r>
                      <a:r>
                        <a:rPr lang="en-GB" sz="3600" u="none" cap="none" strike="noStrike">
                          <a:solidFill>
                            <a:schemeClr val="accent5"/>
                          </a:solidFill>
                          <a:latin typeface="Montserrat"/>
                          <a:ea typeface="Montserrat"/>
                          <a:cs typeface="Montserrat"/>
                          <a:sym typeface="Montserrat"/>
                        </a:rPr>
                        <a:t> Frau</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Neut.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mein (fleiβig</a:t>
                      </a:r>
                      <a:r>
                        <a:rPr b="1" lang="en-GB" sz="3600" u="none" cap="none" strike="noStrike">
                          <a:solidFill>
                            <a:schemeClr val="accent1"/>
                          </a:solidFill>
                          <a:latin typeface="Montserrat"/>
                          <a:ea typeface="Montserrat"/>
                          <a:cs typeface="Montserrat"/>
                          <a:sym typeface="Montserrat"/>
                        </a:rPr>
                        <a:t>es</a:t>
                      </a:r>
                      <a:r>
                        <a:rPr b="0" lang="en-GB" sz="3600" u="none" cap="none" strike="noStrike">
                          <a:solidFill>
                            <a:schemeClr val="accent1"/>
                          </a:solidFill>
                          <a:latin typeface="Montserrat"/>
                          <a:ea typeface="Montserrat"/>
                          <a:cs typeface="Montserrat"/>
                          <a:sym typeface="Montserrat"/>
                        </a:rPr>
                        <a:t>)</a:t>
                      </a:r>
                      <a:r>
                        <a:rPr lang="en-GB" sz="3600" u="none" cap="none" strike="noStrike">
                          <a:solidFill>
                            <a:schemeClr val="accent1"/>
                          </a:solidFill>
                          <a:latin typeface="Montserrat"/>
                          <a:ea typeface="Montserrat"/>
                          <a:cs typeface="Montserrat"/>
                          <a:sym typeface="Montserrat"/>
                        </a:rPr>
                        <a:t> Mädchen</a:t>
                      </a:r>
                      <a:endParaRPr sz="36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5"/>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1"/>
                          </a:solidFill>
                          <a:latin typeface="Montserrat"/>
                          <a:ea typeface="Montserrat"/>
                          <a:cs typeface="Montserrat"/>
                          <a:sym typeface="Montserrat"/>
                        </a:rPr>
                        <a:t>mein (fleiβig</a:t>
                      </a:r>
                      <a:r>
                        <a:rPr b="1" lang="en-GB" sz="3600" u="none" cap="none" strike="noStrike">
                          <a:solidFill>
                            <a:schemeClr val="accent1"/>
                          </a:solidFill>
                          <a:latin typeface="Montserrat"/>
                          <a:ea typeface="Montserrat"/>
                          <a:cs typeface="Montserrat"/>
                          <a:sym typeface="Montserrat"/>
                        </a:rPr>
                        <a:t>es</a:t>
                      </a:r>
                      <a:r>
                        <a:rPr b="0" lang="en-GB" sz="3600" u="none" cap="none" strike="noStrike">
                          <a:solidFill>
                            <a:schemeClr val="accent1"/>
                          </a:solidFill>
                          <a:latin typeface="Montserrat"/>
                          <a:ea typeface="Montserrat"/>
                          <a:cs typeface="Montserrat"/>
                          <a:sym typeface="Montserrat"/>
                        </a:rPr>
                        <a:t>)</a:t>
                      </a:r>
                      <a:r>
                        <a:rPr lang="en-GB" sz="3600" u="none" cap="none" strike="noStrike">
                          <a:solidFill>
                            <a:schemeClr val="accent1"/>
                          </a:solidFill>
                          <a:latin typeface="Montserrat"/>
                          <a:ea typeface="Montserrat"/>
                          <a:cs typeface="Montserrat"/>
                          <a:sym typeface="Montserrat"/>
                        </a:rPr>
                        <a:t> Mädchen</a:t>
                      </a:r>
                      <a:endParaRPr sz="3600" u="none" cap="none" strike="noStrike">
                        <a:solidFill>
                          <a:schemeClr val="accent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78150">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Pl.</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mein</a:t>
                      </a:r>
                      <a:r>
                        <a:rPr b="1" lang="en-GB" sz="3600" u="none" cap="none" strike="noStrike">
                          <a:solidFill>
                            <a:schemeClr val="accent4"/>
                          </a:solidFill>
                          <a:latin typeface="Montserrat"/>
                          <a:ea typeface="Montserrat"/>
                          <a:cs typeface="Montserrat"/>
                          <a:sym typeface="Montserrat"/>
                        </a:rPr>
                        <a:t>e</a:t>
                      </a:r>
                      <a:r>
                        <a:rPr lang="en-GB" sz="3600" u="none" cap="none" strike="noStrike">
                          <a:solidFill>
                            <a:schemeClr val="accent4"/>
                          </a:solidFill>
                          <a:latin typeface="Montserrat"/>
                          <a:ea typeface="Montserrat"/>
                          <a:cs typeface="Montserrat"/>
                          <a:sym typeface="Montserrat"/>
                        </a:rPr>
                        <a:t> (fleiβig</a:t>
                      </a:r>
                      <a:r>
                        <a:rPr b="1" lang="en-GB" sz="3600" u="none" cap="none" strike="noStrike">
                          <a:solidFill>
                            <a:schemeClr val="accent4"/>
                          </a:solidFill>
                          <a:latin typeface="Montserrat"/>
                          <a:ea typeface="Montserrat"/>
                          <a:cs typeface="Montserrat"/>
                          <a:sym typeface="Montserrat"/>
                        </a:rPr>
                        <a:t>en</a:t>
                      </a:r>
                      <a:r>
                        <a:rPr b="0" lang="en-GB" sz="3600" u="none" cap="none" strike="noStrike">
                          <a:solidFill>
                            <a:schemeClr val="accent4"/>
                          </a:solidFill>
                          <a:latin typeface="Montserrat"/>
                          <a:ea typeface="Montserrat"/>
                          <a:cs typeface="Montserrat"/>
                          <a:sym typeface="Montserrat"/>
                        </a:rPr>
                        <a:t>)</a:t>
                      </a:r>
                      <a:r>
                        <a:rPr lang="en-GB" sz="3600" u="none" cap="none" strike="noStrike">
                          <a:solidFill>
                            <a:schemeClr val="accent4"/>
                          </a:solidFill>
                          <a:latin typeface="Montserrat"/>
                          <a:ea typeface="Montserrat"/>
                          <a:cs typeface="Montserrat"/>
                          <a:sym typeface="Montserrat"/>
                        </a:rPr>
                        <a:t> Freunde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600"/>
                        <a:buFont typeface="Arial"/>
                        <a:buNone/>
                      </a:pPr>
                      <a:r>
                        <a:rPr lang="en-GB" sz="3600" u="none" cap="none" strike="noStrike">
                          <a:solidFill>
                            <a:schemeClr val="accent4"/>
                          </a:solidFill>
                          <a:latin typeface="Montserrat"/>
                          <a:ea typeface="Montserrat"/>
                          <a:cs typeface="Montserrat"/>
                          <a:sym typeface="Montserrat"/>
                        </a:rPr>
                        <a:t>mein</a:t>
                      </a:r>
                      <a:r>
                        <a:rPr b="1" lang="en-GB" sz="3600" u="none" cap="none" strike="noStrike">
                          <a:solidFill>
                            <a:schemeClr val="accent4"/>
                          </a:solidFill>
                          <a:latin typeface="Montserrat"/>
                          <a:ea typeface="Montserrat"/>
                          <a:cs typeface="Montserrat"/>
                          <a:sym typeface="Montserrat"/>
                        </a:rPr>
                        <a:t>e</a:t>
                      </a:r>
                      <a:r>
                        <a:rPr lang="en-GB" sz="3600" u="none" cap="none" strike="noStrike">
                          <a:solidFill>
                            <a:schemeClr val="accent4"/>
                          </a:solidFill>
                          <a:latin typeface="Montserrat"/>
                          <a:ea typeface="Montserrat"/>
                          <a:cs typeface="Montserrat"/>
                          <a:sym typeface="Montserrat"/>
                        </a:rPr>
                        <a:t> (fleiβig</a:t>
                      </a:r>
                      <a:r>
                        <a:rPr b="1" lang="en-GB" sz="3600" u="none" cap="none" strike="noStrike">
                          <a:solidFill>
                            <a:schemeClr val="accent4"/>
                          </a:solidFill>
                          <a:latin typeface="Montserrat"/>
                          <a:ea typeface="Montserrat"/>
                          <a:cs typeface="Montserrat"/>
                          <a:sym typeface="Montserrat"/>
                        </a:rPr>
                        <a:t>en</a:t>
                      </a:r>
                      <a:r>
                        <a:rPr b="0" lang="en-GB" sz="3600" u="none" cap="none" strike="noStrike">
                          <a:solidFill>
                            <a:schemeClr val="accent4"/>
                          </a:solidFill>
                          <a:latin typeface="Montserrat"/>
                          <a:ea typeface="Montserrat"/>
                          <a:cs typeface="Montserrat"/>
                          <a:sym typeface="Montserrat"/>
                        </a:rPr>
                        <a:t>)</a:t>
                      </a:r>
                      <a:r>
                        <a:rPr lang="en-GB" sz="3600" u="none" cap="none" strike="noStrike">
                          <a:solidFill>
                            <a:schemeClr val="accent4"/>
                          </a:solidFill>
                          <a:latin typeface="Montserrat"/>
                          <a:ea typeface="Montserrat"/>
                          <a:cs typeface="Montserrat"/>
                          <a:sym typeface="Montserrat"/>
                        </a:rPr>
                        <a:t> Freunde</a:t>
                      </a:r>
                      <a:endParaRPr sz="1400" u="none" cap="none" strike="noStrike"/>
                    </a:p>
                    <a:p>
                      <a:pPr indent="0" lvl="0" marL="0" marR="0" rtl="0" algn="l">
                        <a:lnSpc>
                          <a:spcPct val="100000"/>
                        </a:lnSpc>
                        <a:spcBef>
                          <a:spcPts val="0"/>
                        </a:spcBef>
                        <a:spcAft>
                          <a:spcPts val="0"/>
                        </a:spcAft>
                        <a:buClr>
                          <a:srgbClr val="000000"/>
                        </a:buClr>
                        <a:buSzPts val="3600"/>
                        <a:buFont typeface="Arial"/>
                        <a:buNone/>
                      </a:pPr>
                      <a:r>
                        <a:t/>
                      </a:r>
                      <a:endParaRPr sz="3600" u="none" cap="none" strike="noStrike">
                        <a:solidFill>
                          <a:schemeClr val="accent4"/>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6"/>
          <p:cNvSpPr txBox="1"/>
          <p:nvPr>
            <p:ph type="title"/>
          </p:nvPr>
        </p:nvSpPr>
        <p:spPr>
          <a:xfrm>
            <a:off x="917950" y="701195"/>
            <a:ext cx="16556399" cy="325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000">
                <a:solidFill>
                  <a:schemeClr val="dk2"/>
                </a:solidFill>
              </a:rPr>
              <a:t>Summarising Learning</a:t>
            </a:r>
            <a:endParaRPr sz="4000">
              <a:solidFill>
                <a:schemeClr val="dk2"/>
              </a:solidFill>
            </a:endParaRPr>
          </a:p>
          <a:p>
            <a:pPr indent="0" lvl="0" marL="0" rtl="0" algn="l">
              <a:lnSpc>
                <a:spcPct val="115000"/>
              </a:lnSpc>
              <a:spcBef>
                <a:spcPts val="0"/>
              </a:spcBef>
              <a:spcAft>
                <a:spcPts val="0"/>
              </a:spcAft>
              <a:buSzPts val="4400"/>
              <a:buNone/>
            </a:pPr>
            <a:r>
              <a:rPr b="0" lang="en-GB" sz="4800">
                <a:solidFill>
                  <a:schemeClr val="lt1"/>
                </a:solidFill>
                <a:latin typeface="Montserrat SemiBold"/>
                <a:ea typeface="Montserrat SemiBold"/>
                <a:cs typeface="Montserrat SemiBold"/>
                <a:sym typeface="Montserrat SemiBold"/>
              </a:rPr>
              <a:t>your understanding of the near future tense.</a:t>
            </a:r>
            <a:endParaRPr sz="4800"/>
          </a:p>
        </p:txBody>
      </p:sp>
      <p:sp>
        <p:nvSpPr>
          <p:cNvPr id="140" name="Google Shape;140;p16"/>
          <p:cNvSpPr txBox="1"/>
          <p:nvPr>
            <p:ph idx="1" type="body"/>
          </p:nvPr>
        </p:nvSpPr>
        <p:spPr>
          <a:xfrm>
            <a:off x="917950" y="1407507"/>
            <a:ext cx="16452001" cy="7697037"/>
          </a:xfrm>
          <a:prstGeom prst="rect">
            <a:avLst/>
          </a:prstGeom>
          <a:noFill/>
          <a:ln>
            <a:noFill/>
          </a:ln>
        </p:spPr>
        <p:txBody>
          <a:bodyPr anchorCtr="0" anchor="t" bIns="0" lIns="0" spcFirstLastPara="1" rIns="0" wrap="square" tIns="0">
            <a:noAutofit/>
          </a:bodyPr>
          <a:lstStyle/>
          <a:p>
            <a:pPr indent="-571500" lvl="0" marL="571500" rtl="0" algn="l">
              <a:lnSpc>
                <a:spcPct val="115000"/>
              </a:lnSpc>
              <a:spcBef>
                <a:spcPts val="0"/>
              </a:spcBef>
              <a:spcAft>
                <a:spcPts val="0"/>
              </a:spcAft>
              <a:buSzPts val="3200"/>
              <a:buChar char="●"/>
            </a:pPr>
            <a:r>
              <a:rPr lang="en-GB" sz="3600"/>
              <a:t>Modal verbs are irregular.  They work with another verb in the infinitive form – the infinitive goes at the end of the clause.</a:t>
            </a:r>
            <a:endParaRPr/>
          </a:p>
          <a:p>
            <a:pPr indent="-571500" lvl="1" marL="1028700" rtl="0" algn="l">
              <a:lnSpc>
                <a:spcPct val="115000"/>
              </a:lnSpc>
              <a:spcBef>
                <a:spcPts val="2000"/>
              </a:spcBef>
              <a:spcAft>
                <a:spcPts val="0"/>
              </a:spcAft>
              <a:buSzPts val="3200"/>
              <a:buChar char="–"/>
            </a:pPr>
            <a:r>
              <a:rPr lang="en-GB" sz="3600">
                <a:solidFill>
                  <a:schemeClr val="dk2"/>
                </a:solidFill>
                <a:latin typeface="Montserrat"/>
                <a:ea typeface="Montserrat"/>
                <a:cs typeface="Montserrat"/>
                <a:sym typeface="Montserrat"/>
              </a:rPr>
              <a:t>müssen – to have to / must</a:t>
            </a:r>
            <a:endParaRPr/>
          </a:p>
          <a:p>
            <a:pPr indent="-571500" lvl="1" marL="1028700" rtl="0" algn="l">
              <a:lnSpc>
                <a:spcPct val="115000"/>
              </a:lnSpc>
              <a:spcBef>
                <a:spcPts val="2000"/>
              </a:spcBef>
              <a:spcAft>
                <a:spcPts val="0"/>
              </a:spcAft>
              <a:buSzPts val="3200"/>
              <a:buChar char="–"/>
            </a:pPr>
            <a:r>
              <a:rPr lang="en-GB" sz="3600">
                <a:solidFill>
                  <a:schemeClr val="dk2"/>
                </a:solidFill>
                <a:latin typeface="Montserrat"/>
                <a:ea typeface="Montserrat"/>
                <a:cs typeface="Montserrat"/>
                <a:sym typeface="Montserrat"/>
              </a:rPr>
              <a:t>können – to be able to / can</a:t>
            </a:r>
            <a:endParaRPr/>
          </a:p>
          <a:p>
            <a:pPr indent="-571500" lvl="1" marL="1028700" rtl="0" algn="l">
              <a:lnSpc>
                <a:spcPct val="115000"/>
              </a:lnSpc>
              <a:spcBef>
                <a:spcPts val="2000"/>
              </a:spcBef>
              <a:spcAft>
                <a:spcPts val="0"/>
              </a:spcAft>
              <a:buSzPts val="3200"/>
              <a:buChar char="–"/>
            </a:pPr>
            <a:r>
              <a:rPr lang="en-GB" sz="3600">
                <a:solidFill>
                  <a:schemeClr val="dk2"/>
                </a:solidFill>
                <a:latin typeface="Montserrat"/>
                <a:ea typeface="Montserrat"/>
                <a:cs typeface="Montserrat"/>
                <a:sym typeface="Montserrat"/>
              </a:rPr>
              <a:t>dürfen – to be allowed to / may</a:t>
            </a:r>
            <a:endParaRPr/>
          </a:p>
          <a:p>
            <a:pPr indent="0" lvl="1" marL="457200" rtl="0" algn="l">
              <a:lnSpc>
                <a:spcPct val="115000"/>
              </a:lnSpc>
              <a:spcBef>
                <a:spcPts val="2000"/>
              </a:spcBef>
              <a:spcAft>
                <a:spcPts val="0"/>
              </a:spcAft>
              <a:buSzPts val="3200"/>
              <a:buNone/>
            </a:pPr>
            <a:r>
              <a:t/>
            </a:r>
            <a:endParaRPr sz="3600">
              <a:solidFill>
                <a:schemeClr val="dk2"/>
              </a:solidFill>
              <a:latin typeface="Montserrat"/>
              <a:ea typeface="Montserrat"/>
              <a:cs typeface="Montserrat"/>
              <a:sym typeface="Montserrat"/>
            </a:endParaRPr>
          </a:p>
          <a:p>
            <a:pPr indent="-571500" lvl="0" marL="571500" rtl="0" algn="l">
              <a:lnSpc>
                <a:spcPct val="115000"/>
              </a:lnSpc>
              <a:spcBef>
                <a:spcPts val="0"/>
              </a:spcBef>
              <a:spcAft>
                <a:spcPts val="0"/>
              </a:spcAft>
              <a:buSzPts val="3200"/>
              <a:buChar char="●"/>
            </a:pPr>
            <a:r>
              <a:rPr lang="en-GB" sz="3600">
                <a:solidFill>
                  <a:schemeClr val="dk2"/>
                </a:solidFill>
                <a:latin typeface="Montserrat"/>
                <a:ea typeface="Montserrat"/>
                <a:cs typeface="Montserrat"/>
                <a:sym typeface="Montserrat"/>
              </a:rPr>
              <a:t>‘Nicht dürfen’ can mean ‘shouldn’t’.</a:t>
            </a:r>
            <a:endParaRPr/>
          </a:p>
          <a:p>
            <a:pPr indent="0" lvl="0" marL="0" rtl="0" algn="l">
              <a:lnSpc>
                <a:spcPct val="115000"/>
              </a:lnSpc>
              <a:spcBef>
                <a:spcPts val="0"/>
              </a:spcBef>
              <a:spcAft>
                <a:spcPts val="0"/>
              </a:spcAft>
              <a:buSzPts val="3200"/>
              <a:buNone/>
            </a:pPr>
            <a:r>
              <a:t/>
            </a:r>
            <a:endParaRPr sz="3600">
              <a:solidFill>
                <a:schemeClr val="dk2"/>
              </a:solidFill>
              <a:latin typeface="Montserrat"/>
              <a:ea typeface="Montserrat"/>
              <a:cs typeface="Montserrat"/>
              <a:sym typeface="Montserrat"/>
            </a:endParaRPr>
          </a:p>
          <a:p>
            <a:pPr indent="-571500" lvl="0" marL="571500" rtl="0" algn="l">
              <a:lnSpc>
                <a:spcPct val="115000"/>
              </a:lnSpc>
              <a:spcBef>
                <a:spcPts val="0"/>
              </a:spcBef>
              <a:spcAft>
                <a:spcPts val="0"/>
              </a:spcAft>
              <a:buSzPts val="3200"/>
              <a:buChar char="●"/>
            </a:pPr>
            <a:r>
              <a:rPr b="1" i="1" lang="en-GB" sz="3600">
                <a:solidFill>
                  <a:schemeClr val="accent5"/>
                </a:solidFill>
                <a:latin typeface="Montserrat"/>
                <a:ea typeface="Montserrat"/>
                <a:cs typeface="Montserrat"/>
                <a:sym typeface="Montserrat"/>
              </a:rPr>
              <a:t>Possessive adjectives </a:t>
            </a:r>
            <a:r>
              <a:rPr lang="en-GB" sz="3600">
                <a:solidFill>
                  <a:schemeClr val="dk2"/>
                </a:solidFill>
                <a:latin typeface="Montserrat"/>
                <a:ea typeface="Montserrat"/>
                <a:cs typeface="Montserrat"/>
                <a:sym typeface="Montserrat"/>
              </a:rPr>
              <a:t>replace the word for ‘the’ and shows who or what it belongs to.</a:t>
            </a:r>
            <a:endParaRPr sz="3600">
              <a:solidFill>
                <a:schemeClr val="dk2"/>
              </a:solidFill>
            </a:endParaRPr>
          </a:p>
          <a:p>
            <a:pPr indent="-457200" lvl="0" marL="914400" rtl="0" algn="l">
              <a:lnSpc>
                <a:spcPct val="130000"/>
              </a:lnSpc>
              <a:spcBef>
                <a:spcPts val="1800"/>
              </a:spcBef>
              <a:spcAft>
                <a:spcPts val="600"/>
              </a:spcAft>
              <a:buSzPts val="3600"/>
              <a:buNone/>
            </a:pPr>
            <a:r>
              <a:t/>
            </a:r>
            <a:endParaRPr/>
          </a:p>
        </p:txBody>
      </p:sp>
      <p:sp>
        <p:nvSpPr>
          <p:cNvPr id="141" name="Google Shape;141;p16"/>
          <p:cNvSpPr txBox="1"/>
          <p:nvPr/>
        </p:nvSpPr>
        <p:spPr>
          <a:xfrm>
            <a:off x="11434023" y="2785862"/>
            <a:ext cx="6589283" cy="175428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600" u="none" cap="none" strike="noStrike">
                <a:solidFill>
                  <a:schemeClr val="accent4"/>
                </a:solidFill>
                <a:latin typeface="Montserrat"/>
                <a:ea typeface="Montserrat"/>
                <a:cs typeface="Montserrat"/>
                <a:sym typeface="Montserrat"/>
              </a:rPr>
              <a:t>Ein guter Freund / Eine gute Freundin </a:t>
            </a:r>
            <a:r>
              <a:rPr b="0" i="0" lang="en-GB" sz="3600" u="sng" cap="none" strike="noStrike">
                <a:solidFill>
                  <a:schemeClr val="accent4"/>
                </a:solidFill>
                <a:latin typeface="Montserrat"/>
                <a:ea typeface="Montserrat"/>
                <a:cs typeface="Montserrat"/>
                <a:sym typeface="Montserrat"/>
              </a:rPr>
              <a:t>muss</a:t>
            </a:r>
            <a:r>
              <a:rPr b="0" i="0" lang="en-GB" sz="3600" u="none" cap="none" strike="noStrike">
                <a:solidFill>
                  <a:schemeClr val="accent4"/>
                </a:solidFill>
                <a:latin typeface="Montserrat"/>
                <a:ea typeface="Montserrat"/>
                <a:cs typeface="Montserrat"/>
                <a:sym typeface="Montserrat"/>
              </a:rPr>
              <a:t> sympathisch </a:t>
            </a:r>
            <a:r>
              <a:rPr b="0" i="0" lang="en-GB" sz="3600" u="sng" cap="none" strike="noStrike">
                <a:solidFill>
                  <a:schemeClr val="accent4"/>
                </a:solidFill>
                <a:latin typeface="Montserrat"/>
                <a:ea typeface="Montserrat"/>
                <a:cs typeface="Montserrat"/>
                <a:sym typeface="Montserrat"/>
              </a:rPr>
              <a:t>sein</a:t>
            </a:r>
            <a:r>
              <a:rPr b="0" i="0" lang="en-GB" sz="3600" u="none" cap="none" strike="noStrike">
                <a:solidFill>
                  <a:schemeClr val="accent4"/>
                </a:solidFill>
                <a:latin typeface="Montserrat"/>
                <a:ea typeface="Montserrat"/>
                <a:cs typeface="Montserrat"/>
                <a:sym typeface="Montserrat"/>
              </a:rPr>
              <a:t>.</a:t>
            </a:r>
            <a:endParaRPr b="0" i="0" sz="1100" u="none" cap="none" strike="noStrike">
              <a:solidFill>
                <a:schemeClr val="accent4"/>
              </a:solidFill>
              <a:latin typeface="Arial"/>
              <a:ea typeface="Arial"/>
              <a:cs typeface="Arial"/>
              <a:sym typeface="Arial"/>
            </a:endParaRPr>
          </a:p>
        </p:txBody>
      </p:sp>
      <p:sp>
        <p:nvSpPr>
          <p:cNvPr id="142" name="Google Shape;142;p16"/>
          <p:cNvSpPr txBox="1"/>
          <p:nvPr/>
        </p:nvSpPr>
        <p:spPr>
          <a:xfrm>
            <a:off x="11434022" y="5187705"/>
            <a:ext cx="6589283" cy="175428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600" u="none" cap="none" strike="noStrike">
                <a:solidFill>
                  <a:schemeClr val="accent4"/>
                </a:solidFill>
                <a:latin typeface="Montserrat"/>
                <a:ea typeface="Montserrat"/>
                <a:cs typeface="Montserrat"/>
                <a:sym typeface="Montserrat"/>
              </a:rPr>
              <a:t>Ein guter Freund / Eine gute Freundin </a:t>
            </a:r>
            <a:r>
              <a:rPr b="0" i="0" lang="en-GB" sz="3600" u="sng" cap="none" strike="noStrike">
                <a:solidFill>
                  <a:schemeClr val="accent4"/>
                </a:solidFill>
                <a:latin typeface="Montserrat"/>
                <a:ea typeface="Montserrat"/>
                <a:cs typeface="Montserrat"/>
                <a:sym typeface="Montserrat"/>
              </a:rPr>
              <a:t>darf nicht </a:t>
            </a:r>
            <a:r>
              <a:rPr b="0" i="0" lang="en-GB" sz="3600" u="none" cap="none" strike="noStrike">
                <a:solidFill>
                  <a:schemeClr val="accent4"/>
                </a:solidFill>
                <a:latin typeface="Montserrat"/>
                <a:ea typeface="Montserrat"/>
                <a:cs typeface="Montserrat"/>
                <a:sym typeface="Montserrat"/>
              </a:rPr>
              <a:t> eifersüchtig </a:t>
            </a:r>
            <a:r>
              <a:rPr b="0" i="0" lang="en-GB" sz="3600" u="sng" cap="none" strike="noStrike">
                <a:solidFill>
                  <a:schemeClr val="accent4"/>
                </a:solidFill>
                <a:latin typeface="Montserrat"/>
                <a:ea typeface="Montserrat"/>
                <a:cs typeface="Montserrat"/>
                <a:sym typeface="Montserrat"/>
              </a:rPr>
              <a:t>sein</a:t>
            </a:r>
            <a:r>
              <a:rPr b="0" i="0" lang="en-GB" sz="3600" u="none" cap="none" strike="noStrike">
                <a:solidFill>
                  <a:schemeClr val="accent4"/>
                </a:solidFill>
                <a:latin typeface="Montserrat"/>
                <a:ea typeface="Montserrat"/>
                <a:cs typeface="Montserrat"/>
                <a:sym typeface="Montserrat"/>
              </a:rPr>
              <a:t>.</a:t>
            </a:r>
            <a:endParaRPr b="0" i="0" sz="1100" u="none" cap="none" strike="noStrike">
              <a:solidFill>
                <a:schemeClr val="accent4"/>
              </a:solidFill>
              <a:latin typeface="Arial"/>
              <a:ea typeface="Arial"/>
              <a:cs typeface="Arial"/>
              <a:sym typeface="Arial"/>
            </a:endParaRPr>
          </a:p>
        </p:txBody>
      </p:sp>
      <p:sp>
        <p:nvSpPr>
          <p:cNvPr id="143" name="Google Shape;143;p16"/>
          <p:cNvSpPr txBox="1"/>
          <p:nvPr/>
        </p:nvSpPr>
        <p:spPr>
          <a:xfrm>
            <a:off x="6268464" y="8141965"/>
            <a:ext cx="11101487" cy="64629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GB" sz="3600" u="none" cap="none" strike="noStrike">
                <a:solidFill>
                  <a:schemeClr val="accent4"/>
                </a:solidFill>
                <a:latin typeface="Montserrat"/>
                <a:ea typeface="Montserrat"/>
                <a:cs typeface="Montserrat"/>
                <a:sym typeface="Montserrat"/>
              </a:rPr>
              <a:t>Peter ist </a:t>
            </a:r>
            <a:r>
              <a:rPr b="0" i="0" lang="en-GB" sz="3600" u="sng" cap="none" strike="noStrike">
                <a:solidFill>
                  <a:schemeClr val="accent4"/>
                </a:solidFill>
                <a:latin typeface="Montserrat"/>
                <a:ea typeface="Montserrat"/>
                <a:cs typeface="Montserrat"/>
                <a:sym typeface="Montserrat"/>
              </a:rPr>
              <a:t>mein</a:t>
            </a:r>
            <a:r>
              <a:rPr b="0" i="0" lang="en-GB" sz="3600" u="none" cap="none" strike="noStrike">
                <a:solidFill>
                  <a:schemeClr val="accent4"/>
                </a:solidFill>
                <a:latin typeface="Montserrat"/>
                <a:ea typeface="Montserrat"/>
                <a:cs typeface="Montserrat"/>
                <a:sym typeface="Montserrat"/>
              </a:rPr>
              <a:t> bester Freund.</a:t>
            </a:r>
            <a:endParaRPr b="0" i="0" sz="1100" u="none" cap="none" strike="noStrike">
              <a:solidFill>
                <a:schemeClr val="accent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