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Lst>
  <p:sldSz cy="10287000" cx="18288000"/>
  <p:notesSz cx="6858000" cy="9144000"/>
  <p:embeddedFontLst>
    <p:embeddedFont>
      <p:font typeface="Montserrat SemiBold"/>
      <p:regular r:id="rId13"/>
      <p:bold r:id="rId14"/>
      <p:italic r:id="rId15"/>
      <p:boldItalic r:id="rId16"/>
    </p:embeddedFont>
    <p:embeddedFont>
      <p:font typeface="Montserrat"/>
      <p:regular r:id="rId17"/>
      <p:bold r:id="rId18"/>
      <p:italic r:id="rId19"/>
      <p:boldItalic r:id="rId20"/>
    </p:embeddedFont>
    <p:embeddedFont>
      <p:font typeface="Montserrat Medium"/>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94E0EE9-5877-4744-90A6-623FE71AE480}">
  <a:tblStyle styleId="{B94E0EE9-5877-4744-90A6-623FE71AE480}"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6.xml"/><Relationship Id="rId22" Type="http://schemas.openxmlformats.org/officeDocument/2006/relationships/font" Target="fonts/MontserratMedium-bold.fntdata"/><Relationship Id="rId10" Type="http://schemas.openxmlformats.org/officeDocument/2006/relationships/slide" Target="slides/slide5.xml"/><Relationship Id="rId21" Type="http://schemas.openxmlformats.org/officeDocument/2006/relationships/font" Target="fonts/MontserratMedium-regular.fntdata"/><Relationship Id="rId13" Type="http://schemas.openxmlformats.org/officeDocument/2006/relationships/font" Target="fonts/MontserratSemiBold-regular.fntdata"/><Relationship Id="rId24" Type="http://schemas.openxmlformats.org/officeDocument/2006/relationships/font" Target="fonts/MontserratMedium-boldItalic.fntdata"/><Relationship Id="rId12" Type="http://schemas.openxmlformats.org/officeDocument/2006/relationships/slide" Target="slides/slide7.xml"/><Relationship Id="rId23" Type="http://schemas.openxmlformats.org/officeDocument/2006/relationships/font" Target="fonts/MontserratMedium-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SemiBold-italic.fntdata"/><Relationship Id="rId14" Type="http://schemas.openxmlformats.org/officeDocument/2006/relationships/font" Target="fonts/MontserratSemiBold-bold.fntdata"/><Relationship Id="rId17" Type="http://schemas.openxmlformats.org/officeDocument/2006/relationships/font" Target="fonts/Montserrat-regular.fntdata"/><Relationship Id="rId16" Type="http://schemas.openxmlformats.org/officeDocument/2006/relationships/font" Target="fonts/MontserratSemiBold-boldItalic.fntdata"/><Relationship Id="rId5" Type="http://schemas.openxmlformats.org/officeDocument/2006/relationships/notesMaster" Target="notesMasters/notesMaster1.xml"/><Relationship Id="rId19" Type="http://schemas.openxmlformats.org/officeDocument/2006/relationships/font" Target="fonts/Montserrat-italic.fntdata"/><Relationship Id="rId6" Type="http://schemas.openxmlformats.org/officeDocument/2006/relationships/slide" Target="slides/slide1.xml"/><Relationship Id="rId18" Type="http://schemas.openxmlformats.org/officeDocument/2006/relationships/font" Target="fonts/Montserrat-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ecabbac6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ecabbac6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8bb607c5d0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8bb607c5d0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8d4abe9a6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8d4abe9a6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d4abe9a67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8d4abe9a6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8bb607c5d0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8bb607c5d0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8bb607c5d0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8bb607c5d0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8bb607c5d0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8bb607c5d0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0" name="Google Shape;80;p14"/>
          <p:cNvSpPr txBox="1"/>
          <p:nvPr>
            <p:ph idx="4294967295" type="ctrTitle"/>
          </p:nvPr>
        </p:nvSpPr>
        <p:spPr>
          <a:xfrm>
            <a:off x="670850" y="2666050"/>
            <a:ext cx="168651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Who ‘decolonised’ in the twentieth century?</a:t>
            </a:r>
            <a:endParaRPr/>
          </a:p>
          <a:p>
            <a:pPr indent="0" lvl="0" marL="0" rtl="0" algn="l">
              <a:spcBef>
                <a:spcPts val="0"/>
              </a:spcBef>
              <a:spcAft>
                <a:spcPts val="0"/>
              </a:spcAft>
              <a:buNone/>
            </a:pPr>
            <a:r>
              <a:t/>
            </a:r>
            <a:endParaRPr/>
          </a:p>
        </p:txBody>
      </p:sp>
      <p:sp>
        <p:nvSpPr>
          <p:cNvPr id="81" name="Google Shape;81;p14"/>
          <p:cNvSpPr txBox="1"/>
          <p:nvPr>
            <p:ph idx="4294967295" type="subTitle"/>
          </p:nvPr>
        </p:nvSpPr>
        <p:spPr>
          <a:xfrm>
            <a:off x="546925" y="890050"/>
            <a:ext cx="16452000" cy="2134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KS3 History- Lesson 4 of 4 </a:t>
            </a:r>
            <a:endParaRPr>
              <a:solidFill>
                <a:srgbClr val="4B3241"/>
              </a:solidFill>
            </a:endParaRPr>
          </a:p>
          <a:p>
            <a:pPr indent="0" lvl="0" marL="0" rtl="0" algn="l">
              <a:spcBef>
                <a:spcPts val="2000"/>
              </a:spcBef>
              <a:spcAft>
                <a:spcPts val="0"/>
              </a:spcAft>
              <a:buNone/>
            </a:pPr>
            <a:r>
              <a:t/>
            </a:r>
            <a:endParaRPr/>
          </a:p>
          <a:p>
            <a:pPr indent="0" lvl="0" marL="0" rtl="0" algn="l">
              <a:spcBef>
                <a:spcPts val="2000"/>
              </a:spcBef>
              <a:spcAft>
                <a:spcPts val="2000"/>
              </a:spcAft>
              <a:buNone/>
            </a:pPr>
            <a:r>
              <a:t/>
            </a:r>
            <a:endParaRPr/>
          </a:p>
        </p:txBody>
      </p:sp>
      <p:sp>
        <p:nvSpPr>
          <p:cNvPr id="82" name="Google Shape;82;p14"/>
          <p:cNvSpPr txBox="1"/>
          <p:nvPr>
            <p:ph idx="4294967295" type="subTitle"/>
          </p:nvPr>
        </p:nvSpPr>
        <p:spPr>
          <a:xfrm>
            <a:off x="699325" y="47846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Enquiry: Who ‘decolonised’ in the twentieth century?</a:t>
            </a:r>
            <a:endParaRPr/>
          </a:p>
          <a:p>
            <a:pPr indent="0" lvl="0" marL="0" rtl="0" algn="l">
              <a:spcBef>
                <a:spcPts val="2000"/>
              </a:spcBef>
              <a:spcAft>
                <a:spcPts val="2000"/>
              </a:spcAft>
              <a:buNone/>
            </a:pPr>
            <a:r>
              <a:t/>
            </a:r>
            <a:endParaRPr>
              <a:solidFill>
                <a:srgbClr val="4B3241"/>
              </a:solidFill>
            </a:endParaRPr>
          </a:p>
        </p:txBody>
      </p:sp>
      <p:sp>
        <p:nvSpPr>
          <p:cNvPr id="83" name="Google Shape;83;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Ms Apps</a:t>
            </a:r>
            <a:endParaRPr>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9" name="Google Shape;89;p15"/>
          <p:cNvSpPr txBox="1"/>
          <p:nvPr>
            <p:ph idx="1" type="body"/>
          </p:nvPr>
        </p:nvSpPr>
        <p:spPr>
          <a:xfrm>
            <a:off x="835200" y="944650"/>
            <a:ext cx="16617600" cy="8113800"/>
          </a:xfrm>
          <a:prstGeom prst="rect">
            <a:avLst/>
          </a:prstGeom>
        </p:spPr>
        <p:txBody>
          <a:bodyPr anchorCtr="0" anchor="t" bIns="0" lIns="0" spcFirstLastPara="1" rIns="0" wrap="square" tIns="0">
            <a:noAutofit/>
          </a:bodyPr>
          <a:lstStyle/>
          <a:p>
            <a:pPr indent="0" lvl="0" marL="0" rtl="0" algn="l">
              <a:lnSpc>
                <a:spcPct val="140000"/>
              </a:lnSpc>
              <a:spcBef>
                <a:spcPts val="2000"/>
              </a:spcBef>
              <a:spcAft>
                <a:spcPts val="0"/>
              </a:spcAft>
              <a:buNone/>
            </a:pPr>
            <a:r>
              <a:rPr lang="en-GB" sz="4400">
                <a:solidFill>
                  <a:srgbClr val="000000"/>
                </a:solidFill>
              </a:rPr>
              <a:t>Throughout the twentieth century the British government faced a series of protests and rebellions throughout the British Empire against British rule. Decolonisation began.</a:t>
            </a:r>
            <a:endParaRPr sz="4400">
              <a:solidFill>
                <a:srgbClr val="000000"/>
              </a:solidFill>
            </a:endParaRPr>
          </a:p>
          <a:p>
            <a:pPr indent="0" lvl="0" marL="0" rtl="0" algn="l">
              <a:lnSpc>
                <a:spcPct val="140000"/>
              </a:lnSpc>
              <a:spcBef>
                <a:spcPts val="2000"/>
              </a:spcBef>
              <a:spcAft>
                <a:spcPts val="0"/>
              </a:spcAft>
              <a:buNone/>
            </a:pPr>
            <a:r>
              <a:rPr lang="en-GB" sz="4400">
                <a:solidFill>
                  <a:srgbClr val="000000"/>
                </a:solidFill>
              </a:rPr>
              <a:t>Decolonisation was complex. It was sparked by a range of factors. Britain’s economy weakened after WWI and WWII, making empire costly. Nationalist movements pushed for independence and having an empire increasingly damaged Britain’s international reputation.</a:t>
            </a:r>
            <a:endParaRPr sz="4400">
              <a:solidFill>
                <a:srgbClr val="000000"/>
              </a:solidFill>
            </a:endParaRPr>
          </a:p>
          <a:p>
            <a:pPr indent="0" lvl="0" marL="0" rtl="0" algn="l">
              <a:spcBef>
                <a:spcPts val="2000"/>
              </a:spcBef>
              <a:spcAft>
                <a:spcPts val="0"/>
              </a:spcAft>
              <a:buNone/>
            </a:pPr>
            <a:r>
              <a:t/>
            </a:r>
            <a:endParaRPr sz="3400"/>
          </a:p>
          <a:p>
            <a:pPr indent="0" lvl="0" marL="0" rtl="0" algn="l">
              <a:spcBef>
                <a:spcPts val="2000"/>
              </a:spcBef>
              <a:spcAft>
                <a:spcPts val="2000"/>
              </a:spcAft>
              <a:buNone/>
            </a:pPr>
            <a:r>
              <a:t/>
            </a:r>
            <a:endParaRPr sz="3400"/>
          </a:p>
        </p:txBody>
      </p:sp>
      <p:sp>
        <p:nvSpPr>
          <p:cNvPr id="90" name="Google Shape;90;p15"/>
          <p:cNvSpPr txBox="1"/>
          <p:nvPr/>
        </p:nvSpPr>
        <p:spPr>
          <a:xfrm>
            <a:off x="568550" y="356650"/>
            <a:ext cx="168843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‘Decolonising’ the British Empire</a:t>
            </a:r>
            <a:endParaRPr b="1" sz="2800"/>
          </a:p>
        </p:txBody>
      </p:sp>
      <p:sp>
        <p:nvSpPr>
          <p:cNvPr id="91" name="Google Shape;91;p15"/>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7" name="Google Shape;97;p16"/>
          <p:cNvSpPr txBox="1"/>
          <p:nvPr>
            <p:ph idx="1" type="body"/>
          </p:nvPr>
        </p:nvSpPr>
        <p:spPr>
          <a:xfrm>
            <a:off x="835200" y="1401850"/>
            <a:ext cx="16617600" cy="8113800"/>
          </a:xfrm>
          <a:prstGeom prst="rect">
            <a:avLst/>
          </a:prstGeom>
        </p:spPr>
        <p:txBody>
          <a:bodyPr anchorCtr="0" anchor="t" bIns="0" lIns="0" spcFirstLastPara="1" rIns="0" wrap="square" tIns="0">
            <a:noAutofit/>
          </a:bodyPr>
          <a:lstStyle/>
          <a:p>
            <a:pPr indent="0" lvl="0" marL="0" rtl="0" algn="l">
              <a:lnSpc>
                <a:spcPct val="140000"/>
              </a:lnSpc>
              <a:spcBef>
                <a:spcPts val="2000"/>
              </a:spcBef>
              <a:spcAft>
                <a:spcPts val="0"/>
              </a:spcAft>
              <a:buNone/>
            </a:pPr>
            <a:r>
              <a:rPr lang="en-GB" sz="3600">
                <a:solidFill>
                  <a:srgbClr val="000000"/>
                </a:solidFill>
              </a:rPr>
              <a:t>Ireland was one of the first British colonies. It was also one of the first to become independent. Ireland became independent through violent means. Nationalists took part in the Easter Rising of 1916 and then the war of Independence. </a:t>
            </a:r>
            <a:endParaRPr sz="3600">
              <a:solidFill>
                <a:srgbClr val="000000"/>
              </a:solidFill>
            </a:endParaRPr>
          </a:p>
          <a:p>
            <a:pPr indent="0" lvl="0" marL="0" rtl="0" algn="l">
              <a:lnSpc>
                <a:spcPct val="140000"/>
              </a:lnSpc>
              <a:spcBef>
                <a:spcPts val="2000"/>
              </a:spcBef>
              <a:spcAft>
                <a:spcPts val="0"/>
              </a:spcAft>
              <a:buNone/>
            </a:pPr>
            <a:r>
              <a:rPr lang="en-GB" sz="3600">
                <a:solidFill>
                  <a:srgbClr val="000000"/>
                </a:solidFill>
              </a:rPr>
              <a:t>Many of the leaders of the Easter Rising were educated and some held </a:t>
            </a:r>
            <a:r>
              <a:rPr b="1" lang="en-GB" sz="3600">
                <a:solidFill>
                  <a:srgbClr val="000000"/>
                </a:solidFill>
              </a:rPr>
              <a:t>Marxist</a:t>
            </a:r>
            <a:r>
              <a:rPr lang="en-GB" sz="3600">
                <a:solidFill>
                  <a:srgbClr val="000000"/>
                </a:solidFill>
              </a:rPr>
              <a:t> views believing in the rights of workers. After independence veterans of the war of Independence came to lead the Republic of Ireland.</a:t>
            </a:r>
            <a:endParaRPr sz="3600">
              <a:solidFill>
                <a:srgbClr val="000000"/>
              </a:solidFill>
            </a:endParaRPr>
          </a:p>
          <a:p>
            <a:pPr indent="0" lvl="0" marL="0" rtl="0" algn="l">
              <a:lnSpc>
                <a:spcPct val="140000"/>
              </a:lnSpc>
              <a:spcBef>
                <a:spcPts val="2000"/>
              </a:spcBef>
              <a:spcAft>
                <a:spcPts val="0"/>
              </a:spcAft>
              <a:buNone/>
            </a:pPr>
            <a:r>
              <a:t/>
            </a:r>
            <a:endParaRPr sz="4400">
              <a:solidFill>
                <a:srgbClr val="000000"/>
              </a:solidFill>
            </a:endParaRPr>
          </a:p>
          <a:p>
            <a:pPr indent="0" lvl="0" marL="0" rtl="0" algn="l">
              <a:spcBef>
                <a:spcPts val="2000"/>
              </a:spcBef>
              <a:spcAft>
                <a:spcPts val="0"/>
              </a:spcAft>
              <a:buNone/>
            </a:pPr>
            <a:r>
              <a:t/>
            </a:r>
            <a:endParaRPr sz="3400"/>
          </a:p>
          <a:p>
            <a:pPr indent="0" lvl="0" marL="0" rtl="0" algn="l">
              <a:spcBef>
                <a:spcPts val="2000"/>
              </a:spcBef>
              <a:spcAft>
                <a:spcPts val="2000"/>
              </a:spcAft>
              <a:buNone/>
            </a:pPr>
            <a:r>
              <a:t/>
            </a:r>
            <a:endParaRPr sz="3400"/>
          </a:p>
        </p:txBody>
      </p:sp>
      <p:sp>
        <p:nvSpPr>
          <p:cNvPr id="98" name="Google Shape;98;p16"/>
          <p:cNvSpPr txBox="1"/>
          <p:nvPr/>
        </p:nvSpPr>
        <p:spPr>
          <a:xfrm>
            <a:off x="568550" y="356650"/>
            <a:ext cx="168843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Ireland</a:t>
            </a:r>
            <a:endParaRPr b="1" sz="2800"/>
          </a:p>
        </p:txBody>
      </p:sp>
      <p:sp>
        <p:nvSpPr>
          <p:cNvPr id="99" name="Google Shape;99;p16"/>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5" name="Google Shape;105;p17"/>
          <p:cNvSpPr txBox="1"/>
          <p:nvPr>
            <p:ph idx="1" type="body"/>
          </p:nvPr>
        </p:nvSpPr>
        <p:spPr>
          <a:xfrm>
            <a:off x="835200" y="792250"/>
            <a:ext cx="16617600" cy="8113800"/>
          </a:xfrm>
          <a:prstGeom prst="rect">
            <a:avLst/>
          </a:prstGeom>
        </p:spPr>
        <p:txBody>
          <a:bodyPr anchorCtr="0" anchor="t" bIns="0" lIns="0" spcFirstLastPara="1" rIns="0" wrap="square" tIns="0">
            <a:noAutofit/>
          </a:bodyPr>
          <a:lstStyle/>
          <a:p>
            <a:pPr indent="0" lvl="0" marL="0" rtl="0" algn="l">
              <a:lnSpc>
                <a:spcPct val="140000"/>
              </a:lnSpc>
              <a:spcBef>
                <a:spcPts val="2000"/>
              </a:spcBef>
              <a:spcAft>
                <a:spcPts val="0"/>
              </a:spcAft>
              <a:buNone/>
            </a:pPr>
            <a:r>
              <a:rPr lang="en-GB" sz="3600">
                <a:solidFill>
                  <a:srgbClr val="000000"/>
                </a:solidFill>
              </a:rPr>
              <a:t>Ghana had been a British colony called the Gold Coast since 1821. By the end of WWII, the Gold Coast was home to a very educated, nationalist population of which men like Kwame Nkrumah was part of. </a:t>
            </a:r>
            <a:endParaRPr sz="3600">
              <a:solidFill>
                <a:srgbClr val="000000"/>
              </a:solidFill>
            </a:endParaRPr>
          </a:p>
          <a:p>
            <a:pPr indent="0" lvl="0" marL="0" rtl="0" algn="l">
              <a:lnSpc>
                <a:spcPct val="140000"/>
              </a:lnSpc>
              <a:spcBef>
                <a:spcPts val="2000"/>
              </a:spcBef>
              <a:spcAft>
                <a:spcPts val="0"/>
              </a:spcAft>
              <a:buNone/>
            </a:pPr>
            <a:r>
              <a:rPr lang="en-GB" sz="3600">
                <a:solidFill>
                  <a:srgbClr val="000000"/>
                </a:solidFill>
              </a:rPr>
              <a:t>These men were inspired by the events in Ireland, as well as India’s independence (1947), to push for their own. The shooting of unarmed WWII veterans in 1948 helped make nationalism popular. Kwame Nkrumah’s nationalist Convention People’s party became the most popular party in the Gold Coast.</a:t>
            </a:r>
            <a:endParaRPr sz="3600">
              <a:solidFill>
                <a:srgbClr val="000000"/>
              </a:solidFill>
            </a:endParaRPr>
          </a:p>
          <a:p>
            <a:pPr indent="0" lvl="0" marL="0" rtl="0" algn="l">
              <a:lnSpc>
                <a:spcPct val="140000"/>
              </a:lnSpc>
              <a:spcBef>
                <a:spcPts val="2000"/>
              </a:spcBef>
              <a:spcAft>
                <a:spcPts val="0"/>
              </a:spcAft>
              <a:buNone/>
            </a:pPr>
            <a:r>
              <a:rPr lang="en-GB" sz="3600">
                <a:solidFill>
                  <a:srgbClr val="000000"/>
                </a:solidFill>
              </a:rPr>
              <a:t>In the 1950s Kwame Nkrumah became the Prime Minister of the Gold Coast before becoming the president of independent Ghana in 1957.</a:t>
            </a:r>
            <a:endParaRPr sz="3600">
              <a:solidFill>
                <a:srgbClr val="000000"/>
              </a:solidFill>
            </a:endParaRPr>
          </a:p>
          <a:p>
            <a:pPr indent="0" lvl="0" marL="0" rtl="0" algn="l">
              <a:lnSpc>
                <a:spcPct val="140000"/>
              </a:lnSpc>
              <a:spcBef>
                <a:spcPts val="2000"/>
              </a:spcBef>
              <a:spcAft>
                <a:spcPts val="0"/>
              </a:spcAft>
              <a:buNone/>
            </a:pPr>
            <a:r>
              <a:t/>
            </a:r>
            <a:endParaRPr sz="4400">
              <a:solidFill>
                <a:srgbClr val="000000"/>
              </a:solidFill>
            </a:endParaRPr>
          </a:p>
          <a:p>
            <a:pPr indent="0" lvl="0" marL="0" rtl="0" algn="l">
              <a:lnSpc>
                <a:spcPct val="140000"/>
              </a:lnSpc>
              <a:spcBef>
                <a:spcPts val="2000"/>
              </a:spcBef>
              <a:spcAft>
                <a:spcPts val="0"/>
              </a:spcAft>
              <a:buNone/>
            </a:pPr>
            <a:r>
              <a:t/>
            </a:r>
            <a:endParaRPr sz="4400">
              <a:solidFill>
                <a:srgbClr val="000000"/>
              </a:solidFill>
            </a:endParaRPr>
          </a:p>
          <a:p>
            <a:pPr indent="0" lvl="0" marL="0" rtl="0" algn="l">
              <a:spcBef>
                <a:spcPts val="2000"/>
              </a:spcBef>
              <a:spcAft>
                <a:spcPts val="0"/>
              </a:spcAft>
              <a:buNone/>
            </a:pPr>
            <a:r>
              <a:t/>
            </a:r>
            <a:endParaRPr sz="3400"/>
          </a:p>
          <a:p>
            <a:pPr indent="0" lvl="0" marL="0" rtl="0" algn="l">
              <a:spcBef>
                <a:spcPts val="2000"/>
              </a:spcBef>
              <a:spcAft>
                <a:spcPts val="2000"/>
              </a:spcAft>
              <a:buNone/>
            </a:pPr>
            <a:r>
              <a:t/>
            </a:r>
            <a:endParaRPr sz="3400"/>
          </a:p>
        </p:txBody>
      </p:sp>
      <p:sp>
        <p:nvSpPr>
          <p:cNvPr id="106" name="Google Shape;106;p17"/>
          <p:cNvSpPr txBox="1"/>
          <p:nvPr/>
        </p:nvSpPr>
        <p:spPr>
          <a:xfrm>
            <a:off x="568550" y="128050"/>
            <a:ext cx="168843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Ghana</a:t>
            </a:r>
            <a:endParaRPr b="1" sz="2800"/>
          </a:p>
        </p:txBody>
      </p:sp>
      <p:sp>
        <p:nvSpPr>
          <p:cNvPr id="107" name="Google Shape;107;p17"/>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8"/>
          <p:cNvSpPr txBox="1"/>
          <p:nvPr/>
        </p:nvSpPr>
        <p:spPr>
          <a:xfrm>
            <a:off x="936800" y="96628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3" name="Google Shape;113;p18"/>
          <p:cNvSpPr txBox="1"/>
          <p:nvPr>
            <p:ph idx="1" type="body"/>
          </p:nvPr>
        </p:nvSpPr>
        <p:spPr>
          <a:xfrm>
            <a:off x="1047350" y="949250"/>
            <a:ext cx="16809900" cy="8256600"/>
          </a:xfrm>
          <a:prstGeom prst="rect">
            <a:avLst/>
          </a:prstGeom>
        </p:spPr>
        <p:txBody>
          <a:bodyPr anchorCtr="0" anchor="t" bIns="0" lIns="0" spcFirstLastPara="1" rIns="0" wrap="square" tIns="0">
            <a:noAutofit/>
          </a:bodyPr>
          <a:lstStyle/>
          <a:p>
            <a:pPr indent="0" lvl="0" marL="0" rtl="0" algn="l">
              <a:lnSpc>
                <a:spcPct val="140000"/>
              </a:lnSpc>
              <a:spcBef>
                <a:spcPts val="2000"/>
              </a:spcBef>
              <a:spcAft>
                <a:spcPts val="0"/>
              </a:spcAft>
              <a:buNone/>
            </a:pPr>
            <a:r>
              <a:rPr lang="en-GB" sz="3600">
                <a:solidFill>
                  <a:srgbClr val="000000"/>
                </a:solidFill>
              </a:rPr>
              <a:t>Jamaica’s nationalist movement was tied to it’s labour movement. Outbreaks of protests and strikes against low wages and working conditions broke out in 1938. In the same year the</a:t>
            </a:r>
            <a:r>
              <a:rPr b="1" lang="en-GB" sz="3600">
                <a:solidFill>
                  <a:srgbClr val="000000"/>
                </a:solidFill>
              </a:rPr>
              <a:t> </a:t>
            </a:r>
            <a:r>
              <a:rPr lang="en-GB" sz="3600">
                <a:solidFill>
                  <a:srgbClr val="000000"/>
                </a:solidFill>
              </a:rPr>
              <a:t>People’s National Party</a:t>
            </a:r>
            <a:r>
              <a:rPr b="1" lang="en-GB" sz="3600">
                <a:solidFill>
                  <a:srgbClr val="000000"/>
                </a:solidFill>
              </a:rPr>
              <a:t> </a:t>
            </a:r>
            <a:r>
              <a:rPr lang="en-GB" sz="3600">
                <a:solidFill>
                  <a:srgbClr val="000000"/>
                </a:solidFill>
              </a:rPr>
              <a:t>was established.</a:t>
            </a:r>
            <a:endParaRPr sz="3600">
              <a:solidFill>
                <a:srgbClr val="000000"/>
              </a:solidFill>
            </a:endParaRPr>
          </a:p>
          <a:p>
            <a:pPr indent="0" lvl="0" marL="0" rtl="0" algn="l">
              <a:lnSpc>
                <a:spcPct val="140000"/>
              </a:lnSpc>
              <a:spcBef>
                <a:spcPts val="2000"/>
              </a:spcBef>
              <a:spcAft>
                <a:spcPts val="2000"/>
              </a:spcAft>
              <a:buNone/>
            </a:pPr>
            <a:r>
              <a:rPr lang="en-GB" sz="3600">
                <a:solidFill>
                  <a:srgbClr val="000000"/>
                </a:solidFill>
              </a:rPr>
              <a:t>The People’s National Party and Jamaica Labour Party became the two main parties of the island. Their leaders worked to increase Jamaican self-government through the law from 1944 onward. Jamaica became independent in 1962.</a:t>
            </a:r>
            <a:endParaRPr sz="3600">
              <a:solidFill>
                <a:srgbClr val="000000"/>
              </a:solidFill>
            </a:endParaRPr>
          </a:p>
        </p:txBody>
      </p:sp>
      <p:sp>
        <p:nvSpPr>
          <p:cNvPr id="114" name="Google Shape;114;p18"/>
          <p:cNvSpPr txBox="1"/>
          <p:nvPr/>
        </p:nvSpPr>
        <p:spPr>
          <a:xfrm>
            <a:off x="818750" y="285050"/>
            <a:ext cx="13062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Jamaica</a:t>
            </a:r>
            <a:endParaRPr b="1" sz="4400">
              <a:latin typeface="Montserrat"/>
              <a:ea typeface="Montserrat"/>
              <a:cs typeface="Montserrat"/>
              <a:sym typeface="Montserrat"/>
            </a:endParaRPr>
          </a:p>
        </p:txBody>
      </p:sp>
      <p:sp>
        <p:nvSpPr>
          <p:cNvPr id="115" name="Google Shape;115;p18"/>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9"/>
          <p:cNvSpPr txBox="1"/>
          <p:nvPr>
            <p:ph type="title"/>
          </p:nvPr>
        </p:nvSpPr>
        <p:spPr>
          <a:xfrm>
            <a:off x="155950" y="109625"/>
            <a:ext cx="26402400" cy="3258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Glossary</a:t>
            </a:r>
            <a:endParaRPr/>
          </a:p>
        </p:txBody>
      </p:sp>
      <p:sp>
        <p:nvSpPr>
          <p:cNvPr id="121" name="Google Shape;121;p19"/>
          <p:cNvSpPr txBox="1"/>
          <p:nvPr/>
        </p:nvSpPr>
        <p:spPr>
          <a:xfrm>
            <a:off x="302025" y="683975"/>
            <a:ext cx="17678100" cy="6482400"/>
          </a:xfrm>
          <a:prstGeom prst="rect">
            <a:avLst/>
          </a:prstGeom>
          <a:noFill/>
          <a:ln>
            <a:noFill/>
          </a:ln>
        </p:spPr>
        <p:txBody>
          <a:bodyPr anchorCtr="0" anchor="t" bIns="182850" lIns="182850" spcFirstLastPara="1" rIns="182850" wrap="square" tIns="182850">
            <a:noAutofit/>
          </a:bodyPr>
          <a:lstStyle/>
          <a:p>
            <a:pPr indent="0" lvl="0" marL="0" rtl="0" algn="l">
              <a:lnSpc>
                <a:spcPct val="150000"/>
              </a:lnSpc>
              <a:spcBef>
                <a:spcPts val="0"/>
              </a:spcBef>
              <a:spcAft>
                <a:spcPts val="0"/>
              </a:spcAft>
              <a:buNone/>
            </a:pPr>
            <a:r>
              <a:rPr lang="en-GB" sz="3500" u="sng">
                <a:latin typeface="Montserrat"/>
                <a:ea typeface="Montserrat"/>
                <a:cs typeface="Montserrat"/>
                <a:sym typeface="Montserrat"/>
              </a:rPr>
              <a:t>Activist</a:t>
            </a:r>
            <a:r>
              <a:rPr lang="en-GB" sz="3500">
                <a:latin typeface="Montserrat"/>
                <a:ea typeface="Montserrat"/>
                <a:cs typeface="Montserrat"/>
                <a:sym typeface="Montserrat"/>
              </a:rPr>
              <a:t> - A person who campaigns to bring about political change. </a:t>
            </a:r>
            <a:endParaRPr sz="3500">
              <a:latin typeface="Montserrat"/>
              <a:ea typeface="Montserrat"/>
              <a:cs typeface="Montserrat"/>
              <a:sym typeface="Montserrat"/>
            </a:endParaRPr>
          </a:p>
          <a:p>
            <a:pPr indent="0" lvl="0" marL="0" rtl="0" algn="l">
              <a:lnSpc>
                <a:spcPct val="150000"/>
              </a:lnSpc>
              <a:spcBef>
                <a:spcPts val="0"/>
              </a:spcBef>
              <a:spcAft>
                <a:spcPts val="0"/>
              </a:spcAft>
              <a:buNone/>
            </a:pPr>
            <a:r>
              <a:rPr lang="en-GB" sz="3500" u="sng">
                <a:latin typeface="Montserrat"/>
                <a:ea typeface="Montserrat"/>
                <a:cs typeface="Montserrat"/>
                <a:sym typeface="Montserrat"/>
              </a:rPr>
              <a:t>Labour</a:t>
            </a:r>
            <a:r>
              <a:rPr lang="en-GB" sz="3500">
                <a:latin typeface="Montserrat"/>
                <a:ea typeface="Montserrat"/>
                <a:cs typeface="Montserrat"/>
                <a:sym typeface="Montserrat"/>
              </a:rPr>
              <a:t> - Work! Labour parties often focus on the rights of workers.</a:t>
            </a:r>
            <a:endParaRPr sz="3500">
              <a:latin typeface="Montserrat"/>
              <a:ea typeface="Montserrat"/>
              <a:cs typeface="Montserrat"/>
              <a:sym typeface="Montserrat"/>
            </a:endParaRPr>
          </a:p>
          <a:p>
            <a:pPr indent="0" lvl="0" marL="0" rtl="0" algn="l">
              <a:lnSpc>
                <a:spcPct val="150000"/>
              </a:lnSpc>
              <a:spcBef>
                <a:spcPts val="0"/>
              </a:spcBef>
              <a:spcAft>
                <a:spcPts val="0"/>
              </a:spcAft>
              <a:buNone/>
            </a:pPr>
            <a:r>
              <a:rPr lang="en-GB" sz="3500" u="sng">
                <a:latin typeface="Montserrat"/>
                <a:ea typeface="Montserrat"/>
                <a:cs typeface="Montserrat"/>
                <a:sym typeface="Montserrat"/>
              </a:rPr>
              <a:t>Nationalism</a:t>
            </a:r>
            <a:r>
              <a:rPr lang="en-GB" sz="3500">
                <a:latin typeface="Montserrat"/>
                <a:ea typeface="Montserrat"/>
                <a:cs typeface="Montserrat"/>
                <a:sym typeface="Montserrat"/>
              </a:rPr>
              <a:t> - A person who believes in the rights to control your own country.</a:t>
            </a:r>
            <a:endParaRPr sz="3500">
              <a:latin typeface="Montserrat"/>
              <a:ea typeface="Montserrat"/>
              <a:cs typeface="Montserrat"/>
              <a:sym typeface="Montserrat"/>
            </a:endParaRPr>
          </a:p>
          <a:p>
            <a:pPr indent="0" lvl="0" marL="0" rtl="0" algn="l">
              <a:lnSpc>
                <a:spcPct val="150000"/>
              </a:lnSpc>
              <a:spcBef>
                <a:spcPts val="0"/>
              </a:spcBef>
              <a:spcAft>
                <a:spcPts val="0"/>
              </a:spcAft>
              <a:buNone/>
            </a:pPr>
            <a:r>
              <a:rPr lang="en-GB" sz="3500" u="sng">
                <a:latin typeface="Montserrat"/>
                <a:ea typeface="Montserrat"/>
                <a:cs typeface="Montserrat"/>
                <a:sym typeface="Montserrat"/>
              </a:rPr>
              <a:t>Marxism</a:t>
            </a:r>
            <a:r>
              <a:rPr lang="en-GB" sz="3500">
                <a:latin typeface="Montserrat"/>
                <a:ea typeface="Montserrat"/>
                <a:cs typeface="Montserrat"/>
                <a:sym typeface="Montserrat"/>
              </a:rPr>
              <a:t> - Marxists believe in the theories of Karl Marx. Marx believed the state should own all businesses and share the wealth.</a:t>
            </a:r>
            <a:endParaRPr sz="3500">
              <a:latin typeface="Montserrat"/>
              <a:ea typeface="Montserrat"/>
              <a:cs typeface="Montserrat"/>
              <a:sym typeface="Montserrat"/>
            </a:endParaRPr>
          </a:p>
          <a:p>
            <a:pPr indent="0" lvl="0" marL="0" rtl="0" algn="l">
              <a:lnSpc>
                <a:spcPct val="150000"/>
              </a:lnSpc>
              <a:spcBef>
                <a:spcPts val="0"/>
              </a:spcBef>
              <a:spcAft>
                <a:spcPts val="0"/>
              </a:spcAft>
              <a:buNone/>
            </a:pPr>
            <a:r>
              <a:rPr lang="en-GB" sz="3500" u="sng">
                <a:latin typeface="Montserrat"/>
                <a:ea typeface="Montserrat"/>
                <a:cs typeface="Montserrat"/>
                <a:sym typeface="Montserrat"/>
              </a:rPr>
              <a:t>Pan-African</a:t>
            </a:r>
            <a:r>
              <a:rPr lang="en-GB" sz="3500">
                <a:latin typeface="Montserrat"/>
                <a:ea typeface="Montserrat"/>
                <a:cs typeface="Montserrat"/>
                <a:sym typeface="Montserrat"/>
              </a:rPr>
              <a:t> - A belief that all of the peoples of Africa should work together.</a:t>
            </a:r>
            <a:endParaRPr sz="3500">
              <a:latin typeface="Montserrat"/>
              <a:ea typeface="Montserrat"/>
              <a:cs typeface="Montserrat"/>
              <a:sym typeface="Montserrat"/>
            </a:endParaRPr>
          </a:p>
          <a:p>
            <a:pPr indent="0" lvl="0" marL="0" rtl="0" algn="l">
              <a:lnSpc>
                <a:spcPct val="150000"/>
              </a:lnSpc>
              <a:spcBef>
                <a:spcPts val="0"/>
              </a:spcBef>
              <a:spcAft>
                <a:spcPts val="0"/>
              </a:spcAft>
              <a:buNone/>
            </a:pPr>
            <a:r>
              <a:rPr lang="en-GB" sz="3500" u="sng">
                <a:latin typeface="Montserrat"/>
                <a:ea typeface="Montserrat"/>
                <a:cs typeface="Montserrat"/>
                <a:sym typeface="Montserrat"/>
              </a:rPr>
              <a:t>Referendum</a:t>
            </a:r>
            <a:r>
              <a:rPr lang="en-GB" sz="3500">
                <a:latin typeface="Montserrat"/>
                <a:ea typeface="Montserrat"/>
                <a:cs typeface="Montserrat"/>
                <a:sym typeface="Montserrat"/>
              </a:rPr>
              <a:t> - A vote on a key decision.</a:t>
            </a:r>
            <a:r>
              <a:rPr lang="en-GB" sz="3500">
                <a:latin typeface="Montserrat"/>
                <a:ea typeface="Montserrat"/>
                <a:cs typeface="Montserrat"/>
                <a:sym typeface="Montserrat"/>
              </a:rPr>
              <a:t> </a:t>
            </a:r>
            <a:endParaRPr sz="3500">
              <a:latin typeface="Montserrat"/>
              <a:ea typeface="Montserrat"/>
              <a:cs typeface="Montserrat"/>
              <a:sym typeface="Montserrat"/>
            </a:endParaRPr>
          </a:p>
          <a:p>
            <a:pPr indent="0" lvl="0" marL="0" rtl="0" algn="l">
              <a:lnSpc>
                <a:spcPct val="150000"/>
              </a:lnSpc>
              <a:spcBef>
                <a:spcPts val="0"/>
              </a:spcBef>
              <a:spcAft>
                <a:spcPts val="0"/>
              </a:spcAft>
              <a:buNone/>
            </a:pPr>
            <a:r>
              <a:rPr lang="en-GB" sz="3500" u="sng">
                <a:latin typeface="Montserrat"/>
                <a:ea typeface="Montserrat"/>
                <a:cs typeface="Montserrat"/>
                <a:sym typeface="Montserrat"/>
              </a:rPr>
              <a:t>Trade Unions</a:t>
            </a:r>
            <a:r>
              <a:rPr lang="en-GB" sz="3500">
                <a:latin typeface="Montserrat"/>
                <a:ea typeface="Montserrat"/>
                <a:cs typeface="Montserrat"/>
                <a:sym typeface="Montserrat"/>
              </a:rPr>
              <a:t> - Organised groups of workers who campaigned for better conditions and rights.</a:t>
            </a:r>
            <a:endParaRPr sz="3500">
              <a:latin typeface="Montserrat"/>
              <a:ea typeface="Montserrat"/>
              <a:cs typeface="Montserrat"/>
              <a:sym typeface="Montserrat"/>
            </a:endParaRPr>
          </a:p>
          <a:p>
            <a:pPr indent="0" lvl="0" marL="0" rtl="0" algn="l">
              <a:lnSpc>
                <a:spcPct val="150000"/>
              </a:lnSpc>
              <a:spcBef>
                <a:spcPts val="0"/>
              </a:spcBef>
              <a:spcAft>
                <a:spcPts val="0"/>
              </a:spcAft>
              <a:buNone/>
            </a:pPr>
            <a:r>
              <a:rPr lang="en-GB" sz="3500" u="sng">
                <a:latin typeface="Montserrat"/>
                <a:ea typeface="Montserrat"/>
                <a:cs typeface="Montserrat"/>
                <a:sym typeface="Montserrat"/>
              </a:rPr>
              <a:t>Trade Unionist</a:t>
            </a:r>
            <a:r>
              <a:rPr lang="en-GB" sz="3500">
                <a:latin typeface="Montserrat"/>
                <a:ea typeface="Montserrat"/>
                <a:cs typeface="Montserrat"/>
                <a:sym typeface="Montserrat"/>
              </a:rPr>
              <a:t> - A person involved in trade unions.</a:t>
            </a:r>
            <a:endParaRPr sz="3500">
              <a:latin typeface="Montserrat"/>
              <a:ea typeface="Montserrat"/>
              <a:cs typeface="Montserrat"/>
              <a:sym typeface="Montserrat"/>
            </a:endParaRPr>
          </a:p>
          <a:p>
            <a:pPr indent="0" lvl="0" marL="0" rtl="0" algn="l">
              <a:lnSpc>
                <a:spcPct val="150000"/>
              </a:lnSpc>
              <a:spcBef>
                <a:spcPts val="0"/>
              </a:spcBef>
              <a:spcAft>
                <a:spcPts val="0"/>
              </a:spcAft>
              <a:buNone/>
            </a:pPr>
            <a:r>
              <a:rPr lang="en-GB" sz="3500" u="sng">
                <a:latin typeface="Montserrat"/>
                <a:ea typeface="Montserrat"/>
                <a:cs typeface="Montserrat"/>
                <a:sym typeface="Montserrat"/>
              </a:rPr>
              <a:t>Universal Suffrage</a:t>
            </a:r>
            <a:r>
              <a:rPr lang="en-GB" sz="3500">
                <a:latin typeface="Montserrat"/>
                <a:ea typeface="Montserrat"/>
                <a:cs typeface="Montserrat"/>
                <a:sym typeface="Montserrat"/>
              </a:rPr>
              <a:t> - When all have the right to vote.</a:t>
            </a:r>
            <a:endParaRPr sz="3500">
              <a:latin typeface="Montserrat"/>
              <a:ea typeface="Montserrat"/>
              <a:cs typeface="Montserrat"/>
              <a:sym typeface="Montserrat"/>
            </a:endParaRPr>
          </a:p>
          <a:p>
            <a:pPr indent="0" lvl="0" marL="0" rtl="0" algn="l">
              <a:lnSpc>
                <a:spcPct val="150000"/>
              </a:lnSpc>
              <a:spcBef>
                <a:spcPts val="0"/>
              </a:spcBef>
              <a:spcAft>
                <a:spcPts val="0"/>
              </a:spcAft>
              <a:buNone/>
            </a:pPr>
            <a:r>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p:txBody>
      </p:sp>
      <p:sp>
        <p:nvSpPr>
          <p:cNvPr id="122" name="Google Shape;122;p19"/>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8" name="Google Shape;128;p20"/>
          <p:cNvSpPr txBox="1"/>
          <p:nvPr>
            <p:ph type="title"/>
          </p:nvPr>
        </p:nvSpPr>
        <p:spPr>
          <a:xfrm>
            <a:off x="917950" y="280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t>Comprehension Task</a:t>
            </a:r>
            <a:endParaRPr sz="5600"/>
          </a:p>
        </p:txBody>
      </p:sp>
      <p:sp>
        <p:nvSpPr>
          <p:cNvPr id="129" name="Google Shape;129;p20"/>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130" name="Google Shape;130;p20"/>
          <p:cNvGraphicFramePr/>
          <p:nvPr/>
        </p:nvGraphicFramePr>
        <p:xfrm>
          <a:off x="952500" y="2885250"/>
          <a:ext cx="3000000" cy="3000000"/>
        </p:xfrm>
        <a:graphic>
          <a:graphicData uri="http://schemas.openxmlformats.org/drawingml/2006/table">
            <a:tbl>
              <a:tblPr>
                <a:noFill/>
                <a:tableStyleId>{B94E0EE9-5877-4744-90A6-623FE71AE480}</a:tableStyleId>
              </a:tblPr>
              <a:tblGrid>
                <a:gridCol w="8191500"/>
                <a:gridCol w="8191500"/>
              </a:tblGrid>
              <a:tr h="667375">
                <a:tc>
                  <a:txBody>
                    <a:bodyPr/>
                    <a:lstStyle/>
                    <a:p>
                      <a:pPr indent="0" lvl="0" marL="0" rtl="0" algn="l">
                        <a:spcBef>
                          <a:spcPts val="0"/>
                        </a:spcBef>
                        <a:spcAft>
                          <a:spcPts val="0"/>
                        </a:spcAft>
                        <a:buNone/>
                      </a:pPr>
                      <a:r>
                        <a:rPr lang="en-GB" sz="3600">
                          <a:latin typeface="Montserrat"/>
                          <a:ea typeface="Montserrat"/>
                          <a:cs typeface="Montserrat"/>
                          <a:sym typeface="Montserrat"/>
                        </a:rPr>
                        <a:t>Similarities </a:t>
                      </a:r>
                      <a:endParaRPr sz="36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lang="en-GB" sz="3600">
                          <a:latin typeface="Montserrat"/>
                          <a:ea typeface="Montserrat"/>
                          <a:cs typeface="Montserrat"/>
                          <a:sym typeface="Montserrat"/>
                        </a:rPr>
                        <a:t>Differences</a:t>
                      </a:r>
                      <a:endParaRPr sz="3600">
                        <a:latin typeface="Montserrat"/>
                        <a:ea typeface="Montserrat"/>
                        <a:cs typeface="Montserrat"/>
                        <a:sym typeface="Montserrat"/>
                      </a:endParaRPr>
                    </a:p>
                  </a:txBody>
                  <a:tcPr marT="91425" marB="91425" marR="91425" marL="91425"/>
                </a:tc>
              </a:tr>
              <a:tr h="2213400">
                <a:tc>
                  <a:txBody>
                    <a:bodyPr/>
                    <a:lstStyle/>
                    <a:p>
                      <a:pPr indent="0" lvl="0" marL="0" rtl="0" algn="l">
                        <a:spcBef>
                          <a:spcPts val="0"/>
                        </a:spcBef>
                        <a:spcAft>
                          <a:spcPts val="0"/>
                        </a:spcAft>
                        <a:buNone/>
                      </a:pPr>
                      <a:r>
                        <a:rPr lang="en-GB" sz="3600">
                          <a:latin typeface="Montserrat"/>
                          <a:ea typeface="Montserrat"/>
                          <a:cs typeface="Montserrat"/>
                          <a:sym typeface="Montserrat"/>
                        </a:rPr>
                        <a:t>Nationalism...</a:t>
                      </a:r>
                      <a:endParaRPr sz="36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131" name="Google Shape;131;p20"/>
          <p:cNvSpPr txBox="1"/>
          <p:nvPr/>
        </p:nvSpPr>
        <p:spPr>
          <a:xfrm>
            <a:off x="923875" y="1314750"/>
            <a:ext cx="16452000" cy="1172700"/>
          </a:xfrm>
          <a:prstGeom prst="rect">
            <a:avLst/>
          </a:prstGeom>
          <a:noFill/>
          <a:ln>
            <a:noFill/>
          </a:ln>
        </p:spPr>
        <p:txBody>
          <a:bodyPr anchorCtr="0" anchor="t" bIns="91425" lIns="91425" spcFirstLastPara="1" rIns="91425" wrap="square" tIns="91425">
            <a:noAutofit/>
          </a:bodyPr>
          <a:lstStyle/>
          <a:p>
            <a:pPr indent="-457200" lvl="0" marL="457200" rtl="0" algn="l">
              <a:spcBef>
                <a:spcPts val="0"/>
              </a:spcBef>
              <a:spcAft>
                <a:spcPts val="0"/>
              </a:spcAft>
              <a:buSzPts val="3600"/>
              <a:buFont typeface="Montserrat"/>
              <a:buAutoNum type="arabicPeriod"/>
            </a:pPr>
            <a:r>
              <a:rPr lang="en-GB" sz="3600">
                <a:latin typeface="Montserrat"/>
                <a:ea typeface="Montserrat"/>
                <a:cs typeface="Montserrat"/>
                <a:sym typeface="Montserrat"/>
              </a:rPr>
              <a:t>Using a table note down similarities and differences between the processes of decolonisation in Ireland, Ghana and Jamaica.</a:t>
            </a:r>
            <a:endParaRPr sz="3600">
              <a:latin typeface="Montserrat"/>
              <a:ea typeface="Montserrat"/>
              <a:cs typeface="Montserrat"/>
              <a:sym typeface="Montserrat"/>
            </a:endParaRPr>
          </a:p>
        </p:txBody>
      </p:sp>
      <p:sp>
        <p:nvSpPr>
          <p:cNvPr id="132" name="Google Shape;132;p20"/>
          <p:cNvSpPr txBox="1"/>
          <p:nvPr/>
        </p:nvSpPr>
        <p:spPr>
          <a:xfrm>
            <a:off x="917950" y="6086525"/>
            <a:ext cx="16452000" cy="11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latin typeface="Montserrat"/>
                <a:ea typeface="Montserrat"/>
                <a:cs typeface="Montserrat"/>
                <a:sym typeface="Montserrat"/>
              </a:rPr>
              <a:t>2. Challenge: Can we define ‘decolonisation’ as a single process or journey that every colony went through? </a:t>
            </a:r>
            <a:endParaRPr sz="3600">
              <a:latin typeface="Montserrat"/>
              <a:ea typeface="Montserrat"/>
              <a:cs typeface="Montserrat"/>
              <a:sym typeface="Montserrat"/>
            </a:endParaRPr>
          </a:p>
          <a:p>
            <a:pPr indent="0" lvl="0" marL="0" rtl="0" algn="l">
              <a:spcBef>
                <a:spcPts val="0"/>
              </a:spcBef>
              <a:spcAft>
                <a:spcPts val="0"/>
              </a:spcAft>
              <a:buNone/>
            </a:pPr>
            <a:r>
              <a:t/>
            </a:r>
            <a:endParaRPr sz="3600">
              <a:latin typeface="Montserrat"/>
              <a:ea typeface="Montserrat"/>
              <a:cs typeface="Montserrat"/>
              <a:sym typeface="Montserrat"/>
            </a:endParaRPr>
          </a:p>
          <a:p>
            <a:pPr indent="0" lvl="0" marL="0" rtl="0" algn="l">
              <a:spcBef>
                <a:spcPts val="0"/>
              </a:spcBef>
              <a:spcAft>
                <a:spcPts val="0"/>
              </a:spcAft>
              <a:buNone/>
            </a:pPr>
            <a:r>
              <a:rPr i="1" lang="en-GB" sz="3600">
                <a:latin typeface="Montserrat"/>
                <a:ea typeface="Montserrat"/>
                <a:cs typeface="Montserrat"/>
                <a:sym typeface="Montserrat"/>
              </a:rPr>
              <a:t>It is difficult to come up with a single way of describing the process of decolonisation...</a:t>
            </a:r>
            <a:endParaRPr i="1" sz="3600">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