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c8961071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c8961071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f3f7e7c8d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f3f7e7c8d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2b41565f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2b41565f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c1f548265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c1f54826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Balance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917950" y="890050"/>
            <a:ext cx="127734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Physical Education (PE) - Athletics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Lindley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17281375" y="8553025"/>
            <a:ext cx="1006500" cy="1734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917950" y="5852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Athletics: Lesson 6 - Balance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800">
                <a:solidFill>
                  <a:srgbClr val="434343"/>
                </a:solidFill>
                <a:highlight>
                  <a:srgbClr val="FFFFFF"/>
                </a:highlight>
              </a:rPr>
              <a:t>In this lesson, you will develop your stabilising muscles to improve your balance and posture. In athletics, stability and core strength is key to being a successful athlete and required in all athletic events.</a:t>
            </a:r>
            <a:endParaRPr b="0" sz="28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sz="28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sz="27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782700" y="3262250"/>
            <a:ext cx="16722600" cy="5276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</a:rPr>
              <a:t>Learning intention</a:t>
            </a:r>
            <a:endParaRPr b="1" sz="2800">
              <a:solidFill>
                <a:srgbClr val="434343"/>
              </a:solidFill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800"/>
              <a:buChar char="–"/>
            </a:pPr>
            <a:r>
              <a:rPr b="1" lang="en-GB" sz="2800">
                <a:solidFill>
                  <a:srgbClr val="434343"/>
                </a:solidFill>
              </a:rPr>
              <a:t>Physical:</a:t>
            </a:r>
            <a:r>
              <a:rPr lang="en-GB" sz="2800">
                <a:solidFill>
                  <a:srgbClr val="434343"/>
                </a:solidFill>
              </a:rPr>
              <a:t> to use core strength to support dynamic balance</a:t>
            </a:r>
            <a:endParaRPr sz="2800">
              <a:solidFill>
                <a:srgbClr val="434343"/>
              </a:solidFill>
            </a:endParaRPr>
          </a:p>
          <a:p>
            <a:pPr indent="-4064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800"/>
              <a:buChar char="–"/>
            </a:pPr>
            <a:r>
              <a:rPr b="1" lang="en-GB" sz="3000">
                <a:solidFill>
                  <a:srgbClr val="434343"/>
                </a:solidFill>
              </a:rPr>
              <a:t>Personal: </a:t>
            </a:r>
            <a:r>
              <a:rPr lang="en-GB" sz="2800">
                <a:solidFill>
                  <a:srgbClr val="434343"/>
                </a:solidFill>
              </a:rPr>
              <a:t>to show commitment and effort to an activity.</a:t>
            </a:r>
            <a:endParaRPr sz="28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rgbClr val="434343"/>
                </a:solidFill>
              </a:rPr>
              <a:t> </a:t>
            </a:r>
            <a:r>
              <a:rPr b="1" lang="en-GB" sz="2800">
                <a:solidFill>
                  <a:srgbClr val="434343"/>
                </a:solidFill>
              </a:rPr>
              <a:t>Tasks</a:t>
            </a:r>
            <a:endParaRPr b="1" sz="2800">
              <a:solidFill>
                <a:srgbClr val="434343"/>
              </a:solidFill>
            </a:endParaRPr>
          </a:p>
          <a:p>
            <a:pPr indent="-4064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800"/>
              <a:buAutoNum type="arabicParenR"/>
            </a:pPr>
            <a:r>
              <a:rPr b="1" lang="en-GB" sz="2800">
                <a:solidFill>
                  <a:srgbClr val="434343"/>
                </a:solidFill>
              </a:rPr>
              <a:t>Toe tap</a:t>
            </a:r>
            <a:endParaRPr b="1" sz="2800">
              <a:solidFill>
                <a:srgbClr val="434343"/>
              </a:solidFill>
            </a:endParaRPr>
          </a:p>
          <a:p>
            <a:pPr indent="-406400" lvl="0" marL="4572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Char char="●"/>
            </a:pPr>
            <a:r>
              <a:rPr lang="en-GB" sz="2800">
                <a:solidFill>
                  <a:srgbClr val="434343"/>
                </a:solidFill>
              </a:rPr>
              <a:t>Place 6 household items in a circle, with a diameter of approximately 2m</a:t>
            </a:r>
            <a:endParaRPr sz="2800">
              <a:solidFill>
                <a:srgbClr val="434343"/>
              </a:solidFill>
            </a:endParaRPr>
          </a:p>
          <a:p>
            <a:pPr indent="-4064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Char char="–"/>
            </a:pPr>
            <a:r>
              <a:rPr lang="en-GB" sz="2800">
                <a:solidFill>
                  <a:srgbClr val="434343"/>
                </a:solidFill>
              </a:rPr>
              <a:t>. Stand in the middle of the circle and, whilst balanced on one leg, touch each item with your toe, without falling over</a:t>
            </a:r>
            <a:endParaRPr sz="2800">
              <a:solidFill>
                <a:srgbClr val="434343"/>
              </a:solidFill>
            </a:endParaRPr>
          </a:p>
          <a:p>
            <a:pPr indent="-406400" lvl="2" marL="1371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Char char="–"/>
            </a:pPr>
            <a:r>
              <a:rPr lang="en-GB">
                <a:solidFill>
                  <a:srgbClr val="434343"/>
                </a:solidFill>
              </a:rPr>
              <a:t>Repeat using the opposite leg</a:t>
            </a:r>
            <a:endParaRPr>
              <a:solidFill>
                <a:srgbClr val="434343"/>
              </a:solidFill>
            </a:endParaRPr>
          </a:p>
          <a:p>
            <a:pPr indent="0" lvl="0" marL="91440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500">
              <a:solidFill>
                <a:srgbClr val="434343"/>
              </a:solidFill>
            </a:endParaRPr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917950" y="803350"/>
            <a:ext cx="16722600" cy="792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2) </a:t>
            </a:r>
            <a:r>
              <a:rPr b="1" lang="en-GB"/>
              <a:t>Extension:</a:t>
            </a:r>
            <a:r>
              <a:rPr lang="en-GB"/>
              <a:t> 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Repeat the exercise but raise your heel off the floor so that you are on the ball of your foot</a:t>
            </a:r>
            <a:endParaRPr/>
          </a:p>
          <a:p>
            <a:pPr indent="-431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-"/>
            </a:pPr>
            <a:r>
              <a:rPr lang="en-GB"/>
              <a:t>Swap legs once you have successfully touched each item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/>
              <a:t>2) Personal challenge</a:t>
            </a:r>
            <a:endParaRPr/>
          </a:p>
          <a:p>
            <a:pPr indent="-431800" lvl="0" marL="45720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Move the objects further away to increase the difficulty rating of the task</a:t>
            </a:r>
            <a:endParaRPr/>
          </a:p>
          <a:p>
            <a:pPr indent="-431800" lvl="1" marL="9144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3200"/>
              <a:buChar char="–"/>
            </a:pPr>
            <a:r>
              <a:rPr lang="en-GB"/>
              <a:t>Then start in a plank position and try to touch each item with your fingertip</a:t>
            </a:r>
            <a:endParaRPr/>
          </a:p>
          <a:p>
            <a:pPr indent="-431800" lvl="2" marL="1371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3200"/>
              <a:buChar char="–"/>
            </a:pPr>
            <a:r>
              <a:rPr lang="en-GB" sz="3200"/>
              <a:t>Repeat with your non-dominant side</a:t>
            </a:r>
            <a:endParaRPr sz="3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800"/>
          </a:p>
        </p:txBody>
      </p:sp>
      <p:sp>
        <p:nvSpPr>
          <p:cNvPr id="111" name="Google Shape;111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917950" y="617750"/>
            <a:ext cx="16722600" cy="792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000"/>
              <a:t>Learning questions:</a:t>
            </a:r>
            <a:r>
              <a:rPr lang="en-GB" sz="3000"/>
              <a:t> 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000"/>
              <a:t>How do static and dynamic balances differ? 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000"/>
              <a:t>Which exercises can you think of which strengthen your core?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000"/>
              <a:t>STEP</a:t>
            </a:r>
            <a:endParaRPr b="1" sz="30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000"/>
              <a:t>S - </a:t>
            </a:r>
            <a:r>
              <a:rPr lang="en-GB" sz="3000"/>
              <a:t>Increase/reduce the diameter of the circle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000"/>
              <a:t>T - </a:t>
            </a:r>
            <a:r>
              <a:rPr lang="en-GB" sz="3000"/>
              <a:t>Time yourself to complete the challenges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000"/>
              <a:t>E - </a:t>
            </a:r>
            <a:r>
              <a:rPr lang="en-GB" sz="3000"/>
              <a:t>Use a smaller/larger household items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b="1" lang="en-GB" sz="3000"/>
              <a:t>P - </a:t>
            </a:r>
            <a:r>
              <a:rPr lang="en-GB" sz="3000"/>
              <a:t>Perform the plank on your knees</a:t>
            </a:r>
            <a:endParaRPr sz="3000"/>
          </a:p>
        </p:txBody>
      </p:sp>
      <p:sp>
        <p:nvSpPr>
          <p:cNvPr id="117" name="Google Shape;11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