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regular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8bb5708fc5_2_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8bb5708fc5_2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c1b4ddeca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c1b4ddeca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c1b4ddeca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c1b4ddeca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8c1b4ddec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8c1b4ddec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2" name="Google Shape;62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70" name="Google Shape;70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lt1"/>
              </a:buClr>
              <a:buSzPts val="800"/>
              <a:buFont typeface="Montserrat Medium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1" name="Google Shape;71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/>
          <p:nvPr/>
        </p:nvSpPr>
        <p:spPr>
          <a:xfrm>
            <a:off x="415429" y="385352"/>
            <a:ext cx="18126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100"/>
          </a:p>
        </p:txBody>
      </p:sp>
      <p:sp>
        <p:nvSpPr>
          <p:cNvPr id="76" name="Google Shape;76;p19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1_Title and body 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100"/>
          </a:p>
        </p:txBody>
      </p:sp>
      <p:sp>
        <p:nvSpPr>
          <p:cNvPr id="79" name="Google Shape;79;p20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1_Title and body 3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/>
          <p:nvPr/>
        </p:nvSpPr>
        <p:spPr>
          <a:xfrm>
            <a:off x="415429" y="385352"/>
            <a:ext cx="3251100" cy="4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100"/>
          </a:p>
        </p:txBody>
      </p:sp>
      <p:sp>
        <p:nvSpPr>
          <p:cNvPr id="82" name="Google Shape;82;p21"/>
          <p:cNvSpPr txBox="1"/>
          <p:nvPr/>
        </p:nvSpPr>
        <p:spPr>
          <a:xfrm>
            <a:off x="415429" y="4743634"/>
            <a:ext cx="406500" cy="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87" name="Google Shape;87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91" name="Google Shape;91;p2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2" name="Google Shape;92;p23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5" name="Google Shape;95;p23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96" name="Google Shape;96;p23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7" name="Google Shape;97;p23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01" name="Google Shape;101;p24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2" name="Google Shape;102;p24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3" name="Google Shape;103;p24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5" name="Google Shape;105;p24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6" name="Google Shape;106;p24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37150" lIns="137150" spcFirstLastPara="1" rIns="137150" wrap="square" tIns="135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09" name="Google Shape;109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400"/>
            </a:lvl9pPr>
          </a:lstStyle>
          <a:p/>
        </p:txBody>
      </p:sp>
      <p:sp>
        <p:nvSpPr>
          <p:cNvPr id="112" name="Google Shape;112;p2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810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800"/>
              <a:buChar char="–"/>
              <a:defRPr sz="1200"/>
            </a:lvl5pPr>
            <a:lvl6pPr indent="-3429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800"/>
              <a:buChar char="–"/>
              <a:defRPr sz="1200"/>
            </a:lvl6pPr>
            <a:lvl7pPr indent="-32385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200"/>
              <a:buChar char="–"/>
              <a:defRPr/>
            </a:lvl9pPr>
          </a:lstStyle>
          <a:p/>
        </p:txBody>
      </p:sp>
      <p:sp>
        <p:nvSpPr>
          <p:cNvPr id="113" name="Google Shape;11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800"/>
              <a:buFont typeface="Montserrat Medium"/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/>
            </a:lvl1pPr>
            <a:lvl2pPr indent="-3810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400"/>
              <a:buChar char="–"/>
              <a:defRPr/>
            </a:lvl2pPr>
            <a:lvl3pPr indent="-36195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100"/>
              <a:buChar char="–"/>
              <a:defRPr/>
            </a:lvl3pPr>
            <a:lvl4pPr indent="-36195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100"/>
              <a:buChar char="–"/>
              <a:defRPr/>
            </a:lvl4pPr>
            <a:lvl5pPr indent="-34290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–"/>
              <a:defRPr/>
            </a:lvl5pPr>
            <a:lvl6pPr indent="-34290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800"/>
              <a:buChar char="–"/>
              <a:defRPr/>
            </a:lvl6pPr>
            <a:lvl7pPr indent="-3238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1500"/>
              <a:buChar char="–"/>
              <a:defRPr/>
            </a:lvl7pPr>
            <a:lvl8pPr indent="-3238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500"/>
              <a:buChar char="–"/>
              <a:defRPr/>
            </a:lvl8pPr>
            <a:lvl9pPr indent="-3048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2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Montserrat"/>
              <a:buNone/>
              <a:defRPr b="1" i="0" sz="33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Montserrat Medium"/>
              <a:buNone/>
              <a:defRPr b="0" i="0" sz="42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●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Char char="–"/>
              <a:defRPr b="0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61950" lvl="2" marL="1371600" marR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61950" lvl="3" marL="18288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Montserrat"/>
              <a:buChar char="–"/>
              <a:defRPr b="0" i="0" sz="2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Char char="–"/>
              <a:defRPr b="0" i="0" sz="15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04800" lvl="8" marL="4114800" marR="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800"/>
              <a:buFont typeface="Montserrat Medium"/>
              <a:buNone/>
              <a:defRPr b="0" sz="800" u="non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5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433">
          <p15:clr>
            <a:srgbClr val="EA4335"/>
          </p15:clr>
        </p15:guide>
        <p15:guide id="2" pos="8207">
          <p15:clr>
            <a:srgbClr val="EA4335"/>
          </p15:clr>
        </p15:guide>
        <p15:guide id="3" orient="horz" pos="421">
          <p15:clr>
            <a:srgbClr val="EA4335"/>
          </p15:clr>
        </p15:guide>
        <p15:guide id="4" orient="horz" pos="1359">
          <p15:clr>
            <a:srgbClr val="EA4335"/>
          </p15:clr>
        </p15:guide>
        <p15:guide id="5" orient="horz" pos="4176">
          <p15:clr>
            <a:srgbClr val="EA4335"/>
          </p15:clr>
        </p15:guide>
        <p15:guide id="6" orient="horz" pos="4529">
          <p15:clr>
            <a:srgbClr val="EA4335"/>
          </p15:clr>
        </p15:guide>
        <p15:guide id="7" orient="horz" pos="1039">
          <p15:clr>
            <a:srgbClr val="EA4335"/>
          </p15:clr>
        </p15:guide>
        <p15:guide id="8" pos="4167">
          <p15:clr>
            <a:srgbClr val="EA4335"/>
          </p15:clr>
        </p15:guide>
        <p15:guide id="9" pos="447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3.png"/><Relationship Id="rId7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/>
          <p:nvPr>
            <p:ph idx="4294967295" type="ctrTitle"/>
          </p:nvPr>
        </p:nvSpPr>
        <p:spPr>
          <a:xfrm>
            <a:off x="458975" y="1996650"/>
            <a:ext cx="8226000" cy="1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Montserrat SemiBold"/>
              <a:buNone/>
            </a:pPr>
            <a:r>
              <a:rPr b="1" lang="en-GB" sz="2800">
                <a:solidFill>
                  <a:srgbClr val="4B3241"/>
                </a:solidFill>
              </a:rPr>
              <a:t>Reasoning with large whole numbers:</a:t>
            </a:r>
            <a:br>
              <a:rPr lang="en-GB" sz="2800">
                <a:solidFill>
                  <a:srgbClr val="4B3241"/>
                </a:solidFill>
              </a:rPr>
            </a:br>
            <a:r>
              <a:rPr lang="en-GB" sz="2800">
                <a:solidFill>
                  <a:srgbClr val="4B3241"/>
                </a:solidFill>
              </a:rPr>
              <a:t>Rounding 6-digit numbers to the nearest 1000, 10 000 or 100 000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1" name="Google Shape;121;p27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GB" sz="2800">
                <a:solidFill>
                  <a:srgbClr val="4B3241"/>
                </a:solidFill>
              </a:rPr>
              <a:t>Mathematics </a:t>
            </a:r>
            <a:endParaRPr sz="2800">
              <a:solidFill>
                <a:srgbClr val="4B3241"/>
              </a:solidFill>
            </a:endParaRPr>
          </a:p>
        </p:txBody>
      </p:sp>
      <p:sp>
        <p:nvSpPr>
          <p:cNvPr id="122" name="Google Shape;122;p27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GB" sz="2100">
                <a:solidFill>
                  <a:srgbClr val="4B3241"/>
                </a:solidFill>
              </a:rPr>
              <a:t>Ms Jeremy</a:t>
            </a:r>
            <a:endParaRPr sz="2100"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25" y="2920050"/>
            <a:ext cx="8643401" cy="16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8"/>
          <p:cNvSpPr/>
          <p:nvPr/>
        </p:nvSpPr>
        <p:spPr>
          <a:xfrm>
            <a:off x="118503" y="2920050"/>
            <a:ext cx="1773000" cy="5079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40</a:t>
            </a:r>
            <a:r>
              <a:rPr b="1" i="1" lang="en-GB" sz="2800" u="sng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b="1" i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576</a:t>
            </a:r>
            <a:endParaRPr b="1" i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28"/>
          <p:cNvSpPr/>
          <p:nvPr/>
        </p:nvSpPr>
        <p:spPr>
          <a:xfrm>
            <a:off x="-42775" y="846013"/>
            <a:ext cx="7403400" cy="18960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AutoNum type="arabicPeriod"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the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closest smaller multiple</a:t>
            </a: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AutoNum type="arabicPeriod"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the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closest larger multiple</a:t>
            </a: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AutoNum type="arabicPeriod"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Identify the </a:t>
            </a: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halfway point</a:t>
            </a: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8735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500"/>
              <a:buFont typeface="Montserrat"/>
              <a:buAutoNum type="arabicPeriod"/>
            </a:pPr>
            <a:r>
              <a:rPr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Which multiple is the number closest to?</a:t>
            </a:r>
            <a:endParaRPr sz="2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0" name="Google Shape;130;p28"/>
          <p:cNvGrpSpPr/>
          <p:nvPr/>
        </p:nvGrpSpPr>
        <p:grpSpPr>
          <a:xfrm>
            <a:off x="62813" y="44635"/>
            <a:ext cx="457484" cy="574021"/>
            <a:chOff x="3258050" y="2365375"/>
            <a:chExt cx="1121284" cy="1975297"/>
          </a:xfrm>
        </p:grpSpPr>
        <p:pic>
          <p:nvPicPr>
            <p:cNvPr id="131" name="Google Shape;131;p2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32" name="Google Shape;132;p28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3" name="Google Shape;133;p28"/>
          <p:cNvSpPr txBox="1"/>
          <p:nvPr/>
        </p:nvSpPr>
        <p:spPr>
          <a:xfrm>
            <a:off x="617400" y="172488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4" name="Google Shape;134;p28"/>
          <p:cNvGrpSpPr/>
          <p:nvPr/>
        </p:nvGrpSpPr>
        <p:grpSpPr>
          <a:xfrm>
            <a:off x="4823112" y="72055"/>
            <a:ext cx="453204" cy="592924"/>
            <a:chOff x="6586700" y="4935125"/>
            <a:chExt cx="730975" cy="1080008"/>
          </a:xfrm>
        </p:grpSpPr>
        <p:pic>
          <p:nvPicPr>
            <p:cNvPr id="135" name="Google Shape;135;p2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36" name="Google Shape;136;p28"/>
            <p:cNvPicPr preferRelativeResize="0"/>
            <p:nvPr/>
          </p:nvPicPr>
          <p:blipFill rotWithShape="1">
            <a:blip r:embed="rId7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7" name="Google Shape;137;p28"/>
          <p:cNvSpPr txBox="1"/>
          <p:nvPr/>
        </p:nvSpPr>
        <p:spPr>
          <a:xfrm>
            <a:off x="5041700" y="19702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25" y="2920050"/>
            <a:ext cx="8643401" cy="161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9"/>
          <p:cNvSpPr/>
          <p:nvPr/>
        </p:nvSpPr>
        <p:spPr>
          <a:xfrm>
            <a:off x="118503" y="2920050"/>
            <a:ext cx="1773000" cy="5079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651 298</a:t>
            </a:r>
            <a:endParaRPr b="1" i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4" name="Google Shape;144;p29"/>
          <p:cNvSpPr/>
          <p:nvPr/>
        </p:nvSpPr>
        <p:spPr>
          <a:xfrm>
            <a:off x="118500" y="774875"/>
            <a:ext cx="5431500" cy="1593300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82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Round </a:t>
            </a:r>
            <a:r>
              <a:rPr b="1"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651 298</a:t>
            </a: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to: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i) the nearest 1000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ii) the nearest 10 000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iii) the nearest 100 000</a:t>
            </a:r>
            <a:endParaRPr sz="2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5" name="Google Shape;145;p29"/>
          <p:cNvSpPr/>
          <p:nvPr/>
        </p:nvSpPr>
        <p:spPr>
          <a:xfrm>
            <a:off x="6170375" y="1483877"/>
            <a:ext cx="2448600" cy="15933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004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i) 651 000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ii) 650 000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iii) 700 000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6" name="Google Shape;146;p29"/>
          <p:cNvGrpSpPr/>
          <p:nvPr/>
        </p:nvGrpSpPr>
        <p:grpSpPr>
          <a:xfrm>
            <a:off x="62813" y="44635"/>
            <a:ext cx="457484" cy="574021"/>
            <a:chOff x="3258050" y="2365375"/>
            <a:chExt cx="1121284" cy="1975297"/>
          </a:xfrm>
        </p:grpSpPr>
        <p:pic>
          <p:nvPicPr>
            <p:cNvPr id="147" name="Google Shape;147;p2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48" name="Google Shape;148;p29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9" name="Google Shape;149;p29"/>
          <p:cNvSpPr txBox="1"/>
          <p:nvPr/>
        </p:nvSpPr>
        <p:spPr>
          <a:xfrm>
            <a:off x="617400" y="172488"/>
            <a:ext cx="3954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0" name="Google Shape;150;p29"/>
          <p:cNvGrpSpPr/>
          <p:nvPr/>
        </p:nvGrpSpPr>
        <p:grpSpPr>
          <a:xfrm>
            <a:off x="4823112" y="72055"/>
            <a:ext cx="453204" cy="592924"/>
            <a:chOff x="6586700" y="4935125"/>
            <a:chExt cx="730975" cy="1080008"/>
          </a:xfrm>
        </p:grpSpPr>
        <p:pic>
          <p:nvPicPr>
            <p:cNvPr id="151" name="Google Shape;151;p29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52" name="Google Shape;152;p29"/>
            <p:cNvPicPr preferRelativeResize="0"/>
            <p:nvPr/>
          </p:nvPicPr>
          <p:blipFill rotWithShape="1">
            <a:blip r:embed="rId7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3" name="Google Shape;153;p29"/>
          <p:cNvSpPr txBox="1"/>
          <p:nvPr/>
        </p:nvSpPr>
        <p:spPr>
          <a:xfrm>
            <a:off x="5041700" y="197025"/>
            <a:ext cx="3813600" cy="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/>
          <p:nvPr/>
        </p:nvSpPr>
        <p:spPr>
          <a:xfrm>
            <a:off x="-1" y="0"/>
            <a:ext cx="6467400" cy="6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65BE4B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2800">
              <a:solidFill>
                <a:srgbClr val="65BE4B"/>
              </a:solidFill>
            </a:endParaRPr>
          </a:p>
        </p:txBody>
      </p:sp>
      <p:pic>
        <p:nvPicPr>
          <p:cNvPr id="159" name="Google Shape;15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50" y="482850"/>
            <a:ext cx="6153292" cy="417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0"/>
          <p:cNvSpPr/>
          <p:nvPr/>
        </p:nvSpPr>
        <p:spPr>
          <a:xfrm>
            <a:off x="6615125" y="2772713"/>
            <a:ext cx="2213400" cy="1389900"/>
          </a:xfrm>
          <a:prstGeom prst="roundRect">
            <a:avLst>
              <a:gd fmla="val 26552" name="adj"/>
            </a:avLst>
          </a:prstGeom>
          <a:solidFill>
            <a:srgbClr val="FFFFFF"/>
          </a:solidFill>
          <a:ln cap="flat" cmpd="sng" w="38100">
            <a:solidFill>
              <a:srgbClr val="00468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3) 761 344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4) 130 871</a:t>
            </a:r>
            <a:endParaRPr b="1"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1" name="Google Shape;161;p30"/>
          <p:cNvGrpSpPr/>
          <p:nvPr/>
        </p:nvGrpSpPr>
        <p:grpSpPr>
          <a:xfrm>
            <a:off x="4852680" y="93936"/>
            <a:ext cx="442122" cy="503108"/>
            <a:chOff x="3258050" y="2365375"/>
            <a:chExt cx="1121284" cy="1975297"/>
          </a:xfrm>
        </p:grpSpPr>
        <p:pic>
          <p:nvPicPr>
            <p:cNvPr id="162" name="Google Shape;162;p30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271500" y="2365375"/>
              <a:ext cx="1094400" cy="14216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table&#10;&#10;Description automatically generated" id="163" name="Google Shape;163;p30"/>
            <p:cNvPicPr preferRelativeResize="0"/>
            <p:nvPr/>
          </p:nvPicPr>
          <p:blipFill rotWithShape="1">
            <a:blip r:embed="rId5">
              <a:alphaModFix/>
            </a:blip>
            <a:srcRect b="-1926" l="0" r="0" t="71153"/>
            <a:stretch/>
          </p:blipFill>
          <p:spPr>
            <a:xfrm>
              <a:off x="3258050" y="3710986"/>
              <a:ext cx="1121284" cy="629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4" name="Google Shape;164;p30"/>
          <p:cNvSpPr txBox="1"/>
          <p:nvPr/>
        </p:nvSpPr>
        <p:spPr>
          <a:xfrm>
            <a:off x="5388602" y="205982"/>
            <a:ext cx="3821700" cy="2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i="0" lang="en-GB" u="none" cap="none" strike="noStrike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u="none" cap="none" strike="noStrike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5" name="Google Shape;165;p30"/>
          <p:cNvGrpSpPr/>
          <p:nvPr/>
        </p:nvGrpSpPr>
        <p:grpSpPr>
          <a:xfrm>
            <a:off x="5585381" y="914222"/>
            <a:ext cx="399989" cy="574024"/>
            <a:chOff x="6586700" y="4935125"/>
            <a:chExt cx="730975" cy="1080008"/>
          </a:xfrm>
        </p:grpSpPr>
        <p:pic>
          <p:nvPicPr>
            <p:cNvPr id="166" name="Google Shape;166;p30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592188" y="4935125"/>
              <a:ext cx="720000" cy="719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drawing&#10;&#10;Description automatically generated" id="167" name="Google Shape;167;p30"/>
            <p:cNvPicPr preferRelativeResize="0"/>
            <p:nvPr/>
          </p:nvPicPr>
          <p:blipFill rotWithShape="1">
            <a:blip r:embed="rId7">
              <a:alphaModFix/>
            </a:blip>
            <a:srcRect b="0" l="0" r="0" t="71099"/>
            <a:stretch/>
          </p:blipFill>
          <p:spPr>
            <a:xfrm>
              <a:off x="6586700" y="5655133"/>
              <a:ext cx="730975" cy="360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8" name="Google Shape;168;p30"/>
          <p:cNvSpPr txBox="1"/>
          <p:nvPr/>
        </p:nvSpPr>
        <p:spPr>
          <a:xfrm>
            <a:off x="5778296" y="1035212"/>
            <a:ext cx="3365700" cy="3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1" lang="en-GB">
                <a:solidFill>
                  <a:srgbClr val="0B5394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>
              <a:solidFill>
                <a:srgbClr val="0B5394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