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55FD83B-B149-4176-A44C-20D1347E4D26}">
  <a:tblStyle styleId="{055FD83B-B149-4176-A44C-20D1347E4D26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6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11" Type="http://schemas.openxmlformats.org/officeDocument/2006/relationships/image" Target="../media/image16.png"/><Relationship Id="rId10" Type="http://schemas.openxmlformats.org/officeDocument/2006/relationships/image" Target="../media/image17.png"/><Relationship Id="rId9" Type="http://schemas.openxmlformats.org/officeDocument/2006/relationships/image" Target="../media/image15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51825" y="2089475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 sz="2800">
                <a:solidFill>
                  <a:schemeClr val="dk2"/>
                </a:solidFill>
              </a:rPr>
              <a:t>Ratio and fractions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8975" y="444500"/>
            <a:ext cx="39510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dk2"/>
                </a:solidFill>
              </a:rPr>
              <a:t>Maths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chemeClr val="dk2"/>
                </a:solidFill>
              </a:rPr>
              <a:t>Mr Clasper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/>
        </p:nvSpPr>
        <p:spPr>
          <a:xfrm>
            <a:off x="4791459" y="924805"/>
            <a:ext cx="4334464" cy="396849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2811" r="0" t="-107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458974" y="446400"/>
            <a:ext cx="807030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Ratio and fractions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0" name="Google Shape;40;p7"/>
          <p:cNvSpPr txBox="1"/>
          <p:nvPr/>
        </p:nvSpPr>
        <p:spPr>
          <a:xfrm>
            <a:off x="524269" y="4893301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41" name="Google Shape;41;p7"/>
          <p:cNvGrpSpPr/>
          <p:nvPr/>
        </p:nvGrpSpPr>
        <p:grpSpPr>
          <a:xfrm>
            <a:off x="611635" y="1289251"/>
            <a:ext cx="3015819" cy="371523"/>
            <a:chOff x="591539" y="1218915"/>
            <a:chExt cx="3511404" cy="432575"/>
          </a:xfrm>
        </p:grpSpPr>
        <p:sp>
          <p:nvSpPr>
            <p:cNvPr id="42" name="Google Shape;42;p7"/>
            <p:cNvSpPr/>
            <p:nvPr/>
          </p:nvSpPr>
          <p:spPr>
            <a:xfrm>
              <a:off x="591539" y="1218915"/>
              <a:ext cx="479101" cy="432575"/>
            </a:xfrm>
            <a:prstGeom prst="ellipse">
              <a:avLst/>
            </a:prstGeom>
            <a:solidFill>
              <a:srgbClr val="00B0F0"/>
            </a:solidFill>
            <a:ln cap="flat" cmpd="sng" w="12700">
              <a:solidFill>
                <a:srgbClr val="4344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6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</a:t>
              </a:r>
              <a:endParaRPr/>
            </a:p>
          </p:txBody>
        </p:sp>
        <p:sp>
          <p:nvSpPr>
            <p:cNvPr id="43" name="Google Shape;43;p7"/>
            <p:cNvSpPr/>
            <p:nvPr/>
          </p:nvSpPr>
          <p:spPr>
            <a:xfrm>
              <a:off x="1198000" y="1218915"/>
              <a:ext cx="479101" cy="432575"/>
            </a:xfrm>
            <a:prstGeom prst="ellipse">
              <a:avLst/>
            </a:prstGeom>
            <a:solidFill>
              <a:srgbClr val="FFFF00"/>
            </a:solidFill>
            <a:ln cap="flat" cmpd="sng" w="12700">
              <a:solidFill>
                <a:srgbClr val="4344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6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Y</a:t>
              </a:r>
              <a:endParaRPr/>
            </a:p>
          </p:txBody>
        </p:sp>
        <p:sp>
          <p:nvSpPr>
            <p:cNvPr id="44" name="Google Shape;44;p7"/>
            <p:cNvSpPr/>
            <p:nvPr/>
          </p:nvSpPr>
          <p:spPr>
            <a:xfrm>
              <a:off x="3017383" y="1218915"/>
              <a:ext cx="479101" cy="432575"/>
            </a:xfrm>
            <a:prstGeom prst="ellipse">
              <a:avLst/>
            </a:prstGeom>
            <a:solidFill>
              <a:schemeClr val="dk1"/>
            </a:solidFill>
            <a:ln cap="flat" cmpd="sng" w="12700">
              <a:solidFill>
                <a:srgbClr val="4344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6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</a:t>
              </a:r>
              <a:endParaRPr/>
            </a:p>
          </p:txBody>
        </p:sp>
        <p:sp>
          <p:nvSpPr>
            <p:cNvPr id="45" name="Google Shape;45;p7"/>
            <p:cNvSpPr/>
            <p:nvPr/>
          </p:nvSpPr>
          <p:spPr>
            <a:xfrm>
              <a:off x="2410922" y="1218915"/>
              <a:ext cx="479101" cy="432575"/>
            </a:xfrm>
            <a:prstGeom prst="ellipse">
              <a:avLst/>
            </a:prstGeom>
            <a:solidFill>
              <a:schemeClr val="dk1"/>
            </a:solidFill>
            <a:ln cap="flat" cmpd="sng" w="12700">
              <a:solidFill>
                <a:srgbClr val="4344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6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  </a:t>
              </a:r>
              <a:endParaRPr/>
            </a:p>
          </p:txBody>
        </p:sp>
        <p:sp>
          <p:nvSpPr>
            <p:cNvPr id="46" name="Google Shape;46;p7"/>
            <p:cNvSpPr/>
            <p:nvPr/>
          </p:nvSpPr>
          <p:spPr>
            <a:xfrm>
              <a:off x="3623842" y="1218915"/>
              <a:ext cx="479101" cy="432575"/>
            </a:xfrm>
            <a:prstGeom prst="ellipse">
              <a:avLst/>
            </a:prstGeom>
            <a:solidFill>
              <a:schemeClr val="dk1"/>
            </a:solidFill>
            <a:ln cap="flat" cmpd="sng" w="12700">
              <a:solidFill>
                <a:srgbClr val="4344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6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   </a:t>
              </a:r>
              <a:endParaRPr/>
            </a:p>
          </p:txBody>
        </p:sp>
        <p:sp>
          <p:nvSpPr>
            <p:cNvPr id="47" name="Google Shape;47;p7"/>
            <p:cNvSpPr/>
            <p:nvPr/>
          </p:nvSpPr>
          <p:spPr>
            <a:xfrm>
              <a:off x="1804461" y="1218915"/>
              <a:ext cx="479101" cy="432575"/>
            </a:xfrm>
            <a:prstGeom prst="ellipse">
              <a:avLst/>
            </a:prstGeom>
            <a:solidFill>
              <a:srgbClr val="FFFF00"/>
            </a:solidFill>
            <a:ln cap="flat" cmpd="sng" w="12700">
              <a:solidFill>
                <a:srgbClr val="4344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6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Y</a:t>
              </a:r>
              <a:endParaRPr/>
            </a:p>
          </p:txBody>
        </p:sp>
      </p:grpSp>
      <p:graphicFrame>
        <p:nvGraphicFramePr>
          <p:cNvPr id="48" name="Google Shape;48;p7"/>
          <p:cNvGraphicFramePr/>
          <p:nvPr/>
        </p:nvGraphicFramePr>
        <p:xfrm>
          <a:off x="5198181" y="157930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{055FD83B-B149-4176-A44C-20D1347E4D26}</a:tableStyleId>
              </a:tblPr>
              <a:tblGrid>
                <a:gridCol w="468475"/>
                <a:gridCol w="468475"/>
                <a:gridCol w="468475"/>
                <a:gridCol w="468475"/>
                <a:gridCol w="468475"/>
                <a:gridCol w="468475"/>
                <a:gridCol w="4684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400" u="none" cap="none" strike="noStrike">
                          <a:solidFill>
                            <a:srgbClr val="4344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400" u="none" cap="none" strike="noStrike">
                          <a:solidFill>
                            <a:srgbClr val="4344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400" u="none" cap="none" strike="noStrike">
                          <a:solidFill>
                            <a:srgbClr val="4344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400" u="none" cap="none" strike="noStrike">
                          <a:solidFill>
                            <a:srgbClr val="4344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400" u="none" cap="none" strike="noStrike">
                          <a:solidFill>
                            <a:srgbClr val="4344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400" u="none" cap="none" strike="noStrike">
                          <a:solidFill>
                            <a:srgbClr val="4344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GB" sz="1400" u="none" cap="none" strike="noStrike">
                          <a:solidFill>
                            <a:srgbClr val="4344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49" name="Google Shape;49;p7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0" name="Google Shape;50;p7"/>
          <p:cNvSpPr txBox="1"/>
          <p:nvPr/>
        </p:nvSpPr>
        <p:spPr>
          <a:xfrm>
            <a:off x="458974" y="924805"/>
            <a:ext cx="3893569" cy="4048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1. </a:t>
            </a:r>
            <a:r>
              <a:rPr b="0" i="0" lang="en-GB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Here are 6 counters.</a:t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a) What fraction are blue?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b) What fraction are yellow?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c) What fraction are green?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d) What is the ratio of blue to yellow?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e) What is the ratio of blue to green?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f) What is the ratio of yellow to green?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" name="Google Shape;51;p7"/>
          <p:cNvSpPr/>
          <p:nvPr/>
        </p:nvSpPr>
        <p:spPr>
          <a:xfrm>
            <a:off x="6171744" y="3563600"/>
            <a:ext cx="192206" cy="19220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4344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7"/>
          <p:cNvSpPr/>
          <p:nvPr/>
        </p:nvSpPr>
        <p:spPr>
          <a:xfrm>
            <a:off x="6171744" y="3809136"/>
            <a:ext cx="192206" cy="19220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4344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7"/>
          <p:cNvSpPr/>
          <p:nvPr/>
        </p:nvSpPr>
        <p:spPr>
          <a:xfrm>
            <a:off x="5808603" y="4162585"/>
            <a:ext cx="192206" cy="19220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4344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7"/>
          <p:cNvSpPr/>
          <p:nvPr/>
        </p:nvSpPr>
        <p:spPr>
          <a:xfrm>
            <a:off x="5808603" y="4404907"/>
            <a:ext cx="192206" cy="19220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4344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/>
          <p:nvPr/>
        </p:nvSpPr>
        <p:spPr>
          <a:xfrm>
            <a:off x="4791459" y="924805"/>
            <a:ext cx="4334464" cy="413897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2623" r="0" t="-91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0" name="Google Shape;60;p8"/>
          <p:cNvSpPr txBox="1"/>
          <p:nvPr>
            <p:ph type="title"/>
          </p:nvPr>
        </p:nvSpPr>
        <p:spPr>
          <a:xfrm>
            <a:off x="458974" y="446400"/>
            <a:ext cx="807030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Ratio and fractions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1" name="Google Shape;61;p8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2" name="Google Shape;62;p8"/>
          <p:cNvSpPr txBox="1"/>
          <p:nvPr/>
        </p:nvSpPr>
        <p:spPr>
          <a:xfrm>
            <a:off x="524269" y="4883776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3" name="Google Shape;63;p8"/>
          <p:cNvSpPr txBox="1"/>
          <p:nvPr/>
        </p:nvSpPr>
        <p:spPr>
          <a:xfrm>
            <a:off x="458974" y="924805"/>
            <a:ext cx="3893569" cy="4048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443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434443"/>
                </a:solidFill>
                <a:latin typeface="Montserrat"/>
                <a:ea typeface="Montserrat"/>
                <a:cs typeface="Montserrat"/>
                <a:sym typeface="Montserrat"/>
              </a:rPr>
              <a:t>3. The ratio of red counters to purple counters in a box is 3 : 2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443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434443"/>
                </a:solidFill>
                <a:latin typeface="Montserrat"/>
                <a:ea typeface="Montserrat"/>
                <a:cs typeface="Montserrat"/>
                <a:sym typeface="Montserrat"/>
              </a:rPr>
              <a:t>a) What fraction are red counters?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443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434443"/>
                </a:solidFill>
                <a:latin typeface="Montserrat"/>
                <a:ea typeface="Montserrat"/>
                <a:cs typeface="Montserrat"/>
                <a:sym typeface="Montserrat"/>
              </a:rPr>
              <a:t>b) What fraction are purple counters?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443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434443"/>
                </a:solidFill>
                <a:latin typeface="Montserrat"/>
                <a:ea typeface="Montserrat"/>
                <a:cs typeface="Montserrat"/>
                <a:sym typeface="Montserrat"/>
              </a:rPr>
              <a:t>c) Write red counters as a fraction of purple counters. 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443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434443"/>
                </a:solidFill>
                <a:latin typeface="Montserrat"/>
                <a:ea typeface="Montserrat"/>
                <a:cs typeface="Montserrat"/>
                <a:sym typeface="Montserrat"/>
              </a:rPr>
              <a:t>d) Write purple counters as a fraction of red counters.</a:t>
            </a:r>
            <a:endParaRPr b="0" i="0" sz="16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413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9" name="Google Shape;69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0" name="Google Shape;70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 txBox="1"/>
          <p:nvPr>
            <p:ph type="title"/>
          </p:nvPr>
        </p:nvSpPr>
        <p:spPr>
          <a:xfrm>
            <a:off x="458974" y="446400"/>
            <a:ext cx="807030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Ratio and fractions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6" name="Google Shape;76;p10"/>
          <p:cNvSpPr txBox="1"/>
          <p:nvPr/>
        </p:nvSpPr>
        <p:spPr>
          <a:xfrm>
            <a:off x="524269" y="4893301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77" name="Google Shape;77;p10"/>
          <p:cNvGrpSpPr/>
          <p:nvPr/>
        </p:nvGrpSpPr>
        <p:grpSpPr>
          <a:xfrm>
            <a:off x="611635" y="1289251"/>
            <a:ext cx="3015819" cy="371523"/>
            <a:chOff x="591539" y="1218915"/>
            <a:chExt cx="3511404" cy="432575"/>
          </a:xfrm>
        </p:grpSpPr>
        <p:sp>
          <p:nvSpPr>
            <p:cNvPr id="78" name="Google Shape;78;p10"/>
            <p:cNvSpPr/>
            <p:nvPr/>
          </p:nvSpPr>
          <p:spPr>
            <a:xfrm>
              <a:off x="591539" y="1218915"/>
              <a:ext cx="479101" cy="432575"/>
            </a:xfrm>
            <a:prstGeom prst="ellipse">
              <a:avLst/>
            </a:prstGeom>
            <a:solidFill>
              <a:srgbClr val="00B0F0"/>
            </a:solidFill>
            <a:ln cap="flat" cmpd="sng" w="12700">
              <a:solidFill>
                <a:srgbClr val="4344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6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</a:t>
              </a:r>
              <a:endParaRPr/>
            </a:p>
          </p:txBody>
        </p:sp>
        <p:sp>
          <p:nvSpPr>
            <p:cNvPr id="79" name="Google Shape;79;p10"/>
            <p:cNvSpPr/>
            <p:nvPr/>
          </p:nvSpPr>
          <p:spPr>
            <a:xfrm>
              <a:off x="1198000" y="1218915"/>
              <a:ext cx="479101" cy="432575"/>
            </a:xfrm>
            <a:prstGeom prst="ellipse">
              <a:avLst/>
            </a:prstGeom>
            <a:solidFill>
              <a:srgbClr val="FFFF00"/>
            </a:solidFill>
            <a:ln cap="flat" cmpd="sng" w="12700">
              <a:solidFill>
                <a:srgbClr val="4344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6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Y</a:t>
              </a:r>
              <a:endParaRPr/>
            </a:p>
          </p:txBody>
        </p:sp>
        <p:sp>
          <p:nvSpPr>
            <p:cNvPr id="80" name="Google Shape;80;p10"/>
            <p:cNvSpPr/>
            <p:nvPr/>
          </p:nvSpPr>
          <p:spPr>
            <a:xfrm>
              <a:off x="3017383" y="1218915"/>
              <a:ext cx="479101" cy="432575"/>
            </a:xfrm>
            <a:prstGeom prst="ellipse">
              <a:avLst/>
            </a:prstGeom>
            <a:solidFill>
              <a:schemeClr val="dk1"/>
            </a:solidFill>
            <a:ln cap="flat" cmpd="sng" w="12700">
              <a:solidFill>
                <a:srgbClr val="4344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6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</a:t>
              </a:r>
              <a:endParaRPr/>
            </a:p>
          </p:txBody>
        </p:sp>
        <p:sp>
          <p:nvSpPr>
            <p:cNvPr id="81" name="Google Shape;81;p10"/>
            <p:cNvSpPr/>
            <p:nvPr/>
          </p:nvSpPr>
          <p:spPr>
            <a:xfrm>
              <a:off x="2410922" y="1218915"/>
              <a:ext cx="479101" cy="432575"/>
            </a:xfrm>
            <a:prstGeom prst="ellipse">
              <a:avLst/>
            </a:prstGeom>
            <a:solidFill>
              <a:schemeClr val="dk1"/>
            </a:solidFill>
            <a:ln cap="flat" cmpd="sng" w="12700">
              <a:solidFill>
                <a:srgbClr val="4344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6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  </a:t>
              </a:r>
              <a:endParaRPr/>
            </a:p>
          </p:txBody>
        </p:sp>
        <p:sp>
          <p:nvSpPr>
            <p:cNvPr id="82" name="Google Shape;82;p10"/>
            <p:cNvSpPr/>
            <p:nvPr/>
          </p:nvSpPr>
          <p:spPr>
            <a:xfrm>
              <a:off x="3623842" y="1218915"/>
              <a:ext cx="479101" cy="432575"/>
            </a:xfrm>
            <a:prstGeom prst="ellipse">
              <a:avLst/>
            </a:prstGeom>
            <a:solidFill>
              <a:schemeClr val="dk1"/>
            </a:solidFill>
            <a:ln cap="flat" cmpd="sng" w="12700">
              <a:solidFill>
                <a:srgbClr val="4344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6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   </a:t>
              </a:r>
              <a:endParaRPr/>
            </a:p>
          </p:txBody>
        </p:sp>
        <p:sp>
          <p:nvSpPr>
            <p:cNvPr id="83" name="Google Shape;83;p10"/>
            <p:cNvSpPr/>
            <p:nvPr/>
          </p:nvSpPr>
          <p:spPr>
            <a:xfrm>
              <a:off x="1804461" y="1218915"/>
              <a:ext cx="479101" cy="432575"/>
            </a:xfrm>
            <a:prstGeom prst="ellipse">
              <a:avLst/>
            </a:prstGeom>
            <a:solidFill>
              <a:srgbClr val="FFFF00"/>
            </a:solidFill>
            <a:ln cap="flat" cmpd="sng" w="12700">
              <a:solidFill>
                <a:srgbClr val="4344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6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Y</a:t>
              </a:r>
              <a:endParaRPr/>
            </a:p>
          </p:txBody>
        </p:sp>
      </p:grpSp>
      <p:sp>
        <p:nvSpPr>
          <p:cNvPr id="84" name="Google Shape;84;p10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5" name="Google Shape;85;p10"/>
          <p:cNvSpPr txBox="1"/>
          <p:nvPr/>
        </p:nvSpPr>
        <p:spPr>
          <a:xfrm>
            <a:off x="458974" y="924805"/>
            <a:ext cx="3893569" cy="4048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1. </a:t>
            </a:r>
            <a:r>
              <a:rPr b="0" i="0" lang="en-GB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Here are 6 counters.</a:t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a) What fraction are blue?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b) What fraction are yellow?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c) What fraction are green?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d) What is the ratio of blue to yellow?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e) What is the ratio of blue to green?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f) What is the ratio of yellow to green?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p10"/>
          <p:cNvSpPr txBox="1"/>
          <p:nvPr/>
        </p:nvSpPr>
        <p:spPr>
          <a:xfrm>
            <a:off x="3106588" y="1688052"/>
            <a:ext cx="435040" cy="39337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7" name="Google Shape;87;p10"/>
          <p:cNvSpPr txBox="1"/>
          <p:nvPr/>
        </p:nvSpPr>
        <p:spPr>
          <a:xfrm>
            <a:off x="3305301" y="2174426"/>
            <a:ext cx="644305" cy="39427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8" name="Google Shape;88;p10"/>
          <p:cNvSpPr/>
          <p:nvPr/>
        </p:nvSpPr>
        <p:spPr>
          <a:xfrm>
            <a:off x="3215971" y="2636984"/>
            <a:ext cx="614271" cy="39337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9" name="Google Shape;89;p10"/>
          <p:cNvSpPr txBox="1"/>
          <p:nvPr/>
        </p:nvSpPr>
        <p:spPr>
          <a:xfrm>
            <a:off x="655649" y="4338974"/>
            <a:ext cx="60672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 : 3</a:t>
            </a:r>
            <a:endParaRPr/>
          </a:p>
        </p:txBody>
      </p:sp>
      <p:sp>
        <p:nvSpPr>
          <p:cNvPr id="90" name="Google Shape;90;p10"/>
          <p:cNvSpPr txBox="1"/>
          <p:nvPr/>
        </p:nvSpPr>
        <p:spPr>
          <a:xfrm>
            <a:off x="659256" y="3863642"/>
            <a:ext cx="60672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 : 3</a:t>
            </a:r>
            <a:endParaRPr/>
          </a:p>
        </p:txBody>
      </p:sp>
      <p:sp>
        <p:nvSpPr>
          <p:cNvPr id="91" name="Google Shape;91;p10"/>
          <p:cNvSpPr txBox="1"/>
          <p:nvPr/>
        </p:nvSpPr>
        <p:spPr>
          <a:xfrm>
            <a:off x="655650" y="3379085"/>
            <a:ext cx="60672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 : 2</a:t>
            </a:r>
            <a:endParaRPr/>
          </a:p>
        </p:txBody>
      </p:sp>
      <p:pic>
        <p:nvPicPr>
          <p:cNvPr id="92" name="Google Shape;92;p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55350" y="924800"/>
            <a:ext cx="4029876" cy="3619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1"/>
          <p:cNvSpPr txBox="1"/>
          <p:nvPr/>
        </p:nvSpPr>
        <p:spPr>
          <a:xfrm>
            <a:off x="4791459" y="924805"/>
            <a:ext cx="4334464" cy="413897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2623" r="0" t="-91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8" name="Google Shape;98;p11"/>
          <p:cNvSpPr txBox="1"/>
          <p:nvPr>
            <p:ph type="title"/>
          </p:nvPr>
        </p:nvSpPr>
        <p:spPr>
          <a:xfrm>
            <a:off x="458974" y="446400"/>
            <a:ext cx="807030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Ratio and fractions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9" name="Google Shape;99;p11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0" name="Google Shape;100;p11"/>
          <p:cNvSpPr txBox="1"/>
          <p:nvPr/>
        </p:nvSpPr>
        <p:spPr>
          <a:xfrm>
            <a:off x="524269" y="4883776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1" name="Google Shape;101;p11"/>
          <p:cNvSpPr txBox="1"/>
          <p:nvPr/>
        </p:nvSpPr>
        <p:spPr>
          <a:xfrm>
            <a:off x="458974" y="924805"/>
            <a:ext cx="3893569" cy="4048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443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434443"/>
                </a:solidFill>
                <a:latin typeface="Montserrat"/>
                <a:ea typeface="Montserrat"/>
                <a:cs typeface="Montserrat"/>
                <a:sym typeface="Montserrat"/>
              </a:rPr>
              <a:t>3. The ratio of red counters to purple counters in a box is 3 : 2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443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434443"/>
                </a:solidFill>
                <a:latin typeface="Montserrat"/>
                <a:ea typeface="Montserrat"/>
                <a:cs typeface="Montserrat"/>
                <a:sym typeface="Montserrat"/>
              </a:rPr>
              <a:t>a) What fraction are red counters?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ontserrat"/>
              <a:buNone/>
            </a:pPr>
            <a:r>
              <a:t/>
            </a:r>
            <a:endParaRPr b="0" i="0" sz="9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443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434443"/>
                </a:solidFill>
                <a:latin typeface="Montserrat"/>
                <a:ea typeface="Montserrat"/>
                <a:cs typeface="Montserrat"/>
                <a:sym typeface="Montserrat"/>
              </a:rPr>
              <a:t>b) What fraction are purple counters?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ontserrat"/>
              <a:buNone/>
            </a:pPr>
            <a:r>
              <a:t/>
            </a:r>
            <a:endParaRPr b="0" i="0" sz="9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443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434443"/>
                </a:solidFill>
                <a:latin typeface="Montserrat"/>
                <a:ea typeface="Montserrat"/>
                <a:cs typeface="Montserrat"/>
                <a:sym typeface="Montserrat"/>
              </a:rPr>
              <a:t>c) Write red counters as a fraction of purple counters. 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Montserrat"/>
              <a:buNone/>
            </a:pPr>
            <a:r>
              <a:t/>
            </a:r>
            <a:endParaRPr b="0" i="0" sz="9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443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434443"/>
                </a:solidFill>
                <a:latin typeface="Montserrat"/>
                <a:ea typeface="Montserrat"/>
                <a:cs typeface="Montserrat"/>
                <a:sym typeface="Montserrat"/>
              </a:rPr>
              <a:t>d) Write purple counters as a fraction of red counters.</a:t>
            </a:r>
            <a:endParaRPr b="0" i="0" sz="16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413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1"/>
          <p:cNvSpPr txBox="1"/>
          <p:nvPr/>
        </p:nvSpPr>
        <p:spPr>
          <a:xfrm>
            <a:off x="3917502" y="1642785"/>
            <a:ext cx="435040" cy="39337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3" name="Google Shape;103;p11"/>
          <p:cNvSpPr txBox="1"/>
          <p:nvPr/>
        </p:nvSpPr>
        <p:spPr>
          <a:xfrm>
            <a:off x="4276605" y="2212428"/>
            <a:ext cx="435040" cy="39337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4" name="Google Shape;104;p11"/>
          <p:cNvSpPr txBox="1"/>
          <p:nvPr/>
        </p:nvSpPr>
        <p:spPr>
          <a:xfrm>
            <a:off x="2121100" y="3153263"/>
            <a:ext cx="435040" cy="39337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5" name="Google Shape;105;p11"/>
          <p:cNvSpPr txBox="1"/>
          <p:nvPr/>
        </p:nvSpPr>
        <p:spPr>
          <a:xfrm>
            <a:off x="2102994" y="4093315"/>
            <a:ext cx="435040" cy="39337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6" name="Google Shape;106;p11"/>
          <p:cNvSpPr txBox="1"/>
          <p:nvPr/>
        </p:nvSpPr>
        <p:spPr>
          <a:xfrm>
            <a:off x="7317791" y="1175239"/>
            <a:ext cx="435040" cy="393377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7" name="Google Shape;107;p11"/>
          <p:cNvSpPr txBox="1"/>
          <p:nvPr/>
        </p:nvSpPr>
        <p:spPr>
          <a:xfrm>
            <a:off x="7333827" y="1583519"/>
            <a:ext cx="435040" cy="393377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8" name="Google Shape;108;p11"/>
          <p:cNvSpPr txBox="1"/>
          <p:nvPr/>
        </p:nvSpPr>
        <p:spPr>
          <a:xfrm>
            <a:off x="7553599" y="2451916"/>
            <a:ext cx="57560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4 : 7</a:t>
            </a:r>
            <a:endParaRPr/>
          </a:p>
        </p:txBody>
      </p:sp>
      <p:sp>
        <p:nvSpPr>
          <p:cNvPr id="109" name="Google Shape;109;p11"/>
          <p:cNvSpPr txBox="1"/>
          <p:nvPr/>
        </p:nvSpPr>
        <p:spPr>
          <a:xfrm>
            <a:off x="7623879" y="2841336"/>
            <a:ext cx="435040" cy="393377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0" name="Google Shape;110;p11"/>
          <p:cNvSpPr txBox="1"/>
          <p:nvPr/>
        </p:nvSpPr>
        <p:spPr>
          <a:xfrm>
            <a:off x="7598053" y="3660484"/>
            <a:ext cx="57560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5 : 9</a:t>
            </a:r>
            <a:endParaRPr/>
          </a:p>
        </p:txBody>
      </p:sp>
      <p:sp>
        <p:nvSpPr>
          <p:cNvPr id="111" name="Google Shape;111;p11"/>
          <p:cNvSpPr txBox="1"/>
          <p:nvPr/>
        </p:nvSpPr>
        <p:spPr>
          <a:xfrm>
            <a:off x="7668333" y="4049904"/>
            <a:ext cx="435040" cy="393377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