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61A26A-7D79-4539-ACA4-08C0270B3E51}">
  <a:tblStyle styleId="{7B61A26A-7D79-4539-ACA4-08C0270B3E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ca1a1244c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ca1a1244c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c913c41cb_0_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c913c41cb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96dc5b4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96dc5b4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96dc5b46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c96dc5b4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9c3183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9c3183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9c31839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e9c3183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913c41cb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913c41cb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96dc5b46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c96dc5b46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ca1a1244c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ca1a1244c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4294967295" type="ctrTitle"/>
          </p:nvPr>
        </p:nvSpPr>
        <p:spPr>
          <a:xfrm>
            <a:off x="917950" y="2199450"/>
            <a:ext cx="167865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Discussing film and TV [1 / 3]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Using the negative expressions </a:t>
            </a:r>
            <a:r>
              <a:rPr b="1" i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nicht </a:t>
            </a: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endParaRPr i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Bolton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585000" y="665950"/>
            <a:ext cx="1737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4B3241"/>
                </a:solidFill>
              </a:rPr>
              <a:t>Using the negative expression </a:t>
            </a:r>
            <a:r>
              <a:rPr i="1" lang="en-GB" sz="4500">
                <a:solidFill>
                  <a:srgbClr val="4B3241"/>
                </a:solidFill>
              </a:rPr>
              <a:t>kein</a:t>
            </a:r>
            <a:endParaRPr b="0"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744150" y="1932500"/>
            <a:ext cx="17826600" cy="5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When the </a:t>
            </a:r>
            <a:r>
              <a:rPr b="1" lang="en-GB" sz="4200" u="sng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plural nouns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are the object of the sentence, you 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also use 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737400" y="4602050"/>
            <a:ext cx="8883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Ich sehe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Liebesfilm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sz="42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9621974" y="4633250"/>
            <a:ext cx="9147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don’t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watch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any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romance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744150" y="5697325"/>
            <a:ext cx="8717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Ich sehe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Gameshow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9621974" y="5717225"/>
            <a:ext cx="9147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don’t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watch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any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game show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726262" y="6838700"/>
            <a:ext cx="10237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Ich spiele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Computerspiel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GB" sz="42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0534795" y="6877411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don’t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play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any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computer game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21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240525" y="7980075"/>
            <a:ext cx="5153100" cy="2205000"/>
          </a:xfrm>
          <a:prstGeom prst="wedgeEllipseCallout">
            <a:avLst>
              <a:gd fmla="val 36413" name="adj1"/>
              <a:gd fmla="val -66870" name="adj2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the plural forms of kein are still the same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10672775" y="7980075"/>
            <a:ext cx="5758200" cy="2299800"/>
          </a:xfrm>
          <a:prstGeom prst="wedgeEllipseCallout">
            <a:avLst>
              <a:gd fmla="val -87963" name="adj1"/>
              <a:gd fmla="val -68970" name="adj2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need to know the plural form of the noun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/>
        </p:nvSpPr>
        <p:spPr>
          <a:xfrm>
            <a:off x="765550" y="413175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356700" y="1848175"/>
            <a:ext cx="17826600" cy="7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German, to say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‘not’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42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adjectives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nicht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eg. ‘that is not exciting’ is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das ist nicht spannend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‘not a’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4200" u="sng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nouns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eg. ‘that is not a romance’ is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das ist kein Liebesfilm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‘not any’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b="1" lang="en-GB" sz="4200" u="sng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plural nouns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 the object of the sentence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keine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eg. ‘I do not watch any romances’ is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sehe keine Liebesfilme.</a:t>
            </a:r>
            <a:endParaRPr b="1"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4000">
              <a:solidFill>
                <a:srgbClr val="3153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4400">
              <a:solidFill>
                <a:srgbClr val="3153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803004" y="376225"/>
            <a:ext cx="385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etz</a:t>
            </a:r>
            <a:endParaRPr sz="62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461474" y="8098825"/>
            <a:ext cx="402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lang</a:t>
            </a: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6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14220858" y="5404626"/>
            <a:ext cx="239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atz</a:t>
            </a:r>
            <a:endParaRPr i="1" sz="6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1781452" y="1940560"/>
            <a:ext cx="361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rei</a:t>
            </a: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6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2575200" y="4521300"/>
            <a:ext cx="267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eite</a:t>
            </a:r>
            <a:endParaRPr sz="6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ondon and a tourist"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2963" y="579197"/>
            <a:ext cx="2984725" cy="29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613919" y="5537992"/>
            <a:ext cx="12684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54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old woman"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373" y="1905730"/>
            <a:ext cx="2051100" cy="198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t of balances" id="109" name="Google Shape;10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1476" y="1831810"/>
            <a:ext cx="2833900" cy="183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" id="110" name="Google Shape;11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359" y="6688847"/>
            <a:ext cx="3070188" cy="1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13966725" y="7637125"/>
            <a:ext cx="385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habe Hunger.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descr="arrow pointing to part of a sentence" id="112" name="Google Shape;112;p17"/>
          <p:cNvCxnSpPr/>
          <p:nvPr/>
        </p:nvCxnSpPr>
        <p:spPr>
          <a:xfrm flipH="1">
            <a:off x="14350187" y="7089577"/>
            <a:ext cx="66300" cy="4680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descr="arrow pointing to part of a sentence" id="113" name="Google Shape;113;p17"/>
          <p:cNvCxnSpPr/>
          <p:nvPr/>
        </p:nvCxnSpPr>
        <p:spPr>
          <a:xfrm flipH="1">
            <a:off x="15334455" y="7100374"/>
            <a:ext cx="165000" cy="5253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descr="arrow pointing to part of a sentence" id="114" name="Google Shape;114;p17"/>
          <p:cNvCxnSpPr/>
          <p:nvPr/>
        </p:nvCxnSpPr>
        <p:spPr>
          <a:xfrm flipH="1">
            <a:off x="16417427" y="7106197"/>
            <a:ext cx="124800" cy="5214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5" name="Google Shape;115;p17"/>
          <p:cNvSpPr txBox="1"/>
          <p:nvPr/>
        </p:nvSpPr>
        <p:spPr>
          <a:xfrm>
            <a:off x="13225423" y="6640725"/>
            <a:ext cx="20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Subjekt</a:t>
            </a:r>
            <a:endParaRPr sz="3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6097850" y="6688850"/>
            <a:ext cx="18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Objekt</a:t>
            </a:r>
            <a:endParaRPr sz="3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4818448" y="6529559"/>
            <a:ext cx="134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18" name="Google Shape;118;p17"/>
          <p:cNvSpPr/>
          <p:nvPr/>
        </p:nvSpPr>
        <p:spPr>
          <a:xfrm>
            <a:off x="6101300" y="2876550"/>
            <a:ext cx="6293400" cy="59628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6827402" y="6858900"/>
            <a:ext cx="4633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ollen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552838" y="2832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n pointing a finger with an exclamation mark" id="121" name="Google Shape;121;p17"/>
          <p:cNvPicPr preferRelativeResize="0"/>
          <p:nvPr/>
        </p:nvPicPr>
        <p:blipFill rotWithShape="1">
          <a:blip r:embed="rId7">
            <a:alphaModFix/>
          </a:blip>
          <a:srcRect b="0" l="2334" r="0" t="0"/>
          <a:stretch/>
        </p:blipFill>
        <p:spPr>
          <a:xfrm>
            <a:off x="7513080" y="3134517"/>
            <a:ext cx="3469838" cy="397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accent6"/>
                </a:solidFill>
              </a:rPr>
              <a:t> 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sp>
        <p:nvSpPr>
          <p:cNvPr descr="rectangle" id="127" name="Google Shape;127;p18"/>
          <p:cNvSpPr/>
          <p:nvPr/>
        </p:nvSpPr>
        <p:spPr>
          <a:xfrm>
            <a:off x="177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875252" y="6519272"/>
            <a:ext cx="4347900" cy="20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10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" id="129" name="Google Shape;129;p18"/>
          <p:cNvSpPr/>
          <p:nvPr/>
        </p:nvSpPr>
        <p:spPr>
          <a:xfrm>
            <a:off x="10216088" y="332579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11424940" y="6497878"/>
            <a:ext cx="3886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8495" y="3809099"/>
            <a:ext cx="2944878" cy="26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701" y="3815551"/>
            <a:ext cx="2739125" cy="2451625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148000" y="2303675"/>
            <a:ext cx="13601100" cy="68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 </a:t>
            </a:r>
            <a:r>
              <a:rPr lang="en-GB" sz="8000"/>
              <a:t>kl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n										l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der			</a:t>
            </a:r>
            <a:endParaRPr sz="80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03C78"/>
                </a:solidFill>
              </a:rPr>
              <a:t>																	</a:t>
            </a:r>
            <a:r>
              <a:rPr lang="en-GB" sz="8000"/>
              <a:t>t</a:t>
            </a:r>
            <a:r>
              <a:rPr lang="en-GB" sz="8000"/>
              <a:t>r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ben</a:t>
            </a:r>
            <a:endParaRPr sz="8000">
              <a:solidFill>
                <a:srgbClr val="F03C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n																 all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n						</a:t>
            </a:r>
            <a:endParaRPr sz="8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</p:txBody>
      </p:sp>
      <p:sp>
        <p:nvSpPr>
          <p:cNvPr id="140" name="Google Shape;140;p19"/>
          <p:cNvSpPr txBox="1"/>
          <p:nvPr/>
        </p:nvSpPr>
        <p:spPr>
          <a:xfrm>
            <a:off x="6574800" y="-36735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50" y="1920916"/>
            <a:ext cx="3718000" cy="234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025" y="6519271"/>
            <a:ext cx="3718000" cy="3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42300" y="5652550"/>
            <a:ext cx="3615175" cy="28101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44" name="Google Shape;144;p19"/>
          <p:cNvSpPr/>
          <p:nvPr/>
        </p:nvSpPr>
        <p:spPr>
          <a:xfrm>
            <a:off x="558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6685252" y="6519272"/>
            <a:ext cx="4347900" cy="20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10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2701" y="3815551"/>
            <a:ext cx="2739125" cy="2451625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2729875" y="3118500"/>
            <a:ext cx="134994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Br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f																</a:t>
            </a:r>
            <a:endParaRPr sz="8000"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														  sp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len					</a:t>
            </a:r>
            <a:endParaRPr sz="8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l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gen</a:t>
            </a:r>
            <a:endParaRPr sz="8000"/>
          </a:p>
        </p:txBody>
      </p:sp>
      <p:sp>
        <p:nvSpPr>
          <p:cNvPr id="152" name="Google Shape;152;p20"/>
          <p:cNvSpPr txBox="1"/>
          <p:nvPr/>
        </p:nvSpPr>
        <p:spPr>
          <a:xfrm>
            <a:off x="7644000" y="181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50" y="4803688"/>
            <a:ext cx="4226950" cy="30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1575" y="7634750"/>
            <a:ext cx="3598325" cy="14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38624" y="857713"/>
            <a:ext cx="2809025" cy="21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7950" y="634850"/>
            <a:ext cx="2809025" cy="18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38614" y="5913650"/>
            <a:ext cx="3378994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11512525" y="919500"/>
            <a:ext cx="3000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endParaRPr/>
          </a:p>
        </p:txBody>
      </p:sp>
      <p:sp>
        <p:nvSpPr>
          <p:cNvPr descr="rectangle" id="159" name="Google Shape;159;p20"/>
          <p:cNvSpPr/>
          <p:nvPr/>
        </p:nvSpPr>
        <p:spPr>
          <a:xfrm>
            <a:off x="5948888" y="241139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7157740" y="5583478"/>
            <a:ext cx="3886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295" y="2894699"/>
            <a:ext cx="2944878" cy="26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-1066512" y="7248925"/>
            <a:ext cx="50325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1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{7B61A26A-7D79-4539-ACA4-08C0270B3E51}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Liebesfilm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romance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Zeichentrickfilm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cartoon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Komödie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comedy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Dokumentation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documentary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Gameshow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game show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Fernsehen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television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unterhaltsam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entertaining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lustig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funny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interessant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interesting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spannend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exciting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585000" y="665950"/>
            <a:ext cx="1737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4B3241"/>
                </a:solidFill>
              </a:rPr>
              <a:t>Using </a:t>
            </a:r>
            <a:r>
              <a:rPr lang="en-GB" sz="4500">
                <a:solidFill>
                  <a:srgbClr val="4B3241"/>
                </a:solidFill>
              </a:rPr>
              <a:t>the negative expression </a:t>
            </a:r>
            <a:r>
              <a:rPr i="1" lang="en-GB" sz="4500">
                <a:solidFill>
                  <a:srgbClr val="4B3241"/>
                </a:solidFill>
              </a:rPr>
              <a:t>nicht </a:t>
            </a:r>
            <a:endParaRPr b="0"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859500" y="3015675"/>
            <a:ext cx="16734300" cy="5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 German, to say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‘not’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adjectives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</a:t>
            </a:r>
            <a:r>
              <a:rPr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nicht</a:t>
            </a:r>
            <a:r>
              <a:rPr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Das ist rot						That is red		</a:t>
            </a: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‘kein’ works like ‘ein’ and matches the gender of the noun.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Das ist 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nicht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rot		That is 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not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0420798" y="3798175"/>
            <a:ext cx="3911400" cy="1121700"/>
          </a:xfrm>
          <a:prstGeom prst="wedgeEllipseCallout">
            <a:avLst>
              <a:gd fmla="val -62568" name="adj1"/>
              <a:gd fmla="val 65949" name="adj2"/>
            </a:avLst>
          </a:prstGeom>
          <a:solidFill>
            <a:schemeClr val="lt1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585000" y="665950"/>
            <a:ext cx="1737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4B3241"/>
                </a:solidFill>
              </a:rPr>
              <a:t>Using the negative expression </a:t>
            </a:r>
            <a:r>
              <a:rPr i="1" lang="en-GB" sz="4500">
                <a:solidFill>
                  <a:srgbClr val="4B3241"/>
                </a:solidFill>
              </a:rPr>
              <a:t>kein</a:t>
            </a:r>
            <a:endParaRPr b="0"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859500" y="1872675"/>
            <a:ext cx="17826600" cy="5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 say ‘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not a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with </a:t>
            </a:r>
            <a:r>
              <a:rPr b="1" lang="en-GB" sz="4200" u="sng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nouns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1581325" y="4602050"/>
            <a:ext cx="7162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Das ist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Tisch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42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8631383" y="4633256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That is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not a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table.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581325" y="5623990"/>
            <a:ext cx="6783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Das ist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Katze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631383" y="5641031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That is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not a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cat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1581325" y="6665813"/>
            <a:ext cx="6783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Das ist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Buch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GB" sz="42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8631383" y="6680036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That is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not a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book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4337502" y="833451"/>
            <a:ext cx="3950400" cy="3308400"/>
          </a:xfrm>
          <a:prstGeom prst="wedgeEllipseCallout">
            <a:avLst>
              <a:gd fmla="val -210824" name="adj1"/>
              <a:gd fmla="val 85807" name="adj2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‘kein’ works like ‘ein’ and matches the gender of the noun.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4159650" y="4757750"/>
            <a:ext cx="3950400" cy="4215300"/>
          </a:xfrm>
          <a:prstGeom prst="wedgeEllipseCallout">
            <a:avLst>
              <a:gd fmla="val -46154" name="adj1"/>
              <a:gd fmla="val 41637" name="adj2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sometimes use ‘no’ in English, too:</a:t>
            </a:r>
            <a:b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That’s </a:t>
            </a:r>
            <a:r>
              <a:rPr b="1"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problem!</a:t>
            </a:r>
            <a:b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ist </a:t>
            </a:r>
            <a:r>
              <a:rPr b="1"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Problem!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435900" y="3793325"/>
            <a:ext cx="3060600" cy="577200"/>
          </a:xfrm>
          <a:prstGeom prst="wedgeEllipseCallout">
            <a:avLst>
              <a:gd fmla="val 89985" name="adj1"/>
              <a:gd fmla="val 101361" name="adj2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noun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585000" y="665950"/>
            <a:ext cx="1737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4B3241"/>
                </a:solidFill>
              </a:rPr>
              <a:t>Using the negative expression </a:t>
            </a:r>
            <a:r>
              <a:rPr i="1" lang="en-GB" sz="4500">
                <a:solidFill>
                  <a:srgbClr val="4B3241"/>
                </a:solidFill>
              </a:rPr>
              <a:t>kein</a:t>
            </a:r>
            <a:endParaRPr b="0"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859500" y="1872675"/>
            <a:ext cx="17826600" cy="5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say ‘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not (any)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with </a:t>
            </a:r>
            <a:r>
              <a:rPr b="1" lang="en-GB" sz="4200" u="sng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plural nouns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use 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the plural 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verb and noun:</a:t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Arial"/>
              <a:buNone/>
            </a:pPr>
            <a:r>
              <a:t/>
            </a:r>
            <a:endParaRPr sz="4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971725" y="5287850"/>
            <a:ext cx="8496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Das sind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Tische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42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9393383" y="5319056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Those are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not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table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971725" y="6386000"/>
            <a:ext cx="7431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Das sind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Katzen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9393383" y="6403031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Those are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not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cat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971725" y="7504025"/>
            <a:ext cx="7848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Das sind 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kein</a:t>
            </a:r>
            <a:r>
              <a:rPr b="1" lang="en-GB" sz="42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Bücher 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GB" sz="42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9393383" y="7518236"/>
            <a:ext cx="8325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Those are 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not 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book</a:t>
            </a:r>
            <a:r>
              <a:rPr b="1" i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1" lang="en-GB" sz="4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4616125" y="205900"/>
            <a:ext cx="3445200" cy="2549100"/>
          </a:xfrm>
          <a:prstGeom prst="wedgeEllipseCallout">
            <a:avLst>
              <a:gd fmla="val -114694" name="adj1"/>
              <a:gd fmla="val 59626" name="adj2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the plural forms of kein are the same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