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73340"/>
                </a:solidFill>
              </a:rPr>
              <a:t>Powers of powers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Clasper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Powers of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1. Simplify each expression.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(2</a:t>
            </a:r>
            <a:r>
              <a:rPr baseline="30000" lang="en-GB">
                <a:solidFill>
                  <a:srgbClr val="434343"/>
                </a:solidFill>
              </a:rPr>
              <a:t>3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7</a:t>
            </a:r>
            <a:endParaRPr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(13</a:t>
            </a:r>
            <a:r>
              <a:rPr baseline="30000" lang="en-GB">
                <a:solidFill>
                  <a:srgbClr val="434343"/>
                </a:solidFill>
              </a:rPr>
              <a:t>5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3</a:t>
            </a:r>
            <a:endParaRPr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(1352</a:t>
            </a:r>
            <a:r>
              <a:rPr baseline="30000" lang="en-GB">
                <a:solidFill>
                  <a:srgbClr val="434343"/>
                </a:solidFill>
              </a:rPr>
              <a:t>6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8</a:t>
            </a:r>
            <a:endParaRPr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(7</a:t>
            </a:r>
            <a:r>
              <a:rPr baseline="30000" lang="en-GB">
                <a:solidFill>
                  <a:srgbClr val="434343"/>
                </a:solidFill>
              </a:rPr>
              <a:t>100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2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2. Write each expression as a single power of 5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</a:rPr>
              <a:t> (5</a:t>
            </a:r>
            <a:r>
              <a:rPr baseline="30000" lang="en-GB">
                <a:solidFill>
                  <a:srgbClr val="434343"/>
                </a:solidFill>
              </a:rPr>
              <a:t>6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-2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None/>
            </a:pPr>
            <a:r>
              <a:t/>
            </a:r>
            <a:endParaRPr baseline="30000"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(5</a:t>
            </a:r>
            <a:r>
              <a:rPr baseline="30000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-2</a:t>
            </a: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aseline="30000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4793425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-3754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2382197" y="3492304"/>
            <a:ext cx="1360981" cy="175279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26824" l="-11658" r="0" t="-139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2" name="Google Shape;42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Powers of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For each expression find the value of 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(m</a:t>
            </a:r>
            <a:r>
              <a:rPr baseline="30000" lang="en-GB"/>
              <a:t>3</a:t>
            </a:r>
            <a:r>
              <a:rPr lang="en-GB"/>
              <a:t>)</a:t>
            </a:r>
            <a:r>
              <a:rPr baseline="30000" lang="en-GB"/>
              <a:t>4 </a:t>
            </a:r>
            <a:r>
              <a:rPr lang="en-GB"/>
              <a:t>= 19</a:t>
            </a:r>
            <a:r>
              <a:rPr baseline="30000" lang="en-GB"/>
              <a:t>12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(12</a:t>
            </a:r>
            <a:r>
              <a:rPr baseline="30000" lang="en-GB"/>
              <a:t>m</a:t>
            </a:r>
            <a:r>
              <a:rPr lang="en-GB"/>
              <a:t>)</a:t>
            </a:r>
            <a:r>
              <a:rPr baseline="30000" lang="en-GB"/>
              <a:t>3 </a:t>
            </a:r>
            <a:r>
              <a:rPr lang="en-GB"/>
              <a:t>= 12</a:t>
            </a:r>
            <a:r>
              <a:rPr baseline="30000" lang="en-GB"/>
              <a:t>6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(83</a:t>
            </a:r>
            <a:r>
              <a:rPr baseline="30000" lang="en-GB"/>
              <a:t>-5</a:t>
            </a:r>
            <a:r>
              <a:rPr lang="en-GB"/>
              <a:t>)</a:t>
            </a:r>
            <a:r>
              <a:rPr baseline="30000" lang="en-GB"/>
              <a:t>m</a:t>
            </a:r>
            <a:r>
              <a:rPr lang="en-GB"/>
              <a:t> = 83</a:t>
            </a:r>
            <a:r>
              <a:rPr baseline="30000" lang="en-GB"/>
              <a:t>15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(7</a:t>
            </a:r>
            <a:r>
              <a:rPr baseline="30000" lang="en-GB"/>
              <a:t>9</a:t>
            </a:r>
            <a:r>
              <a:rPr lang="en-GB"/>
              <a:t>)</a:t>
            </a:r>
            <a:r>
              <a:rPr baseline="30000" lang="en-GB"/>
              <a:t>m </a:t>
            </a:r>
            <a:r>
              <a:rPr lang="en-GB"/>
              <a:t>= 7</a:t>
            </a:r>
            <a:r>
              <a:rPr baseline="30000" lang="en-GB"/>
              <a:t>4.5</a:t>
            </a:r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5068360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 A cube has a side length of 7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mm. Calculate the volume of the cube.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Give your answer as a single power of 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 Show that                   = 6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" name="Google Shape;51;p8"/>
          <p:cNvSpPr/>
          <p:nvPr/>
        </p:nvSpPr>
        <p:spPr>
          <a:xfrm>
            <a:off x="6113896" y="2757831"/>
            <a:ext cx="77617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r>
              <a:rPr b="0" baseline="3000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9 </a:t>
            </a: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mm</a:t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" name="Google Shape;52;p8"/>
          <p:cNvSpPr/>
          <p:nvPr/>
        </p:nvSpPr>
        <p:spPr>
          <a:xfrm>
            <a:off x="6209250" y="2015795"/>
            <a:ext cx="754820" cy="742036"/>
          </a:xfrm>
          <a:prstGeom prst="cube">
            <a:avLst>
              <a:gd fmla="val 25000" name="adj"/>
            </a:avLst>
          </a:prstGeom>
          <a:solidFill>
            <a:srgbClr val="786EC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 txBox="1"/>
          <p:nvPr/>
        </p:nvSpPr>
        <p:spPr>
          <a:xfrm>
            <a:off x="7264851" y="3430274"/>
            <a:ext cx="21828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54" name="Google Shape;54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56" name="Google Shape;56;p8"/>
          <p:cNvSpPr txBox="1"/>
          <p:nvPr/>
        </p:nvSpPr>
        <p:spPr>
          <a:xfrm>
            <a:off x="6585048" y="3449039"/>
            <a:ext cx="719200" cy="34735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7541" l="-16946" r="0" t="-701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7" name="Google Shape;57;p8"/>
          <p:cNvSpPr txBox="1"/>
          <p:nvPr/>
        </p:nvSpPr>
        <p:spPr>
          <a:xfrm>
            <a:off x="6547301" y="3707273"/>
            <a:ext cx="719200" cy="347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8" name="Google Shape;58;p8"/>
          <p:cNvCxnSpPr/>
          <p:nvPr/>
        </p:nvCxnSpPr>
        <p:spPr>
          <a:xfrm>
            <a:off x="6523346" y="3727184"/>
            <a:ext cx="723733" cy="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8"/>
          <p:cNvSpPr/>
          <p:nvPr/>
        </p:nvSpPr>
        <p:spPr>
          <a:xfrm rot="-7853171">
            <a:off x="6418586" y="3445196"/>
            <a:ext cx="800926" cy="674783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8"/>
          <p:cNvSpPr/>
          <p:nvPr/>
        </p:nvSpPr>
        <p:spPr>
          <a:xfrm flipH="1" rot="7853171">
            <a:off x="6575971" y="3445196"/>
            <a:ext cx="800926" cy="674783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/>
        </p:nvSpPr>
        <p:spPr>
          <a:xfrm>
            <a:off x="4945825" y="10772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-3754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3" name="Google Shape;73;p10"/>
          <p:cNvSpPr txBox="1"/>
          <p:nvPr/>
        </p:nvSpPr>
        <p:spPr>
          <a:xfrm>
            <a:off x="2534597" y="3644704"/>
            <a:ext cx="1360981" cy="175279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26824" l="-11658" r="0" t="-139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611375" y="10772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1. Simplify each expression.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(2</a:t>
            </a:r>
            <a:r>
              <a:rPr baseline="30000" lang="en-GB">
                <a:solidFill>
                  <a:srgbClr val="434343"/>
                </a:solidFill>
              </a:rPr>
              <a:t>3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7</a:t>
            </a:r>
            <a:endParaRPr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(13</a:t>
            </a:r>
            <a:r>
              <a:rPr baseline="30000" lang="en-GB">
                <a:solidFill>
                  <a:srgbClr val="434343"/>
                </a:solidFill>
              </a:rPr>
              <a:t>5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3</a:t>
            </a:r>
            <a:endParaRPr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(1352</a:t>
            </a:r>
            <a:r>
              <a:rPr baseline="30000" lang="en-GB">
                <a:solidFill>
                  <a:srgbClr val="434343"/>
                </a:solidFill>
              </a:rPr>
              <a:t>6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8</a:t>
            </a:r>
            <a:endParaRPr>
              <a:solidFill>
                <a:srgbClr val="434343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343"/>
                </a:solidFill>
              </a:rPr>
              <a:t>(7</a:t>
            </a:r>
            <a:r>
              <a:rPr baseline="30000" lang="en-GB">
                <a:solidFill>
                  <a:srgbClr val="434343"/>
                </a:solidFill>
              </a:rPr>
              <a:t>100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2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2. Write each expression as a single power of 5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</a:rPr>
              <a:t> (5</a:t>
            </a:r>
            <a:r>
              <a:rPr baseline="30000" lang="en-GB">
                <a:solidFill>
                  <a:srgbClr val="434343"/>
                </a:solidFill>
              </a:rPr>
              <a:t>6</a:t>
            </a:r>
            <a:r>
              <a:rPr lang="en-GB">
                <a:solidFill>
                  <a:srgbClr val="434343"/>
                </a:solidFill>
              </a:rPr>
              <a:t>)</a:t>
            </a:r>
            <a:r>
              <a:rPr baseline="30000" lang="en-GB">
                <a:solidFill>
                  <a:srgbClr val="434343"/>
                </a:solidFill>
              </a:rPr>
              <a:t>-2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None/>
            </a:pPr>
            <a:r>
              <a:t/>
            </a:r>
            <a:endParaRPr baseline="30000"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(5</a:t>
            </a:r>
            <a:r>
              <a:rPr baseline="30000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-2</a:t>
            </a: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aseline="30000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5" name="Google Shape;75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Powers of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2011841" y="1372818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21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0"/>
          <p:cNvSpPr txBox="1"/>
          <p:nvPr/>
        </p:nvSpPr>
        <p:spPr>
          <a:xfrm>
            <a:off x="2011841" y="1711372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0"/>
          <p:cNvSpPr txBox="1"/>
          <p:nvPr/>
        </p:nvSpPr>
        <p:spPr>
          <a:xfrm>
            <a:off x="2011841" y="2049926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1352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48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0"/>
          <p:cNvSpPr txBox="1"/>
          <p:nvPr/>
        </p:nvSpPr>
        <p:spPr>
          <a:xfrm>
            <a:off x="2011841" y="2388480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200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1567434" y="3625311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0"/>
          <p:cNvSpPr txBox="1"/>
          <p:nvPr/>
        </p:nvSpPr>
        <p:spPr>
          <a:xfrm>
            <a:off x="1567434" y="4078091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-14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0"/>
          <p:cNvSpPr txBox="1"/>
          <p:nvPr/>
        </p:nvSpPr>
        <p:spPr>
          <a:xfrm>
            <a:off x="3490656" y="3659192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0"/>
          <p:cNvSpPr txBox="1"/>
          <p:nvPr/>
        </p:nvSpPr>
        <p:spPr>
          <a:xfrm>
            <a:off x="3490656" y="4122605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0"/>
          <p:cNvSpPr txBox="1"/>
          <p:nvPr/>
        </p:nvSpPr>
        <p:spPr>
          <a:xfrm>
            <a:off x="7006014" y="1630489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False. 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0"/>
          <p:cNvSpPr txBox="1"/>
          <p:nvPr/>
        </p:nvSpPr>
        <p:spPr>
          <a:xfrm>
            <a:off x="7006014" y="2121061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True</a:t>
            </a:r>
            <a:endParaRPr/>
          </a:p>
        </p:txBody>
      </p:sp>
      <p:sp>
        <p:nvSpPr>
          <p:cNvPr id="86" name="Google Shape;86;p10"/>
          <p:cNvSpPr txBox="1"/>
          <p:nvPr/>
        </p:nvSpPr>
        <p:spPr>
          <a:xfrm>
            <a:off x="7164058" y="2614282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True</a:t>
            </a:r>
            <a:endParaRPr/>
          </a:p>
        </p:txBody>
      </p:sp>
      <p:sp>
        <p:nvSpPr>
          <p:cNvPr id="87" name="Google Shape;87;p10"/>
          <p:cNvSpPr txBox="1"/>
          <p:nvPr/>
        </p:nvSpPr>
        <p:spPr>
          <a:xfrm>
            <a:off x="6828617" y="3168628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False. 13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89" name="Google Shape;89;p10"/>
          <p:cNvSpPr txBox="1"/>
          <p:nvPr/>
        </p:nvSpPr>
        <p:spPr>
          <a:xfrm>
            <a:off x="620800" y="49457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/>
          <p:nvPr/>
        </p:nvSpPr>
        <p:spPr>
          <a:xfrm>
            <a:off x="5068360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 A cube has a side length of 7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mm. Calculate the volume of the cube.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Give your answer as a single power of 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 Show that                   = 6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1"/>
          <p:cNvSpPr txBox="1"/>
          <p:nvPr/>
        </p:nvSpPr>
        <p:spPr>
          <a:xfrm>
            <a:off x="2405758" y="1888353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 = 19</a:t>
            </a:r>
            <a:endParaRPr/>
          </a:p>
        </p:txBody>
      </p:sp>
      <p:sp>
        <p:nvSpPr>
          <p:cNvPr id="96" name="Google Shape;96;p11"/>
          <p:cNvSpPr txBox="1"/>
          <p:nvPr/>
        </p:nvSpPr>
        <p:spPr>
          <a:xfrm>
            <a:off x="2405758" y="2402473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 = 2</a:t>
            </a:r>
            <a:endParaRPr/>
          </a:p>
        </p:txBody>
      </p:sp>
      <p:sp>
        <p:nvSpPr>
          <p:cNvPr id="97" name="Google Shape;97;p11"/>
          <p:cNvSpPr txBox="1"/>
          <p:nvPr/>
        </p:nvSpPr>
        <p:spPr>
          <a:xfrm>
            <a:off x="2405758" y="2916593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 = -3</a:t>
            </a:r>
            <a:endParaRPr/>
          </a:p>
        </p:txBody>
      </p:sp>
      <p:sp>
        <p:nvSpPr>
          <p:cNvPr id="98" name="Google Shape;98;p11"/>
          <p:cNvSpPr txBox="1"/>
          <p:nvPr/>
        </p:nvSpPr>
        <p:spPr>
          <a:xfrm>
            <a:off x="2405758" y="3430713"/>
            <a:ext cx="11966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 = 0.5</a:t>
            </a:r>
            <a:endParaRPr/>
          </a:p>
        </p:txBody>
      </p:sp>
      <p:sp>
        <p:nvSpPr>
          <p:cNvPr id="99" name="Google Shape;99;p11"/>
          <p:cNvSpPr txBox="1"/>
          <p:nvPr/>
        </p:nvSpPr>
        <p:spPr>
          <a:xfrm>
            <a:off x="7247079" y="2327108"/>
            <a:ext cx="19646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(7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= 7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27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mm</a:t>
            </a:r>
            <a:r>
              <a:rPr baseline="30000"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1" name="Google Shape;101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Powers of powers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2" name="Google Shape;102;p11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For each expression find the value of m.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(m</a:t>
            </a:r>
            <a:r>
              <a:rPr baseline="30000" lang="en-GB"/>
              <a:t>3</a:t>
            </a:r>
            <a:r>
              <a:rPr lang="en-GB"/>
              <a:t>)</a:t>
            </a:r>
            <a:r>
              <a:rPr baseline="30000" lang="en-GB"/>
              <a:t>4 </a:t>
            </a:r>
            <a:r>
              <a:rPr lang="en-GB"/>
              <a:t>= 19</a:t>
            </a:r>
            <a:r>
              <a:rPr baseline="30000" lang="en-GB"/>
              <a:t>12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(12</a:t>
            </a:r>
            <a:r>
              <a:rPr baseline="30000" lang="en-GB"/>
              <a:t>m</a:t>
            </a:r>
            <a:r>
              <a:rPr lang="en-GB"/>
              <a:t>)</a:t>
            </a:r>
            <a:r>
              <a:rPr baseline="30000" lang="en-GB"/>
              <a:t>3 </a:t>
            </a:r>
            <a:r>
              <a:rPr lang="en-GB"/>
              <a:t>= 12</a:t>
            </a:r>
            <a:r>
              <a:rPr baseline="30000" lang="en-GB"/>
              <a:t>6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(83</a:t>
            </a:r>
            <a:r>
              <a:rPr baseline="30000" lang="en-GB"/>
              <a:t>-5</a:t>
            </a:r>
            <a:r>
              <a:rPr lang="en-GB"/>
              <a:t>)</a:t>
            </a:r>
            <a:r>
              <a:rPr baseline="30000" lang="en-GB"/>
              <a:t>m</a:t>
            </a:r>
            <a:r>
              <a:rPr lang="en-GB"/>
              <a:t> = 83</a:t>
            </a:r>
            <a:r>
              <a:rPr baseline="30000" lang="en-GB"/>
              <a:t>15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(7</a:t>
            </a:r>
            <a:r>
              <a:rPr baseline="30000" lang="en-GB"/>
              <a:t>9</a:t>
            </a:r>
            <a:r>
              <a:rPr lang="en-GB"/>
              <a:t>)</a:t>
            </a:r>
            <a:r>
              <a:rPr baseline="30000" lang="en-GB"/>
              <a:t>m </a:t>
            </a:r>
            <a:r>
              <a:rPr lang="en-GB"/>
              <a:t>= 7</a:t>
            </a:r>
            <a:r>
              <a:rPr baseline="30000" lang="en-GB"/>
              <a:t>4.5</a:t>
            </a:r>
            <a:endParaRPr/>
          </a:p>
        </p:txBody>
      </p:sp>
      <p:sp>
        <p:nvSpPr>
          <p:cNvPr id="103" name="Google Shape;103;p11"/>
          <p:cNvSpPr/>
          <p:nvPr/>
        </p:nvSpPr>
        <p:spPr>
          <a:xfrm>
            <a:off x="6113896" y="2757831"/>
            <a:ext cx="77617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r>
              <a:rPr b="0" baseline="3000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9 </a:t>
            </a: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mm</a:t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1"/>
          <p:cNvSpPr/>
          <p:nvPr/>
        </p:nvSpPr>
        <p:spPr>
          <a:xfrm>
            <a:off x="6209250" y="2015795"/>
            <a:ext cx="754820" cy="742036"/>
          </a:xfrm>
          <a:prstGeom prst="cube">
            <a:avLst>
              <a:gd fmla="val 25000" name="adj"/>
            </a:avLst>
          </a:prstGeom>
          <a:solidFill>
            <a:srgbClr val="786EC8"/>
          </a:solidFill>
          <a:ln cap="flat" cmpd="sng" w="254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1"/>
          <p:cNvSpPr txBox="1"/>
          <p:nvPr/>
        </p:nvSpPr>
        <p:spPr>
          <a:xfrm>
            <a:off x="7264851" y="3430274"/>
            <a:ext cx="21828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106" name="Google Shape;106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108" name="Google Shape;108;p11"/>
          <p:cNvSpPr txBox="1"/>
          <p:nvPr/>
        </p:nvSpPr>
        <p:spPr>
          <a:xfrm>
            <a:off x="6585048" y="3449039"/>
            <a:ext cx="719200" cy="34735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7541" l="-16946" r="0" t="-701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9" name="Google Shape;109;p11"/>
          <p:cNvSpPr txBox="1"/>
          <p:nvPr/>
        </p:nvSpPr>
        <p:spPr>
          <a:xfrm>
            <a:off x="6547301" y="3707273"/>
            <a:ext cx="719200" cy="347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0" name="Google Shape;110;p11"/>
          <p:cNvCxnSpPr/>
          <p:nvPr/>
        </p:nvCxnSpPr>
        <p:spPr>
          <a:xfrm>
            <a:off x="6523346" y="3727184"/>
            <a:ext cx="723733" cy="0"/>
          </a:xfrm>
          <a:prstGeom prst="straightConnector1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1" name="Google Shape;111;p11"/>
          <p:cNvSpPr/>
          <p:nvPr/>
        </p:nvSpPr>
        <p:spPr>
          <a:xfrm rot="-7853171">
            <a:off x="6418586" y="3445196"/>
            <a:ext cx="800926" cy="674783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1"/>
          <p:cNvSpPr/>
          <p:nvPr/>
        </p:nvSpPr>
        <p:spPr>
          <a:xfrm flipH="1" rot="7853171">
            <a:off x="6575971" y="3445196"/>
            <a:ext cx="800926" cy="674783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1"/>
          <p:cNvSpPr txBox="1"/>
          <p:nvPr/>
        </p:nvSpPr>
        <p:spPr>
          <a:xfrm>
            <a:off x="4983694" y="4116294"/>
            <a:ext cx="1964700" cy="3387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1426" l="-1862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4" name="Google Shape;114;p11"/>
          <p:cNvSpPr txBox="1"/>
          <p:nvPr/>
        </p:nvSpPr>
        <p:spPr>
          <a:xfrm>
            <a:off x="6500829" y="4121634"/>
            <a:ext cx="1964700" cy="3387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1426" l="-1547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5" name="Google Shape;115;p11"/>
          <p:cNvSpPr txBox="1"/>
          <p:nvPr/>
        </p:nvSpPr>
        <p:spPr>
          <a:xfrm>
            <a:off x="7915310" y="4115744"/>
            <a:ext cx="196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(6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= 6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