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9" r:id="rId4"/>
    <p:sldMasterId id="2147483680" r:id="rId5"/>
    <p:sldMasterId id="214748368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5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c0eb80eb0_0_3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8c0eb80eb0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c0eb80eb0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c0eb80eb0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Look at the example train timetable.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Try and find the information for: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Departure times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Platform numbers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Destination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8c0eb80eb0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8c0eb80eb0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Look at the example bus timetable.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Try and find the information for: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Departure times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Length of journey- travel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Destination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8c0eb80eb0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8c0eb80eb0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Look at the example tram timetable.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Try and find the information for: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Departure times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Destination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c0eb80eb0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c0eb80eb0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Look at the example underground timetable.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Try and find the information for: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Departure times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Length of journey- travel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Destination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https://tfl.gov.uk/tube/timetable/piccadilly?fromText=Finsbury+Park+Underground+Station&amp;toText=Piccadilly+Circus+Underground+Station&amp;FromId=940GZZLUFPK&amp;ToId=940GZZLUPCC&amp;btnGo=Go&amp;SelectedDate=mondayfriday&amp;SelectedTime=0&amp;direction=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c0eb80eb0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c0eb80eb0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 the different ways to pay for a journey: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Directly to the driver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Tapping a card/Oyster/ticket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Self service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At the ticket office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Role play the different ways of paying for a journey.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8c0eb80eb0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8c0eb80eb0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Read through the steps to plan a journey.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Ask your learner to make notes on each step.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8c3ab067f5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8c3ab067f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Suggested adaptations for teachers/parents.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8c3ab067f5_0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8c3ab067f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dcb1286d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dcb1286d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c0eb80eb0_0_3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8c0eb80eb0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Choose a lesson from the list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d5ce16298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8d5ce1629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c0eb80eb0_0_3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8c0eb80eb0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Plan of the lesson.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d5ce1629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8d5ce162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641d4761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9641d476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are we doing in the lesson?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Read through each step with your learner.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c0eb80eb0_0_3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8c0eb80eb0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Look at the different pictures with your learner. Discuss what the mode of transport is.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/>
              <a:t>Questions to ask: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Have you ever used any of them?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Are there any you haven’t used?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What cities in the UK can you find them?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d5ce162c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d5ce162c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c0eb80eb0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c0eb80eb0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Read through the information with your learner.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" name="Google Shape;58;p14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/>
            </a:lvl9pPr>
          </a:lstStyle>
          <a:p/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9"/>
            <a:ext cx="2359600" cy="12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88" name="Google Shape;88;p18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6" name="Google Shape;106;p2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7" name="Google Shape;107;p2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b="0"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0" name="Google Shape;110;p24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1" name="Google Shape;111;p24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000000"/>
                </a:solidFill>
              </a:defRPr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000000"/>
                </a:solidFill>
              </a:defRPr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000000"/>
                </a:solidFill>
              </a:defRPr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000000"/>
                </a:solidFill>
              </a:defRPr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000000"/>
                </a:solidFill>
              </a:defRPr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12" name="Google Shape;112;p24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9"/>
            <a:ext cx="2359600" cy="12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4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25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17" name="Google Shape;117;p2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/>
          <p:nvPr>
            <p:ph type="title"/>
          </p:nvPr>
        </p:nvSpPr>
        <p:spPr>
          <a:xfrm>
            <a:off x="458975" y="445025"/>
            <a:ext cx="3951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26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21" name="Google Shape;121;p26"/>
          <p:cNvSpPr txBox="1"/>
          <p:nvPr>
            <p:ph idx="2" type="body"/>
          </p:nvPr>
        </p:nvSpPr>
        <p:spPr>
          <a:xfrm>
            <a:off x="4733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22" name="Google Shape;122;p2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3" name="Google Shape;123;p26"/>
          <p:cNvSpPr txBox="1"/>
          <p:nvPr>
            <p:ph idx="3" type="title"/>
          </p:nvPr>
        </p:nvSpPr>
        <p:spPr>
          <a:xfrm>
            <a:off x="4733975" y="445025"/>
            <a:ext cx="3951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" name="Google Shape;126;p2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p2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0" name="Google Shape;130;p28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31" name="Google Shape;131;p28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2" name="Google Shape;132;p28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133" name="Google Shape;133;p28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4" name="Google Shape;134;p28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135" name="Google Shape;135;p28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" name="Google Shape;139;p29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0" name="Google Shape;140;p29"/>
          <p:cNvSpPr txBox="1"/>
          <p:nvPr>
            <p:ph idx="2" type="subTitle"/>
          </p:nvPr>
        </p:nvSpPr>
        <p:spPr>
          <a:xfrm>
            <a:off x="5555725" y="2671200"/>
            <a:ext cx="3129300" cy="39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1" name="Google Shape;141;p29"/>
          <p:cNvSpPr txBox="1"/>
          <p:nvPr>
            <p:ph idx="3" type="body"/>
          </p:nvPr>
        </p:nvSpPr>
        <p:spPr>
          <a:xfrm>
            <a:off x="458975" y="2070075"/>
            <a:ext cx="3951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42" name="Google Shape;142;p29"/>
          <p:cNvSpPr txBox="1"/>
          <p:nvPr>
            <p:ph idx="4" type="subTitle"/>
          </p:nvPr>
        </p:nvSpPr>
        <p:spPr>
          <a:xfrm>
            <a:off x="458975" y="267120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3" name="Google Shape;143;p29"/>
          <p:cNvSpPr txBox="1"/>
          <p:nvPr>
            <p:ph idx="5" type="body"/>
          </p:nvPr>
        </p:nvSpPr>
        <p:spPr>
          <a:xfrm>
            <a:off x="458975" y="3303125"/>
            <a:ext cx="3951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44" name="Google Shape;144;p29"/>
          <p:cNvSpPr txBox="1"/>
          <p:nvPr>
            <p:ph idx="6" type="subTitle"/>
          </p:nvPr>
        </p:nvSpPr>
        <p:spPr>
          <a:xfrm>
            <a:off x="5555725" y="3177725"/>
            <a:ext cx="3129300" cy="39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5" name="Google Shape;145;p29"/>
          <p:cNvSpPr txBox="1"/>
          <p:nvPr>
            <p:ph idx="7" type="subTitle"/>
          </p:nvPr>
        </p:nvSpPr>
        <p:spPr>
          <a:xfrm>
            <a:off x="5555725" y="3684250"/>
            <a:ext cx="3129300" cy="39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30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0" name="Google Shape;150;p30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1" name="Google Shape;151;p30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2" name="Google Shape;152;p30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3" name="Google Shape;153;p30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5" name="Google Shape;155;p30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6" name="Google Shape;156;p30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7" name="Google Shape;157;p3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61" name="Google Shape;161;p3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/>
          <p:nvPr>
            <p:ph type="title"/>
          </p:nvPr>
        </p:nvSpPr>
        <p:spPr>
          <a:xfrm>
            <a:off x="490250" y="1099725"/>
            <a:ext cx="8194800" cy="3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SemiBold"/>
              <a:buNone/>
              <a:defRPr b="0" i="1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64" name="Google Shape;164;p32"/>
          <p:cNvSpPr txBox="1"/>
          <p:nvPr>
            <p:ph idx="1" type="subTitle"/>
          </p:nvPr>
        </p:nvSpPr>
        <p:spPr>
          <a:xfrm>
            <a:off x="474525" y="3969500"/>
            <a:ext cx="39354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/>
            </a:lvl9pPr>
          </a:lstStyle>
          <a:p/>
        </p:txBody>
      </p:sp>
      <p:pic>
        <p:nvPicPr>
          <p:cNvPr id="165" name="Google Shape;165;p32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b="1"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b="0" i="0" sz="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  <a:defRPr b="1" i="0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1" name="Google Shape;101;p22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b="0" i="0" sz="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3" name="Google Shape;103;p22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5" name="Google Shape;175;p35"/>
          <p:cNvSpPr txBox="1"/>
          <p:nvPr/>
        </p:nvSpPr>
        <p:spPr>
          <a:xfrm>
            <a:off x="457200" y="1431700"/>
            <a:ext cx="79545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Independent Living</a:t>
            </a:r>
            <a:br>
              <a:rPr lang="en-GB" sz="3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GB" sz="3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Unit 4- Community Living</a:t>
            </a:r>
            <a:endParaRPr/>
          </a:p>
        </p:txBody>
      </p:sp>
      <p:sp>
        <p:nvSpPr>
          <p:cNvPr id="176" name="Google Shape;176;p35"/>
          <p:cNvSpPr txBox="1"/>
          <p:nvPr/>
        </p:nvSpPr>
        <p:spPr>
          <a:xfrm>
            <a:off x="468400" y="444500"/>
            <a:ext cx="54012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Oak Specialist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35"/>
          <p:cNvSpPr txBox="1"/>
          <p:nvPr/>
        </p:nvSpPr>
        <p:spPr>
          <a:xfrm>
            <a:off x="457200" y="4066400"/>
            <a:ext cx="45894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Applying Learning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 txBox="1"/>
          <p:nvPr>
            <p:ph type="title"/>
          </p:nvPr>
        </p:nvSpPr>
        <p:spPr>
          <a:xfrm>
            <a:off x="459000" y="150350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Train timetable: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0" name="Google Shape;270;p4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1" name="Google Shape;271;p44"/>
          <p:cNvPicPr preferRelativeResize="0"/>
          <p:nvPr/>
        </p:nvPicPr>
        <p:blipFill rotWithShape="1">
          <a:blip r:embed="rId3">
            <a:alphaModFix/>
          </a:blip>
          <a:srcRect b="8942" l="4606" r="3083" t="11918"/>
          <a:stretch/>
        </p:blipFill>
        <p:spPr>
          <a:xfrm>
            <a:off x="933700" y="748725"/>
            <a:ext cx="7504851" cy="351072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4"/>
          <p:cNvSpPr txBox="1"/>
          <p:nvPr/>
        </p:nvSpPr>
        <p:spPr>
          <a:xfrm>
            <a:off x="5753675" y="4819250"/>
            <a:ext cx="28941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The Trainline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/>
          <p:cNvSpPr txBox="1"/>
          <p:nvPr>
            <p:ph type="title"/>
          </p:nvPr>
        </p:nvSpPr>
        <p:spPr>
          <a:xfrm>
            <a:off x="384625" y="197150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Bus timetable: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78" name="Google Shape;278;p4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9" name="Google Shape;279;p45"/>
          <p:cNvPicPr preferRelativeResize="0"/>
          <p:nvPr/>
        </p:nvPicPr>
        <p:blipFill rotWithShape="1">
          <a:blip r:embed="rId3">
            <a:alphaModFix/>
          </a:blip>
          <a:srcRect b="11082" l="1822" r="23783" t="32544"/>
          <a:stretch/>
        </p:blipFill>
        <p:spPr>
          <a:xfrm>
            <a:off x="546725" y="656900"/>
            <a:ext cx="8086547" cy="382972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5"/>
          <p:cNvSpPr txBox="1"/>
          <p:nvPr/>
        </p:nvSpPr>
        <p:spPr>
          <a:xfrm>
            <a:off x="5753675" y="4743050"/>
            <a:ext cx="28941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Traveline Scotland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Tram timetable: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86" name="Google Shape;286;p4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7" name="Google Shape;287;p46"/>
          <p:cNvPicPr preferRelativeResize="0"/>
          <p:nvPr/>
        </p:nvPicPr>
        <p:blipFill rotWithShape="1">
          <a:blip r:embed="rId3">
            <a:alphaModFix/>
          </a:blip>
          <a:srcRect b="5850" l="13111" r="21529" t="13334"/>
          <a:stretch/>
        </p:blipFill>
        <p:spPr>
          <a:xfrm>
            <a:off x="3110874" y="205050"/>
            <a:ext cx="5453850" cy="421455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6"/>
          <p:cNvSpPr txBox="1"/>
          <p:nvPr/>
        </p:nvSpPr>
        <p:spPr>
          <a:xfrm>
            <a:off x="5753675" y="4743050"/>
            <a:ext cx="28941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Transport for Greater Manchester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/>
          <p:nvPr>
            <p:ph type="title"/>
          </p:nvPr>
        </p:nvSpPr>
        <p:spPr>
          <a:xfrm>
            <a:off x="397025" y="209000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Underground timetable: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4" name="Google Shape;294;p4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5" name="Google Shape;295;p47"/>
          <p:cNvPicPr preferRelativeResize="0"/>
          <p:nvPr/>
        </p:nvPicPr>
        <p:blipFill rotWithShape="1">
          <a:blip r:embed="rId3">
            <a:alphaModFix/>
          </a:blip>
          <a:srcRect b="9938" l="17869" r="23923" t="11678"/>
          <a:stretch/>
        </p:blipFill>
        <p:spPr>
          <a:xfrm>
            <a:off x="2004513" y="656875"/>
            <a:ext cx="5011027" cy="42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7"/>
          <p:cNvSpPr txBox="1"/>
          <p:nvPr/>
        </p:nvSpPr>
        <p:spPr>
          <a:xfrm>
            <a:off x="6972875" y="4819250"/>
            <a:ext cx="28941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Transport for London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8"/>
          <p:cNvSpPr txBox="1"/>
          <p:nvPr>
            <p:ph type="title"/>
          </p:nvPr>
        </p:nvSpPr>
        <p:spPr>
          <a:xfrm>
            <a:off x="459000" y="444500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Buying a ticket: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02" name="Google Shape;302;p4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3" name="Google Shape;303;p48"/>
          <p:cNvSpPr txBox="1"/>
          <p:nvPr/>
        </p:nvSpPr>
        <p:spPr>
          <a:xfrm>
            <a:off x="348225" y="931050"/>
            <a:ext cx="7560300" cy="3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Once you have planned where you are going and what mode of transport you will need, next you have to pay for your journey or buy a ticket.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48"/>
          <p:cNvSpPr txBox="1"/>
          <p:nvPr/>
        </p:nvSpPr>
        <p:spPr>
          <a:xfrm>
            <a:off x="559863" y="3588150"/>
            <a:ext cx="14748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Pay the driver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48"/>
          <p:cNvSpPr txBox="1"/>
          <p:nvPr/>
        </p:nvSpPr>
        <p:spPr>
          <a:xfrm>
            <a:off x="3061300" y="456097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48"/>
          <p:cNvSpPr txBox="1"/>
          <p:nvPr/>
        </p:nvSpPr>
        <p:spPr>
          <a:xfrm>
            <a:off x="2737238" y="3619200"/>
            <a:ext cx="14130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Tap a card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48"/>
          <p:cNvSpPr txBox="1"/>
          <p:nvPr/>
        </p:nvSpPr>
        <p:spPr>
          <a:xfrm>
            <a:off x="4461825" y="480887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48"/>
          <p:cNvSpPr txBox="1"/>
          <p:nvPr/>
        </p:nvSpPr>
        <p:spPr>
          <a:xfrm>
            <a:off x="4852800" y="3588150"/>
            <a:ext cx="1914300" cy="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Self-service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48"/>
          <p:cNvSpPr txBox="1"/>
          <p:nvPr/>
        </p:nvSpPr>
        <p:spPr>
          <a:xfrm>
            <a:off x="4610550" y="469732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48"/>
          <p:cNvSpPr txBox="1"/>
          <p:nvPr/>
        </p:nvSpPr>
        <p:spPr>
          <a:xfrm>
            <a:off x="7300050" y="4932800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48"/>
          <p:cNvSpPr txBox="1"/>
          <p:nvPr/>
        </p:nvSpPr>
        <p:spPr>
          <a:xfrm>
            <a:off x="6963300" y="3588150"/>
            <a:ext cx="14748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Ticket office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2" name="Google Shape;31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9788" y="1942800"/>
            <a:ext cx="1838225" cy="15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413" y="1951675"/>
            <a:ext cx="1914299" cy="16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7099" y="1969088"/>
            <a:ext cx="1914297" cy="15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137" y="1942800"/>
            <a:ext cx="1914275" cy="15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9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Planning your journey: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21" name="Google Shape;321;p49"/>
          <p:cNvSpPr txBox="1"/>
          <p:nvPr>
            <p:ph idx="1" type="body"/>
          </p:nvPr>
        </p:nvSpPr>
        <p:spPr>
          <a:xfrm>
            <a:off x="458975" y="1133350"/>
            <a:ext cx="8226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Follow the steps to plan your journey: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Agree on where you are going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Use Google Maps to help you decide how you will travel - bus, train, walk?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Where do you set off from?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What is your destination?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How long will it take?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Where will you buy a ticket or pay for your journey?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How much does it cost to travel?</a:t>
            </a:r>
            <a:endParaRPr/>
          </a:p>
        </p:txBody>
      </p:sp>
      <p:sp>
        <p:nvSpPr>
          <p:cNvPr id="322" name="Google Shape;322;p4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0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Independent Living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Community Living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28" name="Google Shape;328;p50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Travel in the community/ planning a journey</a:t>
            </a:r>
            <a:endParaRPr/>
          </a:p>
        </p:txBody>
      </p:sp>
      <p:sp>
        <p:nvSpPr>
          <p:cNvPr id="329" name="Google Shape;329;p50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Make it easier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30" name="Google Shape;330;p50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100"/>
              <a:t>Ask a parent or carer to help you collect physical copies of a variety of timetables from the train station or bus station and highlight desired routes. </a:t>
            </a:r>
            <a:endParaRPr sz="110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SzPts val="1200"/>
              <a:buNone/>
            </a:pPr>
            <a:r>
              <a:rPr lang="en-GB" sz="1100"/>
              <a:t>Role play making a journey, taking it in turns to be the driver, ticket officer and customer.</a:t>
            </a:r>
            <a:endParaRPr/>
          </a:p>
        </p:txBody>
      </p:sp>
      <p:sp>
        <p:nvSpPr>
          <p:cNvPr id="331" name="Google Shape;331;p50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Make it harder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32" name="Google Shape;332;p50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Calculate the cost of a ticket and a return. Plan the journey for 2 or more people - how much will it cost now?</a:t>
            </a:r>
            <a:endParaRPr sz="900"/>
          </a:p>
        </p:txBody>
      </p:sp>
      <p:sp>
        <p:nvSpPr>
          <p:cNvPr id="333" name="Google Shape;333;p50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More ideas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34" name="Google Shape;334;p50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/>
              <a:t>Ask a parent or carer to help you research online and discuss what other modes of transport are available: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/>
              <a:t>Aeroplane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/>
              <a:t>Bicycle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/>
              <a:t>Boat/Ferry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1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1" name="Google Shape;341;p51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Signposting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42" name="Google Shape;342;p51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Independent Living: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Building Understanding- Transport (Unit 4)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Building Understanding- Planning a journey in the community (Unit 4)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Applying Learning- Preparing for a trip (Unit 3)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Applying Learning- Community safety (Unit 6)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Applying Learning- Safety on transport (Unit 6)</a:t>
            </a:r>
            <a:endParaRPr/>
          </a:p>
        </p:txBody>
      </p:sp>
      <p:sp>
        <p:nvSpPr>
          <p:cNvPr id="343" name="Google Shape;343;p5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2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References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49" name="Google Shape;349;p52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Slide 7-</a:t>
            </a:r>
            <a:r>
              <a:rPr lang="en-GB" sz="1100">
                <a:solidFill>
                  <a:srgbClr val="212124"/>
                </a:solidFill>
              </a:rPr>
              <a:t>Virgin Trains Pendolino (UK),Luxury Train Club, Flickr Attribution 2.0 Generic (CC BY 2.0) / Tram, Comune di Milano, Flickr Attribution 2.0 Generic (CC BY 2.0)/Modern red London bus,Hendra Lee, Flickr Attribution 2.0 Generic (CC BY 2.0) / London taxi, Cabbie50, Flickr Attribution 2.0 Generic (CC BY 2.0) / </a:t>
            </a:r>
            <a:r>
              <a:rPr lang="en-GB" sz="1100">
                <a:solidFill>
                  <a:srgbClr val="000000"/>
                </a:solidFill>
                <a:highlight>
                  <a:schemeClr val="lt1"/>
                </a:highlight>
              </a:rPr>
              <a:t>Baker street tube, tube station, london tube, train, underground, platform, london, bakerloo line, TFL, subway, Pxfuel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000000"/>
                </a:solidFill>
                <a:highlight>
                  <a:schemeClr val="lt1"/>
                </a:highlight>
              </a:rPr>
              <a:t>Slide 8- Google maps, Pixabay</a:t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000000"/>
                </a:solidFill>
                <a:highlight>
                  <a:schemeClr val="lt1"/>
                </a:highlight>
              </a:rPr>
              <a:t>Slide 14-Tap card, Pexels/Londonist20,Andy Thornley, Flickr Attribution 2.0 Generic (CC BY 2.0) / </a:t>
            </a:r>
            <a:r>
              <a:rPr lang="en-GB" sz="1100">
                <a:solidFill>
                  <a:srgbClr val="000000"/>
                </a:solidFill>
              </a:rPr>
              <a:t>Hornchurch tube station 6,Oxyman, Wikimedia Commons / </a:t>
            </a:r>
            <a:r>
              <a:rPr lang="en-GB" sz="1100">
                <a:solidFill>
                  <a:srgbClr val="000000"/>
                </a:solidFill>
                <a:highlight>
                  <a:schemeClr val="lt1"/>
                </a:highlight>
              </a:rPr>
              <a:t>Crew-operated bus approaching Bromley town centre, David Kemp, Creative Commons Licence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"/>
          <p:cNvSpPr txBox="1"/>
          <p:nvPr>
            <p:ph type="title"/>
          </p:nvPr>
        </p:nvSpPr>
        <p:spPr>
          <a:xfrm>
            <a:off x="458975" y="2164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Unit 4 - Community Living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3" name="Google Shape;183;p36"/>
          <p:cNvSpPr txBox="1"/>
          <p:nvPr>
            <p:ph idx="1" type="subTitle"/>
          </p:nvPr>
        </p:nvSpPr>
        <p:spPr>
          <a:xfrm>
            <a:off x="458975" y="676150"/>
            <a:ext cx="3452400" cy="63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Lesson 1- Knowing which shop to buy from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4" name="Google Shape;184;p36"/>
          <p:cNvSpPr txBox="1"/>
          <p:nvPr>
            <p:ph idx="2" type="body"/>
          </p:nvPr>
        </p:nvSpPr>
        <p:spPr>
          <a:xfrm>
            <a:off x="458975" y="1433263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Identifying a range of high street shops and knowing what they sell.</a:t>
            </a:r>
            <a:endParaRPr/>
          </a:p>
        </p:txBody>
      </p:sp>
      <p:sp>
        <p:nvSpPr>
          <p:cNvPr id="185" name="Google Shape;185;p36"/>
          <p:cNvSpPr txBox="1"/>
          <p:nvPr>
            <p:ph idx="3" type="subTitle"/>
          </p:nvPr>
        </p:nvSpPr>
        <p:spPr>
          <a:xfrm>
            <a:off x="4734000" y="676150"/>
            <a:ext cx="3608700" cy="63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Lesson 2- Putting shopping away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6" name="Google Shape;186;p36"/>
          <p:cNvSpPr txBox="1"/>
          <p:nvPr>
            <p:ph idx="4" type="body"/>
          </p:nvPr>
        </p:nvSpPr>
        <p:spPr>
          <a:xfrm>
            <a:off x="4734000" y="1308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Knowing where to store food in the kitchen and other items.</a:t>
            </a:r>
            <a:endParaRPr/>
          </a:p>
        </p:txBody>
      </p:sp>
      <p:sp>
        <p:nvSpPr>
          <p:cNvPr id="187" name="Google Shape;187;p36"/>
          <p:cNvSpPr txBox="1"/>
          <p:nvPr>
            <p:ph idx="4294967295" type="subTitle"/>
          </p:nvPr>
        </p:nvSpPr>
        <p:spPr>
          <a:xfrm>
            <a:off x="458975" y="21903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3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36"/>
          <p:cNvSpPr txBox="1"/>
          <p:nvPr>
            <p:ph idx="4294967295" type="subTitle"/>
          </p:nvPr>
        </p:nvSpPr>
        <p:spPr>
          <a:xfrm>
            <a:off x="4734000" y="21903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4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36"/>
          <p:cNvSpPr txBox="1"/>
          <p:nvPr>
            <p:ph idx="5" type="subTitle"/>
          </p:nvPr>
        </p:nvSpPr>
        <p:spPr>
          <a:xfrm>
            <a:off x="458975" y="2190375"/>
            <a:ext cx="3452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Lesson 3- Best Value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0" name="Google Shape;190;p36"/>
          <p:cNvSpPr txBox="1"/>
          <p:nvPr>
            <p:ph idx="6" type="body"/>
          </p:nvPr>
        </p:nvSpPr>
        <p:spPr>
          <a:xfrm>
            <a:off x="458975" y="2822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 sz="1400"/>
              <a:t>Comparing same items from different shop including price, quality and quantity.</a:t>
            </a:r>
            <a:endParaRPr sz="1400"/>
          </a:p>
        </p:txBody>
      </p:sp>
      <p:sp>
        <p:nvSpPr>
          <p:cNvPr id="191" name="Google Shape;191;p36"/>
          <p:cNvSpPr txBox="1"/>
          <p:nvPr>
            <p:ph idx="7" type="subTitle"/>
          </p:nvPr>
        </p:nvSpPr>
        <p:spPr>
          <a:xfrm>
            <a:off x="4734000" y="2060775"/>
            <a:ext cx="3608700" cy="63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Lesson 4- Health support in the community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2" name="Google Shape;192;p36"/>
          <p:cNvSpPr txBox="1"/>
          <p:nvPr>
            <p:ph idx="8" type="body"/>
          </p:nvPr>
        </p:nvSpPr>
        <p:spPr>
          <a:xfrm>
            <a:off x="4734000" y="2822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Who can support us with health and where to find help in the community.</a:t>
            </a:r>
            <a:endParaRPr/>
          </a:p>
        </p:txBody>
      </p:sp>
      <p:sp>
        <p:nvSpPr>
          <p:cNvPr id="193" name="Google Shape;193;p3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" name="Google Shape;194;p36"/>
          <p:cNvSpPr txBox="1"/>
          <p:nvPr>
            <p:ph idx="4294967295" type="subTitle"/>
          </p:nvPr>
        </p:nvSpPr>
        <p:spPr>
          <a:xfrm>
            <a:off x="458975" y="36381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3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36"/>
          <p:cNvSpPr txBox="1"/>
          <p:nvPr>
            <p:ph idx="4294967295" type="subTitle"/>
          </p:nvPr>
        </p:nvSpPr>
        <p:spPr>
          <a:xfrm>
            <a:off x="4734000" y="36381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4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36"/>
          <p:cNvSpPr txBox="1"/>
          <p:nvPr>
            <p:ph idx="5" type="subTitle"/>
          </p:nvPr>
        </p:nvSpPr>
        <p:spPr>
          <a:xfrm>
            <a:off x="458975" y="3638175"/>
            <a:ext cx="3452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400">
                <a:solidFill>
                  <a:schemeClr val="dk2"/>
                </a:solidFill>
              </a:rPr>
              <a:t>Le</a:t>
            </a:r>
            <a:r>
              <a:rPr lang="en-GB">
                <a:solidFill>
                  <a:schemeClr val="dk2"/>
                </a:solidFill>
              </a:rPr>
              <a:t>sson 5-  People who help us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7" name="Google Shape;197;p36"/>
          <p:cNvSpPr txBox="1"/>
          <p:nvPr>
            <p:ph idx="6" type="body"/>
          </p:nvPr>
        </p:nvSpPr>
        <p:spPr>
          <a:xfrm>
            <a:off x="458975" y="42701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Identifying emergency services and their roles.</a:t>
            </a:r>
            <a:endParaRPr/>
          </a:p>
        </p:txBody>
      </p:sp>
      <p:sp>
        <p:nvSpPr>
          <p:cNvPr id="198" name="Google Shape;198;p36"/>
          <p:cNvSpPr txBox="1"/>
          <p:nvPr>
            <p:ph idx="7" type="subTitle"/>
          </p:nvPr>
        </p:nvSpPr>
        <p:spPr>
          <a:xfrm>
            <a:off x="4734000" y="3583825"/>
            <a:ext cx="3608700" cy="67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Lesson 6- Travel in the community/ planning a journey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9" name="Google Shape;199;p36"/>
          <p:cNvSpPr txBox="1"/>
          <p:nvPr>
            <p:ph idx="8" type="body"/>
          </p:nvPr>
        </p:nvSpPr>
        <p:spPr>
          <a:xfrm>
            <a:off x="4734000" y="42701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Following steps to plan a journey and choose the correct mode of transport.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5" name="Google Shape;205;p37"/>
          <p:cNvSpPr txBox="1"/>
          <p:nvPr/>
        </p:nvSpPr>
        <p:spPr>
          <a:xfrm>
            <a:off x="457200" y="1431700"/>
            <a:ext cx="79545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</a:t>
            </a:r>
            <a:r>
              <a:rPr lang="en-GB" sz="3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6</a:t>
            </a:r>
            <a:r>
              <a:rPr b="0" i="0" lang="en-GB" sz="3000" u="none" cap="none" strike="noStrik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- </a:t>
            </a:r>
            <a:r>
              <a:rPr lang="en-GB" sz="3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Travel in the community/ planning a journey</a:t>
            </a:r>
            <a:endParaRPr b="0" i="0" sz="30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1" name="Google Shape;211;p38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Teacher notes - Lesson 6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Travel in the community/planning a journey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2" name="Google Shape;212;p38"/>
          <p:cNvSpPr txBox="1"/>
          <p:nvPr>
            <p:ph idx="1" type="body"/>
          </p:nvPr>
        </p:nvSpPr>
        <p:spPr>
          <a:xfrm>
            <a:off x="458975" y="1259525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Learning Intention: To plan a journey using public transport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Identify the different types of transport available to the public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Using Google Maps to plan a journey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Understanding a timetable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Buying a ticket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Planning your journey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Resources: paper and pen, visual support, access to the internet, examples of timetables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13" name="Google Shape;213;p3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9" name="Google Shape;219;p39"/>
          <p:cNvSpPr txBox="1"/>
          <p:nvPr/>
        </p:nvSpPr>
        <p:spPr>
          <a:xfrm>
            <a:off x="457200" y="1431700"/>
            <a:ext cx="79545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Travel in the community/ planning a journey</a:t>
            </a:r>
            <a:endParaRPr b="0" i="0" sz="30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0" name="Google Shape;220;p39"/>
          <p:cNvSpPr txBox="1"/>
          <p:nvPr/>
        </p:nvSpPr>
        <p:spPr>
          <a:xfrm>
            <a:off x="468400" y="405850"/>
            <a:ext cx="4800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Independent Living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457200" y="4183975"/>
            <a:ext cx="46128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Applying Learning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Lesson stages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7" name="Google Shape;227;p40"/>
          <p:cNvSpPr txBox="1"/>
          <p:nvPr>
            <p:ph idx="1" type="body"/>
          </p:nvPr>
        </p:nvSpPr>
        <p:spPr>
          <a:xfrm>
            <a:off x="620975" y="1194875"/>
            <a:ext cx="4113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GB" sz="1700"/>
              <a:t>What public transport can I get? </a:t>
            </a:r>
            <a:endParaRPr sz="17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GB" sz="1700"/>
              <a:t>How to use Google Maps </a:t>
            </a:r>
            <a:endParaRPr sz="17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GB" sz="1700"/>
              <a:t>Understanding a timetable</a:t>
            </a:r>
            <a:endParaRPr sz="17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GB" sz="1700"/>
              <a:t>Buying a ticket</a:t>
            </a:r>
            <a:endParaRPr sz="17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GB" sz="1700"/>
              <a:t>Planning your journey</a:t>
            </a:r>
            <a:endParaRPr sz="1700"/>
          </a:p>
        </p:txBody>
      </p:sp>
      <p:sp>
        <p:nvSpPr>
          <p:cNvPr id="228" name="Google Shape;228;p4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4" name="Google Shape;234;p41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What public transport can I get?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5" name="Google Shape;235;p4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6" name="Google Shape;236;p41"/>
          <p:cNvSpPr txBox="1"/>
          <p:nvPr/>
        </p:nvSpPr>
        <p:spPr>
          <a:xfrm>
            <a:off x="1045350" y="1930375"/>
            <a:ext cx="11820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Train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41"/>
          <p:cNvSpPr txBox="1"/>
          <p:nvPr/>
        </p:nvSpPr>
        <p:spPr>
          <a:xfrm>
            <a:off x="6375925" y="2026050"/>
            <a:ext cx="14712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Tram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41"/>
          <p:cNvSpPr txBox="1"/>
          <p:nvPr/>
        </p:nvSpPr>
        <p:spPr>
          <a:xfrm>
            <a:off x="4098825" y="3345150"/>
            <a:ext cx="12702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Bus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41"/>
          <p:cNvSpPr txBox="1"/>
          <p:nvPr/>
        </p:nvSpPr>
        <p:spPr>
          <a:xfrm>
            <a:off x="1278800" y="4344438"/>
            <a:ext cx="13455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Taxi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41"/>
          <p:cNvSpPr txBox="1"/>
          <p:nvPr/>
        </p:nvSpPr>
        <p:spPr>
          <a:xfrm>
            <a:off x="6614875" y="4275800"/>
            <a:ext cx="13455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Tube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1" name="Google Shape;24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325" y="784425"/>
            <a:ext cx="1661950" cy="123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5679" y="687377"/>
            <a:ext cx="2262551" cy="133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8016" y="1516225"/>
            <a:ext cx="2459917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126" y="2502250"/>
            <a:ext cx="2366150" cy="188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9458" y="2502250"/>
            <a:ext cx="2690497" cy="179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2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Activity: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1" name="Google Shape;251;p42"/>
          <p:cNvSpPr txBox="1"/>
          <p:nvPr>
            <p:ph idx="1" type="body"/>
          </p:nvPr>
        </p:nvSpPr>
        <p:spPr>
          <a:xfrm>
            <a:off x="458975" y="1742425"/>
            <a:ext cx="8226000" cy="220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W</a:t>
            </a:r>
            <a:r>
              <a:rPr lang="en-GB">
                <a:solidFill>
                  <a:srgbClr val="000000"/>
                </a:solidFill>
              </a:rPr>
              <a:t>ith a parent/carer </a:t>
            </a: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GB">
                <a:solidFill>
                  <a:srgbClr val="000000"/>
                </a:solidFill>
              </a:rPr>
              <a:t>isit Google Maps website online and complete the tasks below:</a:t>
            </a:r>
            <a:endParaRPr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-GB">
                <a:solidFill>
                  <a:srgbClr val="000000"/>
                </a:solidFill>
              </a:rPr>
              <a:t>Enter a place you would like to visit in the search box.</a:t>
            </a:r>
            <a:endParaRPr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-GB">
                <a:solidFill>
                  <a:srgbClr val="000000"/>
                </a:solidFill>
              </a:rPr>
              <a:t>Make a note of the distance it is away from where you live.</a:t>
            </a:r>
            <a:endParaRPr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-GB">
                <a:solidFill>
                  <a:srgbClr val="000000"/>
                </a:solidFill>
              </a:rPr>
              <a:t>How long will the journey take?</a:t>
            </a:r>
            <a:endParaRPr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-GB">
                <a:solidFill>
                  <a:srgbClr val="000000"/>
                </a:solidFill>
              </a:rPr>
              <a:t>Can you get to your chosen place by walking, cycling, or using public transport? 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42"/>
          <p:cNvSpPr txBox="1"/>
          <p:nvPr/>
        </p:nvSpPr>
        <p:spPr>
          <a:xfrm>
            <a:off x="6012500" y="135075"/>
            <a:ext cx="2809500" cy="13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This activity requires the use of the internet. Please ensure you complete this activity with a parent or carer.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Understanding a timetable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8" name="Google Shape;258;p43"/>
          <p:cNvSpPr txBox="1"/>
          <p:nvPr>
            <p:ph idx="1" type="body"/>
          </p:nvPr>
        </p:nvSpPr>
        <p:spPr>
          <a:xfrm>
            <a:off x="458975" y="977800"/>
            <a:ext cx="8226000" cy="344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There are lots of different timetables available to help you plan a journey.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information does a timetable have?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/>
              <a:t>Departure time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/>
              <a:t>Platform number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/>
              <a:t>Destination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/>
              <a:t>Price of the ticket </a:t>
            </a:r>
            <a:endParaRPr/>
          </a:p>
        </p:txBody>
      </p:sp>
      <p:sp>
        <p:nvSpPr>
          <p:cNvPr id="259" name="Google Shape;259;p4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0" name="Google Shape;2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9111" y="1706562"/>
            <a:ext cx="1195839" cy="5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0825" y="2348713"/>
            <a:ext cx="1277875" cy="5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0825" y="3710650"/>
            <a:ext cx="1479250" cy="5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9100" y="2973950"/>
            <a:ext cx="954350" cy="64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3"/>
          <p:cNvSpPr txBox="1"/>
          <p:nvPr/>
        </p:nvSpPr>
        <p:spPr>
          <a:xfrm>
            <a:off x="5753675" y="4743050"/>
            <a:ext cx="28941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b="0" i="0" lang="en-GB" sz="900" u="none" cap="none" strike="noStrike">
                <a:solidFill>
                  <a:srgbClr val="1D1C1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Symbols © </a:t>
            </a:r>
            <a:r>
              <a:rPr b="0" i="0" lang="en-GB" sz="900" u="none" cap="none" strike="noStrike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b="0" i="0" lang="en-GB" sz="900" u="none" cap="none" strike="noStrike">
                <a:solidFill>
                  <a:srgbClr val="1D1C1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Software 2002-2020 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69BE4B"/>
      </a:accent1>
      <a:accent2>
        <a:srgbClr val="46C7E1"/>
      </a:accent2>
      <a:accent3>
        <a:srgbClr val="FA9B23"/>
      </a:accent3>
      <a:accent4>
        <a:srgbClr val="786EC8"/>
      </a:accent4>
      <a:accent5>
        <a:srgbClr val="F03C78"/>
      </a:accent5>
      <a:accent6>
        <a:srgbClr val="00968C"/>
      </a:accent6>
      <a:hlink>
        <a:srgbClr val="0082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