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2B7B64-7F79-4AF6-BA2E-EFDA80292661}">
  <a:tblStyle styleId="{E62B7B64-7F79-4AF6-BA2E-EFDA802926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3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f611ab4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f611ab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eba682259_0_19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8eba682259_0_19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8eba682259_0_19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eba682259_0_19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8eba682259_0_19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8eba682259_0_19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eba682259_0_19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8eba682259_0_19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8eba682259_0_19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eba682259_0_2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eba682259_0_2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eba682259_0_2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eba682259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eba682259_0_2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8eba682259_0_2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8eba682259_0_2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eba682259_0_2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8eba682259_0_2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8eba682259_0_2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eba682259_0_2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eba682259_0_2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5569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21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 sz="1400"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6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3" name="Google Shape;133;p27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8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9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9" name="Google Shape;149;p30"/>
          <p:cNvSpPr txBox="1"/>
          <p:nvPr>
            <p:ph idx="2" type="body"/>
          </p:nvPr>
        </p:nvSpPr>
        <p:spPr>
          <a:xfrm>
            <a:off x="629842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30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0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31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3" name="Google Shape;163;p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4" name="Google Shape;164;p32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3" name="Google Shape;173;p3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4" name="Google Shape;174;p3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3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34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0" name="Google Shape;190;p3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5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 sz="1500"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 sz="1400"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 sz="1200"/>
            </a:lvl4pPr>
            <a:lvl5pPr indent="-3619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 sz="1200"/>
            </a:lvl5pPr>
            <a:lvl6pPr indent="-3619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500">
                <a:solidFill>
                  <a:srgbClr val="8B0A3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8B0A3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1500"/>
            </a:lvl2pPr>
            <a:lvl3pPr lvl="2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None/>
              <a:defRPr sz="1400"/>
            </a:lvl3pPr>
            <a:lvl4pPr lvl="3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1200"/>
            </a:lvl4pPr>
            <a:lvl5pPr lvl="4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1200"/>
            </a:lvl5pPr>
            <a:lvl6pPr lvl="5" rtl="0" algn="ctr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1200"/>
            </a:lvl6pPr>
            <a:lvl7pPr lvl="6" rtl="0" algn="ctr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1200"/>
            </a:lvl7pPr>
            <a:lvl8pPr lvl="7" rtl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1200"/>
            </a:lvl8pPr>
            <a:lvl9pPr lvl="8" rtl="0" algn="ctr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None/>
              <a:defRPr sz="1200"/>
            </a:lvl9pPr>
          </a:lstStyle>
          <a:p/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6195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6195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619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619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6195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Twentieth Century"/>
              <a:buNone/>
              <a:defRPr b="0" i="0" sz="33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" name="Google Shape;119;p24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/>
        </p:nvSpPr>
        <p:spPr>
          <a:xfrm>
            <a:off x="316888" y="1891550"/>
            <a:ext cx="3990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2400"/>
              <a:buFont typeface="Twentieth Century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142744" y="1273854"/>
            <a:ext cx="8834100" cy="19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</a:t>
            </a: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locations [2/2]</a:t>
            </a:r>
            <a:endParaRPr sz="11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-"/>
            </a:pPr>
            <a:r>
              <a:rPr b="0" i="0" lang="en-GB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Plural definite articles (los/las)</a:t>
            </a:r>
            <a:endParaRPr sz="11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-"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Phonics</a:t>
            </a:r>
            <a:r>
              <a:rPr b="0" i="0" lang="en-GB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[</a:t>
            </a: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0" i="0" lang="en-GB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], [co], [c</a:t>
            </a: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u]</a:t>
            </a:r>
            <a:endParaRPr sz="1100"/>
          </a:p>
        </p:txBody>
      </p:sp>
      <p:sp>
        <p:nvSpPr>
          <p:cNvPr id="200" name="Google Shape;200;p36"/>
          <p:cNvSpPr/>
          <p:nvPr/>
        </p:nvSpPr>
        <p:spPr>
          <a:xfrm>
            <a:off x="194327" y="266998"/>
            <a:ext cx="4009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None/>
            </a:pPr>
            <a:r>
              <a:rPr b="1" i="0" lang="en-GB" sz="15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284946" y="4165658"/>
            <a:ext cx="4054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SemiBold"/>
              <a:buNone/>
            </a:pPr>
            <a:r>
              <a:rPr lang="en-GB" sz="16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Señorita Correa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1045738" y="1024957"/>
            <a:ext cx="2541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ntar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6805191" y="1836938"/>
            <a:ext cx="1782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lle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7"/>
          <p:cNvSpPr txBox="1"/>
          <p:nvPr/>
        </p:nvSpPr>
        <p:spPr>
          <a:xfrm>
            <a:off x="3558450" y="-128325"/>
            <a:ext cx="27996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CA]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7"/>
          <p:cNvSpPr/>
          <p:nvPr/>
        </p:nvSpPr>
        <p:spPr>
          <a:xfrm>
            <a:off x="3826859" y="1622752"/>
            <a:ext cx="2176800" cy="1962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4070471" y="2737184"/>
            <a:ext cx="176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4500"/>
              <a:buFont typeface="Century Gothic"/>
              <a:buNone/>
            </a:pPr>
            <a:r>
              <a:rPr b="1" i="0" lang="en-GB" sz="45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4500" u="none" cap="none" strike="noStrike">
                <a:latin typeface="Montserrat"/>
                <a:ea typeface="Montserrat"/>
                <a:cs typeface="Montserrat"/>
                <a:sym typeface="Montserrat"/>
              </a:rPr>
              <a:t>sa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 txBox="1"/>
          <p:nvPr/>
        </p:nvSpPr>
        <p:spPr>
          <a:xfrm>
            <a:off x="6791139" y="1148658"/>
            <a:ext cx="2445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8"/>
          <p:cNvSpPr txBox="1"/>
          <p:nvPr/>
        </p:nvSpPr>
        <p:spPr>
          <a:xfrm>
            <a:off x="364358" y="2514126"/>
            <a:ext cx="2445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3011875" y="-181700"/>
            <a:ext cx="3086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CO]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3220900" y="1300783"/>
            <a:ext cx="2702400" cy="20859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3369468" y="2480168"/>
            <a:ext cx="2462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mer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9"/>
          <p:cNvSpPr/>
          <p:nvPr/>
        </p:nvSpPr>
        <p:spPr>
          <a:xfrm>
            <a:off x="3012991" y="1852876"/>
            <a:ext cx="3427200" cy="1266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604045" y="1122122"/>
            <a:ext cx="3081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cu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ltura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4652662" y="3231113"/>
            <a:ext cx="4491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cu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mento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9"/>
          <p:cNvSpPr txBox="1"/>
          <p:nvPr/>
        </p:nvSpPr>
        <p:spPr>
          <a:xfrm>
            <a:off x="3013000" y="-117100"/>
            <a:ext cx="30813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CU]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3213641" y="2110086"/>
            <a:ext cx="322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5000"/>
              <a:buFont typeface="Century Gothic"/>
              <a:buNone/>
            </a:pPr>
            <a:r>
              <a:rPr i="0" lang="en-GB" sz="5000" u="none" cap="none" strike="noStrike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b="1" i="0" lang="en-GB" sz="5000" u="none" cap="none" strike="noStrike">
                <a:latin typeface="Montserrat"/>
                <a:ea typeface="Montserrat"/>
                <a:cs typeface="Montserrat"/>
                <a:sym typeface="Montserrat"/>
              </a:rPr>
              <a:t>cu</a:t>
            </a:r>
            <a:r>
              <a:rPr i="0" lang="en-GB" sz="5000" u="none" cap="none" strike="noStrike">
                <a:latin typeface="Montserrat"/>
                <a:ea typeface="Montserrat"/>
                <a:cs typeface="Montserrat"/>
                <a:sym typeface="Montserrat"/>
              </a:rPr>
              <a:t>char</a:t>
            </a:r>
            <a:endParaRPr i="0" sz="4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40"/>
          <p:cNvGraphicFramePr/>
          <p:nvPr/>
        </p:nvGraphicFramePr>
        <p:xfrm>
          <a:off x="1332844" y="89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{E62B7B64-7F79-4AF6-BA2E-EFDA80292661}</a:tableStyleId>
              </a:tblPr>
              <a:tblGrid>
                <a:gridCol w="2754500"/>
                <a:gridCol w="2676950"/>
              </a:tblGrid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(masculine, plural)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plato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dish, meal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pueblo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village, small town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edificio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building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antiguo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old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bonito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pretty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grande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big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pequeño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41"/>
          <p:cNvGraphicFramePr/>
          <p:nvPr/>
        </p:nvGraphicFramePr>
        <p:xfrm>
          <a:off x="1332844" y="89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{E62B7B64-7F79-4AF6-BA2E-EFDA80292661}</a:tableStyleId>
              </a:tblPr>
              <a:tblGrid>
                <a:gridCol w="2754500"/>
                <a:gridCol w="2676950"/>
              </a:tblGrid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(feminine, plural)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película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isla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island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vista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view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ciudad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city, town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familia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ugly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bueno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260419" y="-96503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the plural definite articles ‘los’ and ‘las’</a:t>
            </a:r>
            <a:endParaRPr b="1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260426" y="659526"/>
            <a:ext cx="8075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Remember that all nouns have a gender in Spanish.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1131540" y="2518722"/>
            <a:ext cx="132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banco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2"/>
          <p:cNvSpPr txBox="1"/>
          <p:nvPr/>
        </p:nvSpPr>
        <p:spPr>
          <a:xfrm>
            <a:off x="1129233" y="2937125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2"/>
          <p:cNvSpPr txBox="1"/>
          <p:nvPr/>
        </p:nvSpPr>
        <p:spPr>
          <a:xfrm>
            <a:off x="5426997" y="2530970"/>
            <a:ext cx="138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tienda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2"/>
          <p:cNvSpPr txBox="1"/>
          <p:nvPr/>
        </p:nvSpPr>
        <p:spPr>
          <a:xfrm>
            <a:off x="5408172" y="2911034"/>
            <a:ext cx="125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tienda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2"/>
          <p:cNvSpPr txBox="1"/>
          <p:nvPr/>
        </p:nvSpPr>
        <p:spPr>
          <a:xfrm>
            <a:off x="560431" y="2509783"/>
            <a:ext cx="50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2"/>
          <p:cNvSpPr txBox="1"/>
          <p:nvPr/>
        </p:nvSpPr>
        <p:spPr>
          <a:xfrm>
            <a:off x="503303" y="2916050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los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4717910" y="2536864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4717910" y="2906241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2600688" y="2526372"/>
            <a:ext cx="1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bank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2617631" y="2939628"/>
            <a:ext cx="177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bank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2"/>
          <p:cNvSpPr txBox="1"/>
          <p:nvPr/>
        </p:nvSpPr>
        <p:spPr>
          <a:xfrm>
            <a:off x="7004524" y="2556930"/>
            <a:ext cx="189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shop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2"/>
          <p:cNvSpPr txBox="1"/>
          <p:nvPr/>
        </p:nvSpPr>
        <p:spPr>
          <a:xfrm>
            <a:off x="7004523" y="2890833"/>
            <a:ext cx="174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shop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271601" y="1507583"/>
            <a:ext cx="9012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To say ‘the’ before a singular noun, use ‘el’ or ‘la’.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1626856" y="2211508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Masculine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282964" y="1063865"/>
            <a:ext cx="8990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Spanish has two genders: ____________ and ___________.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3808050" y="985725"/>
            <a:ext cx="177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6091036" y="980484"/>
            <a:ext cx="164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5223570" y="2213898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Feminine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277076" y="1844942"/>
            <a:ext cx="9012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To say ‘the’ before a plural noun, use ‘los’ or ‘las’.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271594" y="3487125"/>
            <a:ext cx="8481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Note that nouns ending in a vowel add -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to form the plural. However nouns ending in a consonant add -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. E.g., </a:t>
            </a:r>
            <a:br>
              <a:rPr lang="en-GB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El paper (paper) → los papel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(papers)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260419" y="-96503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Plural adjective agreement</a:t>
            </a:r>
            <a:endParaRPr b="1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260426" y="659526"/>
            <a:ext cx="8075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Remember that adjectives need to match the noun they refer to: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1260437" y="1870666"/>
            <a:ext cx="132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banco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1260436" y="2293100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5555894" y="1882913"/>
            <a:ext cx="138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tienda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5555894" y="2293109"/>
            <a:ext cx="125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tienda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689328" y="1861726"/>
            <a:ext cx="50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629478" y="2289075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los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4846807" y="1888808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4846807" y="2293097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las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277076" y="1521120"/>
            <a:ext cx="9012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1755753" y="1563451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Masculine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5352466" y="1565842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Feminine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331538" y="2853056"/>
            <a:ext cx="8481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Note that adjectives ending in -e add -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in the plural, but don’t change for gender. E.g., </a:t>
            </a:r>
            <a:br>
              <a:rPr lang="en-GB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                el papel es interesante → los papel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son interesante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s.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2444736" y="1888800"/>
            <a:ext cx="187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es antigu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o.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2474589" y="2315344"/>
            <a:ext cx="228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son antigu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os.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6658842" y="1882906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es pequeñ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a.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6753661" y="2293100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son pequeñ</a:t>
            </a: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as.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3678581" y="3949856"/>
            <a:ext cx="5049600" cy="314700"/>
          </a:xfrm>
          <a:prstGeom prst="wedgeRoundRectCallout">
            <a:avLst>
              <a:gd fmla="val 10387" name="adj1"/>
              <a:gd fmla="val -77579" name="adj2"/>
              <a:gd fmla="val 0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SER (to be) es = is,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son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= are (traits)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type="title"/>
          </p:nvPr>
        </p:nvSpPr>
        <p:spPr>
          <a:xfrm>
            <a:off x="266700" y="570100"/>
            <a:ext cx="8226000" cy="44811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Repaso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 ________’  to mean ‘the’ for a masculine plural noun.     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‘_______’ to mean ‘the’ for a feminine plural noun. 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_______ means ‘</a:t>
            </a:r>
            <a:r>
              <a:rPr i="1" lang="en-GB" sz="2400">
                <a:solidFill>
                  <a:srgbClr val="000000"/>
                </a:solidFill>
              </a:rPr>
              <a:t>they are</a:t>
            </a:r>
            <a:r>
              <a:rPr lang="en-GB" sz="2400">
                <a:solidFill>
                  <a:srgbClr val="000000"/>
                </a:solidFill>
              </a:rPr>
              <a:t>’ (permanent trait)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Los pueblos _______ ______________ (are small).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Las plazas _______ ________________ (are big).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</a:t>
            </a:r>
            <a:endParaRPr i="1" sz="3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1656563" y="1390688"/>
            <a:ext cx="10533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los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4"/>
          <p:cNvSpPr txBox="1"/>
          <p:nvPr/>
        </p:nvSpPr>
        <p:spPr>
          <a:xfrm>
            <a:off x="1545825" y="2241350"/>
            <a:ext cx="9390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las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4"/>
          <p:cNvSpPr txBox="1"/>
          <p:nvPr/>
        </p:nvSpPr>
        <p:spPr>
          <a:xfrm>
            <a:off x="716306" y="3091988"/>
            <a:ext cx="10533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>
            <a:off x="2762119" y="3531825"/>
            <a:ext cx="10533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4080075" y="3531825"/>
            <a:ext cx="17145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pequeños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2484825" y="3955744"/>
            <a:ext cx="10533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3949856" y="3955744"/>
            <a:ext cx="1909800" cy="3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grandes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