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7B276E-0CD2-4F2D-8A72-26E8F1CC7377}">
  <a:tblStyle styleId="{F37B276E-0CD2-4F2D-8A72-26E8F1CC73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6cae65fd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6cae65fd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6cae65fd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6cae65fd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d7680fe05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d7680fe05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a57f256d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a57f256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ctrTitle"/>
          </p:nvPr>
        </p:nvSpPr>
        <p:spPr>
          <a:xfrm>
            <a:off x="917950" y="2876300"/>
            <a:ext cx="1699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Comparing media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-Use of mejor/peor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-Adjectival agreement (plural)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Allinson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7242425" y="8728375"/>
            <a:ext cx="10455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775" y="622700"/>
            <a:ext cx="7505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550" y="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11760799" y="2199447"/>
            <a:ext cx="3369000" cy="1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Girona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7783500" y="6096063"/>
            <a:ext cx="3369000" cy="1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Fuengirola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382550" y="2427622"/>
            <a:ext cx="2874900" cy="1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Getafe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42250" y="1939997"/>
            <a:ext cx="4711126" cy="353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850" y="1940003"/>
            <a:ext cx="4711126" cy="353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24475" y="5625741"/>
            <a:ext cx="4711126" cy="293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7"/>
          <p:cNvGraphicFramePr/>
          <p:nvPr/>
        </p:nvGraphicFramePr>
        <p:xfrm>
          <a:off x="4137375" y="198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{F37B276E-0CD2-4F2D-8A72-26E8F1CC7377}</a:tableStyleId>
              </a:tblPr>
              <a:tblGrid>
                <a:gridCol w="3893600"/>
                <a:gridCol w="5471650"/>
              </a:tblGrid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mejor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el/la cantante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aplicación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ordenador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computer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móvil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mobile phone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nuevo/a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79150" y="381725"/>
            <a:ext cx="4234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Comparisons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65945" y="1303596"/>
            <a:ext cx="17178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comparing two things against each other, we can use ‘mejor’ and ‘peor’.</a:t>
            </a:r>
            <a:b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479154" y="3176675"/>
            <a:ext cx="15460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cantante español es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mejor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 el cantante inglés.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79148" y="4114725"/>
            <a:ext cx="15133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Spanish singer is better than the English singer. 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64800" y="6279650"/>
            <a:ext cx="14962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cantante español es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peor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 el cantante inglés.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t/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49050" y="7150250"/>
            <a:ext cx="16341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Spanish singer is worse than the English singer.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Adjectival agreement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918000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Remember, in Spanish, adjectives can have different endings depending whether the noun they are describing is masculine or feminine.</a:t>
            </a:r>
            <a:br>
              <a:rPr lang="en-GB" sz="3500"/>
            </a:br>
            <a:r>
              <a:rPr lang="en-GB" sz="3500"/>
              <a:t>Adjective endings also change in the plural.</a:t>
            </a:r>
            <a:endParaRPr sz="2800"/>
          </a:p>
        </p:txBody>
      </p:sp>
      <p:graphicFrame>
        <p:nvGraphicFramePr>
          <p:cNvPr id="123" name="Google Shape;123;p19"/>
          <p:cNvGraphicFramePr/>
          <p:nvPr/>
        </p:nvGraphicFramePr>
        <p:xfrm>
          <a:off x="952500" y="419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{F37B276E-0CD2-4F2D-8A72-26E8F1CC7377}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108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 singular</a:t>
                      </a:r>
                      <a:endParaRPr b="1"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singular</a:t>
                      </a:r>
                      <a:endParaRPr b="1"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 plural</a:t>
                      </a:r>
                      <a:endParaRPr b="1"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plural</a:t>
                      </a:r>
                      <a:endParaRPr b="1"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nuev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nuev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nuev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nuev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9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interesant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interesant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interesant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interesant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6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úti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úti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úti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úti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873850" y="891000"/>
            <a:ext cx="17370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</a:rPr>
              <a:t>Summary</a:t>
            </a:r>
            <a:endParaRPr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‘better’ in Spanish, use the word  ‘ ________’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‘worse’ in Spanish, use the word ‘_________’.   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____________ means ‘</a:t>
            </a:r>
            <a:r>
              <a:rPr i="1" lang="en-GB" sz="3700">
                <a:solidFill>
                  <a:schemeClr val="dk2"/>
                </a:solidFill>
              </a:rPr>
              <a:t>than’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Translate: “es peor que” ______________________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Translate: “The computer is better than the mobile”  ___</a:t>
            </a:r>
            <a:r>
              <a:rPr lang="en-GB" sz="3700">
                <a:solidFill>
                  <a:schemeClr val="dk2"/>
                </a:solidFill>
              </a:rPr>
              <a:t>_________________________________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  </a:t>
            </a:r>
            <a:endParaRPr i="1"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dk2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1592575" y="2058025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mejor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1592575" y="2656725"/>
            <a:ext cx="19086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peor</a:t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450975" y="3335625"/>
            <a:ext cx="35649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‘que’</a:t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733550" y="5249900"/>
            <a:ext cx="92217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ordenador es mejor que el móvil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686150" y="4014525"/>
            <a:ext cx="7288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worse than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