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C6879E-8A75-4C15-BA5E-558D413F63CE}">
  <a:tblStyle styleId="{FBC6879E-8A75-4C15-BA5E-558D413F63C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bf78d38a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8bf78d38a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02ec4136c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902ec4136c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6cae1c490_1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6cae1c490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02ec4136c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02ec4136c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02ec4136c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902ec4136c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02ec4136c_0_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902ec4136c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02ec4136c_0_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02ec4136c_0_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02ec4136c_0_2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02ec4136c_0_2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2">
  <p:cSld name="TITLE_ONLY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3">
  <p:cSld name="TITLE_ONLY_1_1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4">
  <p:cSld name="TITLE_ONLY_1_1_1_3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5">
  <p:cSld name="TITLE_ONLY_1_1_1_4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62" name="Google Shape;162;p2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79" name="Google Shape;179;p2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81" name="Google Shape;181;p2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6" name="Google Shape;186;p3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0" name="Google Shape;190;p3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1" name="Google Shape;191;p3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3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9" name="Google Shape;199;p3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00" name="Google Shape;200;p3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1" name="Google Shape;201;p3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02" name="Google Shape;202;p3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06" name="Google Shape;206;p3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207" name="Google Shape;207;p3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6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3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8" name="Google Shape;218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 column 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4" name="Google Shape;224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3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28" name="Google Shape;228;p3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9" name="Google Shape;229;p3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0" name="Google Shape;230;p3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1" name="Google Shape;231;p3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2" name="Google Shape;232;p3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4" name="Google Shape;234;p3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5" name="Google Shape;235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8" name="Google Shape;58;p1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60" name="Google Shape;60;p1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ctrTitle"/>
          </p:nvPr>
        </p:nvSpPr>
        <p:spPr>
          <a:xfrm>
            <a:off x="180175" y="1542425"/>
            <a:ext cx="8785200" cy="1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900">
                <a:solidFill>
                  <a:schemeClr val="dk2"/>
                </a:solidFill>
              </a:rPr>
              <a:t>Talking about pros and cons of where you live [</a:t>
            </a:r>
            <a:r>
              <a:rPr lang="en-GB" sz="2900">
                <a:solidFill>
                  <a:schemeClr val="dk2"/>
                </a:solidFill>
              </a:rPr>
              <a:t>1/3</a:t>
            </a:r>
            <a:r>
              <a:rPr lang="en-GB" sz="2900">
                <a:solidFill>
                  <a:schemeClr val="dk2"/>
                </a:solidFill>
              </a:rPr>
              <a:t>]</a:t>
            </a:r>
            <a:endParaRPr sz="2900">
              <a:solidFill>
                <a:schemeClr val="dk2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-"/>
            </a:pPr>
            <a:r>
              <a:rPr lang="en-GB" sz="2400">
                <a:solidFill>
                  <a:schemeClr val="dk2"/>
                </a:solidFill>
              </a:rPr>
              <a:t>Using ‘tan’ + adjectives</a:t>
            </a:r>
            <a:endParaRPr sz="2400">
              <a:solidFill>
                <a:schemeClr val="dk2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-"/>
            </a:pPr>
            <a:r>
              <a:rPr lang="en-GB" sz="2400">
                <a:solidFill>
                  <a:schemeClr val="dk2"/>
                </a:solidFill>
              </a:rPr>
              <a:t>Using ‘tanto/a/os/as’ + nouns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/>
              <a:t> </a:t>
            </a:r>
            <a:endParaRPr i="1" sz="2500"/>
          </a:p>
        </p:txBody>
      </p:sp>
      <p:sp>
        <p:nvSpPr>
          <p:cNvPr id="241" name="Google Shape;241;p39"/>
          <p:cNvSpPr txBox="1"/>
          <p:nvPr>
            <p:ph idx="1" type="subTitle"/>
          </p:nvPr>
        </p:nvSpPr>
        <p:spPr>
          <a:xfrm>
            <a:off x="227250" y="411900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Spanish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2" name="Google Shape;242;p39"/>
          <p:cNvSpPr txBox="1"/>
          <p:nvPr>
            <p:ph idx="2" type="subTitle"/>
          </p:nvPr>
        </p:nvSpPr>
        <p:spPr>
          <a:xfrm>
            <a:off x="319275" y="4012312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solidFill>
                  <a:schemeClr val="dk2"/>
                </a:solidFill>
              </a:rPr>
              <a:t>Señorita Vázquez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type="title"/>
          </p:nvPr>
        </p:nvSpPr>
        <p:spPr>
          <a:xfrm>
            <a:off x="1719276" y="11488"/>
            <a:ext cx="5559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9000"/>
              <a:buFont typeface="Century Gothic"/>
              <a:buNone/>
            </a:pPr>
            <a:r>
              <a:rPr lang="en-GB" sz="7500">
                <a:solidFill>
                  <a:srgbClr val="115076"/>
                </a:solidFill>
              </a:rPr>
              <a:t>[n]</a:t>
            </a:r>
            <a:endParaRPr sz="7500"/>
          </a:p>
        </p:txBody>
      </p:sp>
      <p:sp>
        <p:nvSpPr>
          <p:cNvPr descr="rectangle" id="248" name="Google Shape;248;p40"/>
          <p:cNvSpPr/>
          <p:nvPr/>
        </p:nvSpPr>
        <p:spPr>
          <a:xfrm>
            <a:off x="3442038" y="1209025"/>
            <a:ext cx="2139900" cy="1767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9" name="Google Shape;249;p40"/>
          <p:cNvSpPr txBox="1"/>
          <p:nvPr/>
        </p:nvSpPr>
        <p:spPr>
          <a:xfrm>
            <a:off x="438013" y="215650"/>
            <a:ext cx="2612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4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43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osotros</a:t>
            </a:r>
            <a:endParaRPr i="0" sz="9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40"/>
          <p:cNvSpPr txBox="1"/>
          <p:nvPr/>
        </p:nvSpPr>
        <p:spPr>
          <a:xfrm>
            <a:off x="415388" y="2713175"/>
            <a:ext cx="3260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37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[to have, having]</a:t>
            </a:r>
            <a:endParaRPr i="0" sz="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40"/>
          <p:cNvSpPr txBox="1"/>
          <p:nvPr/>
        </p:nvSpPr>
        <p:spPr>
          <a:xfrm>
            <a:off x="3360087" y="2174813"/>
            <a:ext cx="2351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41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ma</a:t>
            </a:r>
            <a:r>
              <a:rPr lang="en-GB" sz="4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41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40"/>
          <p:cNvSpPr txBox="1"/>
          <p:nvPr/>
        </p:nvSpPr>
        <p:spPr>
          <a:xfrm>
            <a:off x="503685" y="1951175"/>
            <a:ext cx="2465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41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lang="en-GB" sz="4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41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i="0" sz="7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40"/>
          <p:cNvSpPr txBox="1"/>
          <p:nvPr/>
        </p:nvSpPr>
        <p:spPr>
          <a:xfrm>
            <a:off x="6190788" y="2404663"/>
            <a:ext cx="3260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pla</a:t>
            </a:r>
            <a:r>
              <a:rPr lang="en-GB" sz="4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ta</a:t>
            </a:r>
            <a:endParaRPr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40"/>
          <p:cNvSpPr txBox="1"/>
          <p:nvPr/>
        </p:nvSpPr>
        <p:spPr>
          <a:xfrm>
            <a:off x="6055038" y="190719"/>
            <a:ext cx="3260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po</a:t>
            </a:r>
            <a:r>
              <a:rPr lang="en-GB" sz="4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45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5" name="Google Shape;255;p40"/>
          <p:cNvPicPr preferRelativeResize="0"/>
          <p:nvPr/>
        </p:nvPicPr>
        <p:blipFill rotWithShape="1">
          <a:blip r:embed="rId3">
            <a:alphaModFix/>
          </a:blip>
          <a:srcRect b="52917" l="52176" r="24930" t="18686"/>
          <a:stretch/>
        </p:blipFill>
        <p:spPr>
          <a:xfrm>
            <a:off x="867478" y="868224"/>
            <a:ext cx="1179734" cy="823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9/6/9/1/1194985251383288862paper_RPSWB.svg.hi.png" id="256" name="Google Shape;25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3111" y="1365239"/>
            <a:ext cx="1763731" cy="82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1474" y="816808"/>
            <a:ext cx="1115723" cy="1115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4/7/6/4/119498659391600484fern_mo_01.svg.med.png" id="258" name="Google Shape;258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8570" y="3166662"/>
            <a:ext cx="696411" cy="102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Google Shape;263;p41"/>
          <p:cNvGraphicFramePr/>
          <p:nvPr/>
        </p:nvGraphicFramePr>
        <p:xfrm>
          <a:off x="843075" y="243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{FBC6879E-8A75-4C15-BA5E-558D413F63CE}</a:tableStyleId>
              </a:tblPr>
              <a:tblGrid>
                <a:gridCol w="544975"/>
                <a:gridCol w="2505575"/>
                <a:gridCol w="3610250"/>
              </a:tblGrid>
              <a:tr h="302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1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Word</a:t>
                      </a:r>
                      <a:endParaRPr b="1" sz="17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 meaning</a:t>
                      </a:r>
                      <a:endParaRPr b="1" sz="17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1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red de transporte</a:t>
                      </a:r>
                      <a:endParaRPr sz="1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ransport network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1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atasco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raffic jam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1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zona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area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1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ruta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route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fábrica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factory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1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tráfico</a:t>
                      </a:r>
                      <a:endParaRPr/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traffic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tanto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much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1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diversión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un, amusement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1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espacio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space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2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desplazarse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get around, getting around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/>
          <p:nvPr/>
        </p:nvSpPr>
        <p:spPr>
          <a:xfrm>
            <a:off x="94457" y="1237275"/>
            <a:ext cx="86481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We use ‘</a:t>
            </a: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</a:t>
            </a:r>
            <a:r>
              <a:rPr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’ before adjectives in exclamatory sentences.</a:t>
            </a:r>
            <a:endParaRPr i="0" sz="22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1389816" y="2917350"/>
            <a:ext cx="7094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 don’t like my city. It’s </a:t>
            </a:r>
            <a:r>
              <a:rPr b="1" i="1" lang="en-GB" sz="2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so </a:t>
            </a:r>
            <a:r>
              <a:rPr i="1" lang="en-GB" sz="2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noisy!</a:t>
            </a:r>
            <a:endParaRPr i="1" sz="1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2"/>
          <p:cNvSpPr txBox="1"/>
          <p:nvPr/>
        </p:nvSpPr>
        <p:spPr>
          <a:xfrm>
            <a:off x="264019" y="3488875"/>
            <a:ext cx="6060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2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Me gusta mi barrio. ¡Es </a:t>
            </a:r>
            <a:r>
              <a:rPr b="1" lang="en-GB" sz="2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 </a:t>
            </a:r>
            <a:r>
              <a:rPr lang="en-GB" sz="2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tranquilo! </a:t>
            </a:r>
            <a:endParaRPr i="0" sz="2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2"/>
          <p:cNvSpPr txBox="1"/>
          <p:nvPr/>
        </p:nvSpPr>
        <p:spPr>
          <a:xfrm>
            <a:off x="1389814" y="3967925"/>
            <a:ext cx="7890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1" lang="en-GB" sz="2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 like my neighbourhood. It’s </a:t>
            </a:r>
            <a:r>
              <a:rPr b="1" i="1" lang="en-GB" sz="2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i="1" lang="en-GB" sz="2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quiet!</a:t>
            </a:r>
            <a:endParaRPr i="1" sz="1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42"/>
          <p:cNvSpPr txBox="1"/>
          <p:nvPr/>
        </p:nvSpPr>
        <p:spPr>
          <a:xfrm>
            <a:off x="208049" y="1822331"/>
            <a:ext cx="6060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b="1" lang="en-GB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Ejemplos</a:t>
            </a:r>
            <a:endParaRPr b="1" i="0" sz="2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208049" y="2469725"/>
            <a:ext cx="6157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2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 me gusta mi ciudad. ¡Es </a:t>
            </a:r>
            <a:r>
              <a:rPr b="1" lang="en-GB" sz="2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 </a:t>
            </a:r>
            <a:r>
              <a:rPr lang="en-GB" sz="2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ruidosa!</a:t>
            </a:r>
            <a:endParaRPr i="0" sz="21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42"/>
          <p:cNvSpPr txBox="1"/>
          <p:nvPr>
            <p:ph idx="4294967295" type="title"/>
          </p:nvPr>
        </p:nvSpPr>
        <p:spPr>
          <a:xfrm>
            <a:off x="208050" y="138950"/>
            <a:ext cx="8403900" cy="5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t</a:t>
            </a:r>
            <a:r>
              <a:rPr lang="en-GB">
                <a:solidFill>
                  <a:srgbClr val="1F4E79"/>
                </a:solidFill>
              </a:rPr>
              <a:t>an + adjective</a:t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114300" y="800100"/>
            <a:ext cx="56070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r>
              <a:rPr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’ means </a:t>
            </a:r>
            <a:r>
              <a:rPr b="1"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so.</a:t>
            </a:r>
            <a:endParaRPr b="1" sz="2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42"/>
          <p:cNvSpPr/>
          <p:nvPr/>
        </p:nvSpPr>
        <p:spPr>
          <a:xfrm>
            <a:off x="5962700" y="2339400"/>
            <a:ext cx="3088800" cy="1461300"/>
          </a:xfrm>
          <a:prstGeom prst="wedgeRoundRectCallout">
            <a:avLst>
              <a:gd fmla="val 42723" name="adj1"/>
              <a:gd fmla="val 72701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 an infinitive verb after the adjective. 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¡Es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tan 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fácil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desplazarse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42"/>
          <p:cNvSpPr txBox="1"/>
          <p:nvPr/>
        </p:nvSpPr>
        <p:spPr>
          <a:xfrm>
            <a:off x="6038900" y="3298350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It’s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 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easy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get around!</a:t>
            </a:r>
            <a:endParaRPr b="1"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/>
          <p:nvPr/>
        </p:nvSpPr>
        <p:spPr>
          <a:xfrm>
            <a:off x="94450" y="856275"/>
            <a:ext cx="9049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We use 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1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tanto/a/os/as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’ b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efore nouns in exclamatory sentences.</a:t>
            </a:r>
            <a:endParaRPr i="0" sz="19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4971216" y="3526950"/>
            <a:ext cx="7094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 don’t like my city. There’s so much traffic!</a:t>
            </a:r>
            <a:endParaRPr i="1" sz="1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3"/>
          <p:cNvSpPr txBox="1"/>
          <p:nvPr/>
        </p:nvSpPr>
        <p:spPr>
          <a:xfrm>
            <a:off x="55650" y="3536525"/>
            <a:ext cx="4510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1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 me gusta mi ciudad. ¡Hay </a:t>
            </a:r>
            <a:r>
              <a:rPr b="1" lang="en-GB" sz="1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tanto </a:t>
            </a:r>
            <a:r>
              <a:rPr lang="en-GB" sz="1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tráfico</a:t>
            </a:r>
            <a:r>
              <a:rPr lang="en-GB" sz="16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i="0" sz="16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43"/>
          <p:cNvSpPr txBox="1"/>
          <p:nvPr>
            <p:ph idx="4294967295" type="title"/>
          </p:nvPr>
        </p:nvSpPr>
        <p:spPr>
          <a:xfrm>
            <a:off x="208050" y="138950"/>
            <a:ext cx="8403900" cy="5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1F4E79"/>
                </a:solidFill>
              </a:rPr>
              <a:t>tanto/a/os/as + nouns</a:t>
            </a:r>
            <a:endParaRPr sz="2600">
              <a:solidFill>
                <a:srgbClr val="1F4E79"/>
              </a:solidFill>
            </a:endParaRPr>
          </a:p>
        </p:txBody>
      </p:sp>
      <p:sp>
        <p:nvSpPr>
          <p:cNvPr id="286" name="Google Shape;286;p43"/>
          <p:cNvSpPr txBox="1"/>
          <p:nvPr/>
        </p:nvSpPr>
        <p:spPr>
          <a:xfrm>
            <a:off x="114300" y="571500"/>
            <a:ext cx="56070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1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tanto/a/os/as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’ means </a:t>
            </a:r>
            <a:r>
              <a:rPr b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so much / so many.</a:t>
            </a:r>
            <a:endParaRPr b="1" sz="1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43"/>
          <p:cNvSpPr txBox="1"/>
          <p:nvPr/>
        </p:nvSpPr>
        <p:spPr>
          <a:xfrm>
            <a:off x="94450" y="1237275"/>
            <a:ext cx="9049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It agrees with the noun it accompanies. </a:t>
            </a:r>
            <a:endParaRPr i="0" sz="18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43"/>
          <p:cNvSpPr txBox="1"/>
          <p:nvPr/>
        </p:nvSpPr>
        <p:spPr>
          <a:xfrm>
            <a:off x="117899" y="3179356"/>
            <a:ext cx="6060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b="1" lang="en-GB"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Ejemplos</a:t>
            </a:r>
            <a:endParaRPr b="1" i="0" sz="19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43"/>
          <p:cNvSpPr txBox="1"/>
          <p:nvPr/>
        </p:nvSpPr>
        <p:spPr>
          <a:xfrm>
            <a:off x="94450" y="1618275"/>
            <a:ext cx="72648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masculine 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singular 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nouns we use ___________. </a:t>
            </a:r>
            <a:endParaRPr i="0" sz="18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43"/>
          <p:cNvSpPr txBox="1"/>
          <p:nvPr/>
        </p:nvSpPr>
        <p:spPr>
          <a:xfrm>
            <a:off x="94450" y="1999275"/>
            <a:ext cx="9049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masculine 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plural 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nouns we use ___________. </a:t>
            </a:r>
            <a:endParaRPr i="0" sz="18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43"/>
          <p:cNvSpPr txBox="1"/>
          <p:nvPr/>
        </p:nvSpPr>
        <p:spPr>
          <a:xfrm>
            <a:off x="94450" y="2380275"/>
            <a:ext cx="9049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feminine 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singular 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nouns we use ___________. </a:t>
            </a:r>
            <a:endParaRPr i="0" sz="18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43"/>
          <p:cNvSpPr txBox="1"/>
          <p:nvPr/>
        </p:nvSpPr>
        <p:spPr>
          <a:xfrm>
            <a:off x="94450" y="2761275"/>
            <a:ext cx="9049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feminine 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plural </a:t>
            </a:r>
            <a:r>
              <a:rPr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nouns we use ___________. </a:t>
            </a:r>
            <a:endParaRPr i="0" sz="18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43"/>
          <p:cNvSpPr txBox="1"/>
          <p:nvPr/>
        </p:nvSpPr>
        <p:spPr>
          <a:xfrm>
            <a:off x="5115750" y="1920675"/>
            <a:ext cx="12375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tantos </a:t>
            </a:r>
            <a:endParaRPr sz="1200"/>
          </a:p>
        </p:txBody>
      </p:sp>
      <p:sp>
        <p:nvSpPr>
          <p:cNvPr id="294" name="Google Shape;294;p43"/>
          <p:cNvSpPr txBox="1"/>
          <p:nvPr/>
        </p:nvSpPr>
        <p:spPr>
          <a:xfrm>
            <a:off x="4963350" y="2682675"/>
            <a:ext cx="12375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tantas </a:t>
            </a:r>
            <a:endParaRPr sz="1200"/>
          </a:p>
        </p:txBody>
      </p:sp>
      <p:sp>
        <p:nvSpPr>
          <p:cNvPr id="295" name="Google Shape;295;p43"/>
          <p:cNvSpPr txBox="1"/>
          <p:nvPr/>
        </p:nvSpPr>
        <p:spPr>
          <a:xfrm>
            <a:off x="5268150" y="2301675"/>
            <a:ext cx="12375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tanta</a:t>
            </a:r>
            <a:endParaRPr sz="1200"/>
          </a:p>
        </p:txBody>
      </p:sp>
      <p:sp>
        <p:nvSpPr>
          <p:cNvPr id="296" name="Google Shape;296;p43"/>
          <p:cNvSpPr txBox="1"/>
          <p:nvPr/>
        </p:nvSpPr>
        <p:spPr>
          <a:xfrm>
            <a:off x="5420550" y="1539675"/>
            <a:ext cx="12375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tanto </a:t>
            </a:r>
            <a:endParaRPr sz="1200"/>
          </a:p>
        </p:txBody>
      </p:sp>
      <p:cxnSp>
        <p:nvCxnSpPr>
          <p:cNvPr id="297" name="Google Shape;297;p43"/>
          <p:cNvCxnSpPr/>
          <p:nvPr/>
        </p:nvCxnSpPr>
        <p:spPr>
          <a:xfrm>
            <a:off x="4568125" y="3669725"/>
            <a:ext cx="360600" cy="18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8" name="Google Shape;298;p43"/>
          <p:cNvSpPr txBox="1"/>
          <p:nvPr/>
        </p:nvSpPr>
        <p:spPr>
          <a:xfrm>
            <a:off x="4742616" y="3984150"/>
            <a:ext cx="7094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 hate my area. There are so many factories!</a:t>
            </a:r>
            <a:endParaRPr i="1" sz="1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131850" y="3917525"/>
            <a:ext cx="4196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1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Odio mi zona</a:t>
            </a:r>
            <a:r>
              <a:rPr lang="en-GB" sz="1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¡Hay </a:t>
            </a:r>
            <a:r>
              <a:rPr b="1" lang="en-GB" sz="1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tantas </a:t>
            </a:r>
            <a:r>
              <a:rPr lang="en-GB" sz="1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fábricas!</a:t>
            </a:r>
            <a:endParaRPr i="0" sz="17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0" name="Google Shape;300;p43"/>
          <p:cNvCxnSpPr/>
          <p:nvPr/>
        </p:nvCxnSpPr>
        <p:spPr>
          <a:xfrm flipH="1" rot="10800000">
            <a:off x="4034616" y="4122750"/>
            <a:ext cx="594000" cy="42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5" name="Google Shape;305;p44"/>
          <p:cNvCxnSpPr/>
          <p:nvPr/>
        </p:nvCxnSpPr>
        <p:spPr>
          <a:xfrm flipH="1">
            <a:off x="4248013" y="2353175"/>
            <a:ext cx="11700" cy="2056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06" name="Google Shape;306;p44"/>
          <p:cNvSpPr txBox="1"/>
          <p:nvPr>
            <p:ph type="title"/>
          </p:nvPr>
        </p:nvSpPr>
        <p:spPr>
          <a:xfrm>
            <a:off x="131850" y="177050"/>
            <a:ext cx="80145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tan VS. tanto/a/os/as</a:t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165525" y="796969"/>
            <a:ext cx="73593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We use</a:t>
            </a:r>
            <a:r>
              <a:rPr b="1" lang="en-GB" sz="19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es 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9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está 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followed by </a:t>
            </a:r>
            <a:r>
              <a:rPr b="1" lang="en-GB" sz="1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</a:t>
            </a:r>
            <a:r>
              <a:rPr b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and an </a:t>
            </a:r>
            <a:r>
              <a:rPr b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adjective.</a:t>
            </a:r>
            <a:endParaRPr sz="1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44"/>
          <p:cNvSpPr txBox="1"/>
          <p:nvPr/>
        </p:nvSpPr>
        <p:spPr>
          <a:xfrm>
            <a:off x="173825" y="1364239"/>
            <a:ext cx="73593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We use</a:t>
            </a: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9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hay 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followed by</a:t>
            </a: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tanto/a/os/as</a:t>
            </a: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and a </a:t>
            </a:r>
            <a:r>
              <a:rPr b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noun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44"/>
          <p:cNvSpPr txBox="1"/>
          <p:nvPr/>
        </p:nvSpPr>
        <p:spPr>
          <a:xfrm>
            <a:off x="1051875" y="1992250"/>
            <a:ext cx="1598100" cy="51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tan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44"/>
          <p:cNvSpPr txBox="1"/>
          <p:nvPr/>
        </p:nvSpPr>
        <p:spPr>
          <a:xfrm>
            <a:off x="5623875" y="1992250"/>
            <a:ext cx="2250300" cy="51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tanto/a/os/as</a:t>
            </a:r>
            <a:endParaRPr b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44"/>
          <p:cNvSpPr txBox="1"/>
          <p:nvPr/>
        </p:nvSpPr>
        <p:spPr>
          <a:xfrm>
            <a:off x="55650" y="2551625"/>
            <a:ext cx="3923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¡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ruidosa!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44"/>
          <p:cNvSpPr txBox="1"/>
          <p:nvPr/>
        </p:nvSpPr>
        <p:spPr>
          <a:xfrm>
            <a:off x="1655850" y="2856425"/>
            <a:ext cx="3923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It’s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so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noisy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44"/>
          <p:cNvSpPr txBox="1"/>
          <p:nvPr/>
        </p:nvSpPr>
        <p:spPr>
          <a:xfrm>
            <a:off x="55650" y="3237425"/>
            <a:ext cx="3923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¡Todo 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stá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lejos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44"/>
          <p:cNvSpPr txBox="1"/>
          <p:nvPr/>
        </p:nvSpPr>
        <p:spPr>
          <a:xfrm>
            <a:off x="1503450" y="3542225"/>
            <a:ext cx="3923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Everything is </a:t>
            </a: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so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far!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4528400" y="2630975"/>
            <a:ext cx="3923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¡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Hay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tanta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diversión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44"/>
          <p:cNvSpPr txBox="1"/>
          <p:nvPr/>
        </p:nvSpPr>
        <p:spPr>
          <a:xfrm>
            <a:off x="6128600" y="2935775"/>
            <a:ext cx="3923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There’s </a:t>
            </a: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so much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fun!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4"/>
          <p:cNvSpPr txBox="1"/>
          <p:nvPr/>
        </p:nvSpPr>
        <p:spPr>
          <a:xfrm>
            <a:off x="4528400" y="3316775"/>
            <a:ext cx="3923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¡</a:t>
            </a: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Hay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tantos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parques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44"/>
          <p:cNvSpPr txBox="1"/>
          <p:nvPr/>
        </p:nvSpPr>
        <p:spPr>
          <a:xfrm>
            <a:off x="5595200" y="3621575"/>
            <a:ext cx="3923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There are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so many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parks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4"/>
          <p:cNvSpPr/>
          <p:nvPr/>
        </p:nvSpPr>
        <p:spPr>
          <a:xfrm>
            <a:off x="6643225" y="107425"/>
            <a:ext cx="2403900" cy="1222500"/>
          </a:xfrm>
          <a:prstGeom prst="wedgeRoundRectCallout">
            <a:avLst>
              <a:gd fmla="val 42723" name="adj1"/>
              <a:gd fmla="val 72701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44"/>
          <p:cNvSpPr txBox="1"/>
          <p:nvPr/>
        </p:nvSpPr>
        <p:spPr>
          <a:xfrm>
            <a:off x="6657475" y="90950"/>
            <a:ext cx="2527800" cy="13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Remember to use ‘</a:t>
            </a:r>
            <a:r>
              <a:rPr b="1"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’ for </a:t>
            </a:r>
            <a:r>
              <a:rPr b="1"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permanent traits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‘</a:t>
            </a:r>
            <a:r>
              <a:rPr b="1"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está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’ for </a:t>
            </a:r>
            <a:r>
              <a:rPr b="1"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temporary states/conditions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locations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/>
          <p:nvPr>
            <p:ph type="title"/>
          </p:nvPr>
        </p:nvSpPr>
        <p:spPr>
          <a:xfrm>
            <a:off x="131850" y="177050"/>
            <a:ext cx="89010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tan … que …  </a:t>
            </a:r>
            <a:r>
              <a:rPr i="1" lang="en-GB">
                <a:solidFill>
                  <a:srgbClr val="1F4E79"/>
                </a:solidFill>
              </a:rPr>
              <a:t>/ tanto …. que …. </a:t>
            </a:r>
            <a:r>
              <a:rPr i="1" lang="en-GB">
                <a:solidFill>
                  <a:srgbClr val="1F4E79"/>
                </a:solidFill>
              </a:rPr>
              <a:t>(so/so much/many … that …)</a:t>
            </a:r>
            <a:endParaRPr i="1">
              <a:solidFill>
                <a:srgbClr val="1F4E79"/>
              </a:solidFill>
            </a:endParaRPr>
          </a:p>
        </p:txBody>
      </p:sp>
      <p:sp>
        <p:nvSpPr>
          <p:cNvPr id="326" name="Google Shape;326;p45"/>
          <p:cNvSpPr txBox="1"/>
          <p:nvPr/>
        </p:nvSpPr>
        <p:spPr>
          <a:xfrm>
            <a:off x="165525" y="720775"/>
            <a:ext cx="62001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5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Use ‘</a:t>
            </a:r>
            <a:r>
              <a:rPr b="1" lang="en-GB" sz="195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tan </a:t>
            </a:r>
            <a:r>
              <a:rPr lang="en-GB" sz="195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(+ adjective)</a:t>
            </a:r>
            <a:r>
              <a:rPr lang="en-GB" sz="1950">
                <a:solidFill>
                  <a:schemeClr val="accent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950">
                <a:solidFill>
                  <a:schemeClr val="accent6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GB" sz="195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(+ verb) to talk about </a:t>
            </a:r>
            <a:r>
              <a:rPr b="1" lang="en-GB" sz="195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 effect or a consequence.</a:t>
            </a:r>
            <a:r>
              <a:rPr lang="en-GB" sz="195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The consequence is expressed after ‘</a:t>
            </a:r>
            <a:r>
              <a:rPr b="1" lang="en-GB" sz="195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GB" sz="195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’.</a:t>
            </a:r>
            <a:endParaRPr sz="2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45"/>
          <p:cNvSpPr/>
          <p:nvPr/>
        </p:nvSpPr>
        <p:spPr>
          <a:xfrm>
            <a:off x="6490825" y="793225"/>
            <a:ext cx="2403900" cy="1222500"/>
          </a:xfrm>
          <a:prstGeom prst="wedgeRoundRectCallout">
            <a:avLst>
              <a:gd fmla="val 42723" name="adj1"/>
              <a:gd fmla="val 72701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45"/>
          <p:cNvSpPr txBox="1"/>
          <p:nvPr/>
        </p:nvSpPr>
        <p:spPr>
          <a:xfrm>
            <a:off x="6387775" y="795350"/>
            <a:ext cx="2645100" cy="1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 careful </a:t>
            </a:r>
            <a:r>
              <a:rPr b="1"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not to confuse 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structure </a:t>
            </a:r>
            <a:r>
              <a:rPr b="1"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with the comparative structure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tan + adjective + como ( as + adjective/adverb + as).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45"/>
          <p:cNvSpPr txBox="1"/>
          <p:nvPr/>
        </p:nvSpPr>
        <p:spPr>
          <a:xfrm>
            <a:off x="282025" y="2139675"/>
            <a:ext cx="73380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 </a:t>
            </a:r>
            <a:r>
              <a:rPr b="1" lang="en-GB" sz="1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 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grande </a:t>
            </a:r>
            <a:r>
              <a:rPr b="1" lang="en-GB" sz="19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que 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 </a:t>
            </a:r>
            <a:r>
              <a:rPr b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puedes 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caminar. </a:t>
            </a:r>
            <a:endParaRPr sz="1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45"/>
          <p:cNvSpPr txBox="1"/>
          <p:nvPr/>
        </p:nvSpPr>
        <p:spPr>
          <a:xfrm>
            <a:off x="241725" y="2930575"/>
            <a:ext cx="62001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5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This also applies to ‘</a:t>
            </a:r>
            <a:r>
              <a:rPr b="1" lang="en-GB" sz="1950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tanto/a/os/as</a:t>
            </a:r>
            <a:r>
              <a:rPr lang="en-GB" sz="1950">
                <a:solidFill>
                  <a:schemeClr val="accent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’.</a:t>
            </a:r>
            <a:endParaRPr sz="2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45"/>
          <p:cNvSpPr txBox="1"/>
          <p:nvPr/>
        </p:nvSpPr>
        <p:spPr>
          <a:xfrm>
            <a:off x="282025" y="1758675"/>
            <a:ext cx="73380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endParaRPr b="1" sz="19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45"/>
          <p:cNvSpPr txBox="1"/>
          <p:nvPr/>
        </p:nvSpPr>
        <p:spPr>
          <a:xfrm>
            <a:off x="4320625" y="2444475"/>
            <a:ext cx="73380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It’s </a:t>
            </a:r>
            <a:r>
              <a:rPr b="1" i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so </a:t>
            </a:r>
            <a:r>
              <a:rPr i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big </a:t>
            </a:r>
            <a:r>
              <a:rPr b="1" i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that </a:t>
            </a:r>
            <a:r>
              <a:rPr i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cannot walk.</a:t>
            </a:r>
            <a:endParaRPr i="1" sz="1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45"/>
          <p:cNvSpPr txBox="1"/>
          <p:nvPr/>
        </p:nvSpPr>
        <p:spPr>
          <a:xfrm>
            <a:off x="282025" y="3739875"/>
            <a:ext cx="73380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Hay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tantas 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diversiones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9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que </a:t>
            </a:r>
            <a:r>
              <a:rPr b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 puedo</a:t>
            </a:r>
            <a:r>
              <a:rPr b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aburrirme.</a:t>
            </a:r>
            <a:endParaRPr sz="1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45"/>
          <p:cNvSpPr txBox="1"/>
          <p:nvPr/>
        </p:nvSpPr>
        <p:spPr>
          <a:xfrm>
            <a:off x="282025" y="3435075"/>
            <a:ext cx="73380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Ejemplo</a:t>
            </a:r>
            <a:endParaRPr b="1" sz="19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45"/>
          <p:cNvSpPr txBox="1"/>
          <p:nvPr/>
        </p:nvSpPr>
        <p:spPr>
          <a:xfrm>
            <a:off x="3482425" y="4044675"/>
            <a:ext cx="73380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There’s so much fun</a:t>
            </a:r>
            <a:r>
              <a:rPr i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that </a:t>
            </a:r>
            <a:r>
              <a:rPr i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i="1" lang="en-GB" sz="1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cannot get bored.</a:t>
            </a:r>
            <a:endParaRPr i="1" sz="1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/>
          <p:nvPr/>
        </p:nvSpPr>
        <p:spPr>
          <a:xfrm>
            <a:off x="191575" y="713200"/>
            <a:ext cx="6214200" cy="70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AutoNum type="arabicPeriod"/>
            </a:pP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use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‘tan’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before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______________ in exclamatory sentences.</a:t>
            </a:r>
            <a:endParaRPr b="1"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46"/>
          <p:cNvSpPr txBox="1"/>
          <p:nvPr/>
        </p:nvSpPr>
        <p:spPr>
          <a:xfrm>
            <a:off x="189775" y="1467225"/>
            <a:ext cx="6112500" cy="70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use ‘tantos/as/os/as’ before ______________ in exclamatory sentences.</a:t>
            </a:r>
            <a:endParaRPr b="1"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46"/>
          <p:cNvSpPr txBox="1"/>
          <p:nvPr/>
        </p:nvSpPr>
        <p:spPr>
          <a:xfrm>
            <a:off x="187975" y="2220925"/>
            <a:ext cx="6112500" cy="70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3. ¡Hay ___________ tráfico!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46"/>
          <p:cNvSpPr txBox="1"/>
          <p:nvPr/>
        </p:nvSpPr>
        <p:spPr>
          <a:xfrm>
            <a:off x="189775" y="3043450"/>
            <a:ext cx="61125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4. ¡Hay _____________ contaminación!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46"/>
          <p:cNvSpPr txBox="1"/>
          <p:nvPr/>
        </p:nvSpPr>
        <p:spPr>
          <a:xfrm>
            <a:off x="6660375" y="713200"/>
            <a:ext cx="23559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nouns</a:t>
            </a:r>
            <a:endParaRPr b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46"/>
          <p:cNvSpPr txBox="1"/>
          <p:nvPr/>
        </p:nvSpPr>
        <p:spPr>
          <a:xfrm>
            <a:off x="6660375" y="2144800"/>
            <a:ext cx="1955100" cy="70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que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46"/>
          <p:cNvSpPr txBox="1"/>
          <p:nvPr/>
        </p:nvSpPr>
        <p:spPr>
          <a:xfrm>
            <a:off x="6642825" y="3043450"/>
            <a:ext cx="19551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d) tanta</a:t>
            </a:r>
            <a:endParaRPr b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7" name="Google Shape;34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1850" y="1294550"/>
            <a:ext cx="452150" cy="46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6"/>
          <p:cNvSpPr txBox="1"/>
          <p:nvPr/>
        </p:nvSpPr>
        <p:spPr>
          <a:xfrm>
            <a:off x="8754102" y="2348468"/>
            <a:ext cx="1293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46"/>
          <p:cNvSpPr txBox="1"/>
          <p:nvPr/>
        </p:nvSpPr>
        <p:spPr>
          <a:xfrm>
            <a:off x="8754102" y="2683833"/>
            <a:ext cx="1293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46"/>
          <p:cNvSpPr txBox="1"/>
          <p:nvPr/>
        </p:nvSpPr>
        <p:spPr>
          <a:xfrm>
            <a:off x="8766950" y="3002602"/>
            <a:ext cx="1293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1" name="Google Shape;351;p46"/>
          <p:cNvSpPr txBox="1"/>
          <p:nvPr/>
        </p:nvSpPr>
        <p:spPr>
          <a:xfrm>
            <a:off x="8754102" y="1662640"/>
            <a:ext cx="2067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46"/>
          <p:cNvSpPr txBox="1"/>
          <p:nvPr/>
        </p:nvSpPr>
        <p:spPr>
          <a:xfrm>
            <a:off x="8741253" y="1989707"/>
            <a:ext cx="129300" cy="1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46"/>
          <p:cNvSpPr txBox="1"/>
          <p:nvPr>
            <p:ph type="title"/>
          </p:nvPr>
        </p:nvSpPr>
        <p:spPr>
          <a:xfrm>
            <a:off x="382600" y="222675"/>
            <a:ext cx="77064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accent3"/>
                </a:solidFill>
              </a:rPr>
              <a:t>Empareja los números con las letras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54" name="Google Shape;354;p46"/>
          <p:cNvSpPr txBox="1"/>
          <p:nvPr/>
        </p:nvSpPr>
        <p:spPr>
          <a:xfrm>
            <a:off x="189775" y="3789475"/>
            <a:ext cx="61125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5. Está tan lejos  ___________  no puedo ir a pie. 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46"/>
          <p:cNvSpPr txBox="1"/>
          <p:nvPr/>
        </p:nvSpPr>
        <p:spPr>
          <a:xfrm>
            <a:off x="6642825" y="3789475"/>
            <a:ext cx="19551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e) adjectives</a:t>
            </a:r>
            <a:endParaRPr b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46"/>
          <p:cNvSpPr txBox="1"/>
          <p:nvPr/>
        </p:nvSpPr>
        <p:spPr>
          <a:xfrm>
            <a:off x="6667189" y="1462400"/>
            <a:ext cx="19551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tanto</a:t>
            </a:r>
            <a:endParaRPr b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46"/>
          <p:cNvSpPr txBox="1"/>
          <p:nvPr/>
        </p:nvSpPr>
        <p:spPr>
          <a:xfrm>
            <a:off x="5824850" y="315213"/>
            <a:ext cx="18018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58" name="Google Shape;358;p46"/>
          <p:cNvSpPr txBox="1"/>
          <p:nvPr/>
        </p:nvSpPr>
        <p:spPr>
          <a:xfrm>
            <a:off x="2976750" y="652200"/>
            <a:ext cx="22164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adjectives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46"/>
          <p:cNvSpPr txBox="1"/>
          <p:nvPr/>
        </p:nvSpPr>
        <p:spPr>
          <a:xfrm>
            <a:off x="1330057" y="2220838"/>
            <a:ext cx="24726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tanto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360" name="Google Shape;360;p46"/>
          <p:cNvSpPr txBox="1"/>
          <p:nvPr/>
        </p:nvSpPr>
        <p:spPr>
          <a:xfrm>
            <a:off x="4241750" y="1378163"/>
            <a:ext cx="2355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nouns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361" name="Google Shape;361;p46"/>
          <p:cNvSpPr txBox="1"/>
          <p:nvPr/>
        </p:nvSpPr>
        <p:spPr>
          <a:xfrm>
            <a:off x="1372525" y="2967063"/>
            <a:ext cx="11997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tanta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62" name="Google Shape;362;p46"/>
          <p:cNvSpPr txBox="1"/>
          <p:nvPr/>
        </p:nvSpPr>
        <p:spPr>
          <a:xfrm>
            <a:off x="2724625" y="3713275"/>
            <a:ext cx="14430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