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4DDE25-8D0E-4D4C-B2F7-2A7CB99DF0BF}">
  <a:tblStyle styleId="{D84DDE25-8D0E-4D4C-B2F7-2A7CB99DF0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3ac8ee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3ac8ee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d3ac8ee9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d3ac8ee9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d3ac8ee99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d3ac8ee99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d3ac8ee9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d3ac8ee9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d3ac8ee99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d3ac8ee99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d3ac8ee99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d3ac8ee99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Practice Translation: The Bat and the Cats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Latin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Furber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427450"/>
            <a:ext cx="13395000" cy="1084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Core Vocabulary 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89" name="Google Shape;89;p15"/>
          <p:cNvGraphicFramePr/>
          <p:nvPr/>
        </p:nvGraphicFramePr>
        <p:xfrm>
          <a:off x="940300" y="248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{D84DDE25-8D0E-4D4C-B2F7-2A7CB99DF0BF}</a:tableStyleId>
              </a:tblPr>
              <a:tblGrid>
                <a:gridCol w="4554175"/>
                <a:gridCol w="2739950"/>
                <a:gridCol w="4347475"/>
                <a:gridCol w="5368875"/>
              </a:tblGrid>
              <a:tr h="672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avis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bird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8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noli(te)!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don't!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955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9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specto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watch, look at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secundus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second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0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am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cado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fall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1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iterum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again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5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capio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take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2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6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consumo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eat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3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non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3500"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7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habeo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have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762000" lvl="0" marL="1143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4800"/>
                        <a:buFont typeface="Montserrat"/>
                        <a:buAutoNum type="arabicPeriod" startAt="14"/>
                      </a:pPr>
                      <a:r>
                        <a:rPr i="1"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postridie</a:t>
                      </a:r>
                      <a:endParaRPr i="1"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the next day</a:t>
                      </a:r>
                      <a:endParaRPr sz="4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2850">
                    <a:lnL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/>
        </p:nvSpPr>
        <p:spPr>
          <a:xfrm>
            <a:off x="816600" y="1853375"/>
            <a:ext cx="167910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‘non sum avis,' vespertilio clamat. ‘specta me!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pennas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non habeo.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rostrum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non habeo.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sum. noli me consumere!’ ‘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quam foedum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!’ clamat feles et vespertilionem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dimittit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 postridie vespertilio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ramo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iterum cadit. secunda feles 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vespertilionem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capit. ‘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quam deliciosum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mures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consumere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amo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.’ 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427450"/>
            <a:ext cx="102069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Translate</a:t>
            </a:r>
            <a:endParaRPr sz="7200">
              <a:solidFill>
                <a:schemeClr val="dk2"/>
              </a:solidFill>
            </a:endParaRPr>
          </a:p>
        </p:txBody>
      </p:sp>
      <p:graphicFrame>
        <p:nvGraphicFramePr>
          <p:cNvPr id="96" name="Google Shape;96;p16"/>
          <p:cNvGraphicFramePr/>
          <p:nvPr/>
        </p:nvGraphicFramePr>
        <p:xfrm>
          <a:off x="816600" y="5876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{D84DDE25-8D0E-4D4C-B2F7-2A7CB99DF0BF}</a:tableStyleId>
              </a:tblPr>
              <a:tblGrid>
                <a:gridCol w="6060650"/>
                <a:gridCol w="5290225"/>
                <a:gridCol w="5440125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pennas </a:t>
                      </a: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feathers</a:t>
                      </a:r>
                      <a:endParaRPr sz="3300"/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rostrum </a:t>
                      </a: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beak</a:t>
                      </a:r>
                      <a:endParaRPr sz="3300"/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 </a:t>
                      </a: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mouse</a:t>
                      </a:r>
                      <a:endParaRPr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quam foedum! </a:t>
                      </a: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yuk!</a:t>
                      </a:r>
                      <a:endParaRPr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dimittit </a:t>
                      </a: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(she) releases</a:t>
                      </a:r>
                      <a:endParaRPr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ramo </a:t>
                      </a: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from a branch</a:t>
                      </a:r>
                      <a:endParaRPr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quam deliciosum! </a:t>
                      </a: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yum!</a:t>
                      </a:r>
                      <a:endParaRPr i="1"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mures </a:t>
                      </a: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mice</a:t>
                      </a:r>
                      <a:endParaRPr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amo </a:t>
                      </a:r>
                      <a:r>
                        <a:rPr lang="en-GB" sz="33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I love</a:t>
                      </a:r>
                      <a:endParaRPr sz="33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427450"/>
            <a:ext cx="12184800" cy="119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Challenge: Translate</a:t>
            </a:r>
            <a:endParaRPr sz="72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918050" y="1635450"/>
            <a:ext cx="166548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‘non sum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.’  clamat vespertilio, ‘specta me!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caudam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non habeo.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alas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habeo! sum avis! noli me consumere!’ ‘avis!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quam foedum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!’ clamat feles et vespertilionem </a:t>
            </a:r>
            <a:r>
              <a:rPr i="1" lang="en-GB" sz="36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dimittit</a:t>
            </a:r>
            <a:r>
              <a:rPr i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5" name="Google Shape;105;p17"/>
          <p:cNvGraphicFramePr/>
          <p:nvPr/>
        </p:nvGraphicFramePr>
        <p:xfrm>
          <a:off x="915050" y="434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{D84DDE25-8D0E-4D4C-B2F7-2A7CB99DF0BF}</a:tableStyleId>
              </a:tblPr>
              <a:tblGrid>
                <a:gridCol w="4398150"/>
                <a:gridCol w="3779725"/>
                <a:gridCol w="5922775"/>
              </a:tblGrid>
              <a:tr h="5120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4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Additional Vocabulary</a:t>
                      </a:r>
                      <a:endParaRPr b="1" sz="34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7200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71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mouse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caudam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tail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alas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wings</a:t>
                      </a:r>
                      <a:endParaRPr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11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quam foedum!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yuk!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dimittit </a:t>
                      </a:r>
                      <a:r>
                        <a:rPr lang="en-GB" sz="3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= (she) releases</a:t>
                      </a:r>
                      <a:endParaRPr i="1" sz="36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72000" marB="0" marR="182850" marL="180000">
                    <a:lnL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14400" y="2863400"/>
            <a:ext cx="16051200" cy="3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</a:t>
            </a:r>
            <a:endParaRPr sz="84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698950" y="4767700"/>
            <a:ext cx="12963600" cy="1770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Only turn to this section once you have completed the main task(s).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827400" y="5363550"/>
            <a:ext cx="16248600" cy="3683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'I am not a bird,' the bat shouts. 'Look at me! I do not have feathers. I do not have a beak. I am a mouse. Don't eat me!' 'A mouse! Yuk!' shouts the cat and releases the bat. On the next day, the bat falls from a branch again. A second cat catches the bat. 'Yum yum! I love to eat mice.' </a:t>
            </a:r>
            <a:endParaRPr sz="3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427450"/>
            <a:ext cx="16044000" cy="10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2"/>
                </a:solidFill>
              </a:rPr>
              <a:t>Main Task: Correct your answers.</a:t>
            </a:r>
            <a:endParaRPr sz="7200">
              <a:solidFill>
                <a:schemeClr val="dk2"/>
              </a:solidFill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400" y="1488850"/>
            <a:ext cx="16248598" cy="36831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