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Montserrat SemiBold"/>
      <p:regular r:id="rId18"/>
      <p:bold r:id="rId19"/>
      <p:italic r:id="rId20"/>
      <p:boldItalic r:id="rId21"/>
    </p:embeddedFont>
    <p:embeddedFont>
      <p:font typeface="Montserrat"/>
      <p:regular r:id="rId22"/>
      <p:bold r:id="rId23"/>
      <p:italic r:id="rId24"/>
      <p:boldItalic r:id="rId25"/>
    </p:embeddedFont>
    <p:embeddedFont>
      <p:font typeface="Montserrat Medium"/>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SemiBold-italic.fntdata"/><Relationship Id="rId22" Type="http://schemas.openxmlformats.org/officeDocument/2006/relationships/font" Target="fonts/Montserrat-regular.fntdata"/><Relationship Id="rId21" Type="http://schemas.openxmlformats.org/officeDocument/2006/relationships/font" Target="fonts/MontserratSemiBold-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regular.fntdata"/><Relationship Id="rId25" Type="http://schemas.openxmlformats.org/officeDocument/2006/relationships/font" Target="fonts/Montserrat-boldItalic.fntdata"/><Relationship Id="rId28" Type="http://schemas.openxmlformats.org/officeDocument/2006/relationships/font" Target="fonts/MontserratMedium-italic.fntdata"/><Relationship Id="rId27" Type="http://schemas.openxmlformats.org/officeDocument/2006/relationships/font" Target="fonts/MontserratMedium-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MontserratMedium-boldItalic.fnt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MontserratSemiBold-bold.fntdata"/><Relationship Id="rId1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b79b0f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b79b0f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8c9b27deaa_2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8c9b27deaa_2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8c9b27deaa_2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8c9b27deaa_2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c9b27deaa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c9b27deaa_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c9b27dea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c9b27de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9b27deaa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9b27deaa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c9b27dea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c9b27dea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c9b27deaa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c9b27dea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c9b27deaa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c9b27dea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c9b27dea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c9b27dea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c9b27deaa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c9b27deaa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5200"/>
              <a:buNone/>
              <a:defRPr sz="5200">
                <a:solidFill>
                  <a:srgbClr val="000000"/>
                </a:solidFill>
              </a:defRPr>
            </a:lvl2pPr>
            <a:lvl3pPr lvl="2" algn="ctr">
              <a:spcBef>
                <a:spcPts val="0"/>
              </a:spcBef>
              <a:spcAft>
                <a:spcPts val="0"/>
              </a:spcAft>
              <a:buClr>
                <a:srgbClr val="000000"/>
              </a:buClr>
              <a:buSzPts val="5200"/>
              <a:buNone/>
              <a:defRPr sz="5200">
                <a:solidFill>
                  <a:srgbClr val="000000"/>
                </a:solidFill>
              </a:defRPr>
            </a:lvl3pPr>
            <a:lvl4pPr lvl="3" algn="ctr">
              <a:spcBef>
                <a:spcPts val="0"/>
              </a:spcBef>
              <a:spcAft>
                <a:spcPts val="0"/>
              </a:spcAft>
              <a:buClr>
                <a:srgbClr val="000000"/>
              </a:buClr>
              <a:buSzPts val="5200"/>
              <a:buNone/>
              <a:defRPr sz="5200">
                <a:solidFill>
                  <a:srgbClr val="000000"/>
                </a:solidFill>
              </a:defRPr>
            </a:lvl4pPr>
            <a:lvl5pPr lvl="4" algn="ctr">
              <a:spcBef>
                <a:spcPts val="0"/>
              </a:spcBef>
              <a:spcAft>
                <a:spcPts val="0"/>
              </a:spcAft>
              <a:buClr>
                <a:srgbClr val="000000"/>
              </a:buClr>
              <a:buSzPts val="5200"/>
              <a:buNone/>
              <a:defRPr sz="5200">
                <a:solidFill>
                  <a:srgbClr val="000000"/>
                </a:solidFill>
              </a:defRPr>
            </a:lvl5pPr>
            <a:lvl6pPr lvl="5" algn="ctr">
              <a:spcBef>
                <a:spcPts val="0"/>
              </a:spcBef>
              <a:spcAft>
                <a:spcPts val="0"/>
              </a:spcAft>
              <a:buClr>
                <a:srgbClr val="000000"/>
              </a:buClr>
              <a:buSzPts val="5200"/>
              <a:buNone/>
              <a:defRPr sz="5200">
                <a:solidFill>
                  <a:srgbClr val="000000"/>
                </a:solidFill>
              </a:defRPr>
            </a:lvl6pPr>
            <a:lvl7pPr lvl="6" algn="ctr">
              <a:spcBef>
                <a:spcPts val="0"/>
              </a:spcBef>
              <a:spcAft>
                <a:spcPts val="0"/>
              </a:spcAft>
              <a:buClr>
                <a:srgbClr val="000000"/>
              </a:buClr>
              <a:buSzPts val="5200"/>
              <a:buNone/>
              <a:defRPr sz="5200">
                <a:solidFill>
                  <a:srgbClr val="000000"/>
                </a:solidFill>
              </a:defRPr>
            </a:lvl7pPr>
            <a:lvl8pPr lvl="7" algn="ctr">
              <a:spcBef>
                <a:spcPts val="0"/>
              </a:spcBef>
              <a:spcAft>
                <a:spcPts val="0"/>
              </a:spcAft>
              <a:buClr>
                <a:srgbClr val="000000"/>
              </a:buClr>
              <a:buSzPts val="5200"/>
              <a:buNone/>
              <a:defRPr sz="5200">
                <a:solidFill>
                  <a:srgbClr val="000000"/>
                </a:solidFill>
              </a:defRPr>
            </a:lvl8pPr>
            <a:lvl9pPr lvl="8"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1000"/>
              </a:spcBef>
              <a:spcAft>
                <a:spcPts val="0"/>
              </a:spcAft>
              <a:buNone/>
              <a:defRPr>
                <a:solidFill>
                  <a:srgbClr val="000000"/>
                </a:solidFill>
              </a:defRPr>
            </a:lvl3pPr>
            <a:lvl4pPr lvl="3">
              <a:spcBef>
                <a:spcPts val="1000"/>
              </a:spcBef>
              <a:spcAft>
                <a:spcPts val="0"/>
              </a:spcAft>
              <a:buNone/>
              <a:defRPr>
                <a:solidFill>
                  <a:srgbClr val="000000"/>
                </a:solidFill>
              </a:defRPr>
            </a:lvl4pPr>
            <a:lvl5pPr lvl="4">
              <a:spcBef>
                <a:spcPts val="1000"/>
              </a:spcBef>
              <a:spcAft>
                <a:spcPts val="0"/>
              </a:spcAft>
              <a:buNone/>
              <a:defRPr>
                <a:solidFill>
                  <a:srgbClr val="000000"/>
                </a:solidFill>
              </a:defRPr>
            </a:lvl5pPr>
            <a:lvl6pPr lvl="5">
              <a:spcBef>
                <a:spcPts val="1000"/>
              </a:spcBef>
              <a:spcAft>
                <a:spcPts val="0"/>
              </a:spcAft>
              <a:buNone/>
              <a:defRPr>
                <a:solidFill>
                  <a:srgbClr val="000000"/>
                </a:solidFill>
              </a:defRPr>
            </a:lvl6pPr>
            <a:lvl7pPr lvl="6">
              <a:spcBef>
                <a:spcPts val="1000"/>
              </a:spcBef>
              <a:spcAft>
                <a:spcPts val="0"/>
              </a:spcAft>
              <a:buNone/>
              <a:defRPr>
                <a:solidFill>
                  <a:srgbClr val="000000"/>
                </a:solidFill>
              </a:defRPr>
            </a:lvl7pPr>
            <a:lvl8pPr lvl="7">
              <a:spcBef>
                <a:spcPts val="1000"/>
              </a:spcBef>
              <a:spcAft>
                <a:spcPts val="0"/>
              </a:spcAft>
              <a:buNone/>
              <a:defRPr>
                <a:solidFill>
                  <a:srgbClr val="000000"/>
                </a:solidFill>
              </a:defRPr>
            </a:lvl8pPr>
            <a:lvl9pPr lvl="8">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75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sz="1400"/>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a:lnSpc>
                <a:spcPct val="115000"/>
              </a:lnSpc>
              <a:spcBef>
                <a:spcPts val="0"/>
              </a:spcBef>
              <a:spcAft>
                <a:spcPts val="0"/>
              </a:spcAft>
              <a:buSzPts val="1400"/>
              <a:buChar char="●"/>
              <a:defRPr sz="1400"/>
            </a:lvl1pPr>
            <a:lvl2pPr indent="-317500" lvl="1" marL="914400">
              <a:lnSpc>
                <a:spcPct val="115000"/>
              </a:lnSpc>
              <a:spcBef>
                <a:spcPts val="600"/>
              </a:spcBef>
              <a:spcAft>
                <a:spcPts val="0"/>
              </a:spcAft>
              <a:buSzPts val="1400"/>
              <a:buChar char="–"/>
              <a:defRPr sz="1400"/>
            </a:lvl2pPr>
            <a:lvl3pPr indent="-317500" lvl="2" marL="1371600">
              <a:lnSpc>
                <a:spcPct val="115000"/>
              </a:lnSpc>
              <a:spcBef>
                <a:spcPts val="600"/>
              </a:spcBef>
              <a:spcAft>
                <a:spcPts val="0"/>
              </a:spcAft>
              <a:buSzPts val="1400"/>
              <a:buChar char="–"/>
              <a:defRPr/>
            </a:lvl3pPr>
            <a:lvl4pPr indent="-317500" lvl="3" marL="1828800">
              <a:lnSpc>
                <a:spcPct val="115000"/>
              </a:lnSpc>
              <a:spcBef>
                <a:spcPts val="600"/>
              </a:spcBef>
              <a:spcAft>
                <a:spcPts val="0"/>
              </a:spcAft>
              <a:buSzPts val="1400"/>
              <a:buChar char="–"/>
              <a:defRPr/>
            </a:lvl4pPr>
            <a:lvl5pPr indent="-317500" lvl="4" marL="2286000">
              <a:lnSpc>
                <a:spcPct val="115000"/>
              </a:lnSpc>
              <a:spcBef>
                <a:spcPts val="600"/>
              </a:spcBef>
              <a:spcAft>
                <a:spcPts val="0"/>
              </a:spcAft>
              <a:buSzPts val="1400"/>
              <a:buChar char="–"/>
              <a:defRPr/>
            </a:lvl5pPr>
            <a:lvl6pPr indent="-317500" lvl="5" marL="2743200">
              <a:lnSpc>
                <a:spcPct val="115000"/>
              </a:lnSpc>
              <a:spcBef>
                <a:spcPts val="600"/>
              </a:spcBef>
              <a:spcAft>
                <a:spcPts val="0"/>
              </a:spcAft>
              <a:buSzPts val="1400"/>
              <a:buChar char="–"/>
              <a:defRPr/>
            </a:lvl6pPr>
            <a:lvl7pPr indent="-317500" lvl="6" marL="3200400">
              <a:lnSpc>
                <a:spcPct val="115000"/>
              </a:lnSpc>
              <a:spcBef>
                <a:spcPts val="600"/>
              </a:spcBef>
              <a:spcAft>
                <a:spcPts val="0"/>
              </a:spcAft>
              <a:buSzPts val="1400"/>
              <a:buChar char="–"/>
              <a:defRPr/>
            </a:lvl7pPr>
            <a:lvl8pPr indent="-317500" lvl="7" marL="3657600">
              <a:lnSpc>
                <a:spcPct val="115000"/>
              </a:lnSpc>
              <a:spcBef>
                <a:spcPts val="600"/>
              </a:spcBef>
              <a:spcAft>
                <a:spcPts val="0"/>
              </a:spcAft>
              <a:buSzPts val="1400"/>
              <a:buChar char="–"/>
              <a:defRPr/>
            </a:lvl8pPr>
            <a:lvl9pPr indent="-317500" lvl="8" marL="411480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1000"/>
              </a:spcBef>
              <a:spcAft>
                <a:spcPts val="0"/>
              </a:spcAft>
              <a:buNone/>
              <a:defRPr>
                <a:solidFill>
                  <a:srgbClr val="4B3241"/>
                </a:solidFill>
              </a:defRPr>
            </a:lvl3pPr>
            <a:lvl4pPr lvl="3">
              <a:spcBef>
                <a:spcPts val="1000"/>
              </a:spcBef>
              <a:spcAft>
                <a:spcPts val="0"/>
              </a:spcAft>
              <a:buNone/>
              <a:defRPr>
                <a:solidFill>
                  <a:srgbClr val="4B3241"/>
                </a:solidFill>
              </a:defRPr>
            </a:lvl4pPr>
            <a:lvl5pPr lvl="4">
              <a:spcBef>
                <a:spcPts val="1000"/>
              </a:spcBef>
              <a:spcAft>
                <a:spcPts val="0"/>
              </a:spcAft>
              <a:buNone/>
              <a:defRPr>
                <a:solidFill>
                  <a:srgbClr val="4B3241"/>
                </a:solidFill>
              </a:defRPr>
            </a:lvl5pPr>
            <a:lvl6pPr lvl="5">
              <a:spcBef>
                <a:spcPts val="1000"/>
              </a:spcBef>
              <a:spcAft>
                <a:spcPts val="0"/>
              </a:spcAft>
              <a:buNone/>
              <a:defRPr>
                <a:solidFill>
                  <a:srgbClr val="4B3241"/>
                </a:solidFill>
              </a:defRPr>
            </a:lvl6pPr>
            <a:lvl7pPr lvl="6">
              <a:spcBef>
                <a:spcPts val="1000"/>
              </a:spcBef>
              <a:spcAft>
                <a:spcPts val="0"/>
              </a:spcAft>
              <a:buNone/>
              <a:defRPr>
                <a:solidFill>
                  <a:srgbClr val="4B3241"/>
                </a:solidFill>
              </a:defRPr>
            </a:lvl7pPr>
            <a:lvl8pPr lvl="7">
              <a:spcBef>
                <a:spcPts val="1000"/>
              </a:spcBef>
              <a:spcAft>
                <a:spcPts val="0"/>
              </a:spcAft>
              <a:buNone/>
              <a:defRPr>
                <a:solidFill>
                  <a:srgbClr val="4B3241"/>
                </a:solidFill>
              </a:defRPr>
            </a:lvl8pPr>
            <a:lvl9pPr lvl="8">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75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458975" y="1438150"/>
            <a:ext cx="8226000" cy="1861500"/>
          </a:xfrm>
          <a:prstGeom prst="rect">
            <a:avLst/>
          </a:prstGeom>
        </p:spPr>
        <p:txBody>
          <a:bodyPr anchorCtr="0" anchor="t" bIns="45725" lIns="45725" spcFirstLastPara="1" rIns="45725" wrap="square" tIns="45725">
            <a:noAutofit/>
          </a:bodyPr>
          <a:lstStyle/>
          <a:p>
            <a:pPr indent="0" lvl="0" marL="0" marR="0" rtl="0" algn="l">
              <a:lnSpc>
                <a:spcPct val="115000"/>
              </a:lnSpc>
              <a:spcBef>
                <a:spcPts val="0"/>
              </a:spcBef>
              <a:spcAft>
                <a:spcPts val="0"/>
              </a:spcAft>
              <a:buNone/>
            </a:pPr>
            <a:r>
              <a:rPr lang="en-GB">
                <a:solidFill>
                  <a:srgbClr val="434343"/>
                </a:solidFill>
              </a:rPr>
              <a:t>Worksheet:</a:t>
            </a:r>
            <a:endParaRPr>
              <a:solidFill>
                <a:srgbClr val="434343"/>
              </a:solidFill>
            </a:endParaRPr>
          </a:p>
          <a:p>
            <a:pPr indent="0" lvl="0" marL="0" rtl="0" algn="l">
              <a:spcBef>
                <a:spcPts val="600"/>
              </a:spcBef>
              <a:spcAft>
                <a:spcPts val="0"/>
              </a:spcAft>
              <a:buNone/>
            </a:pPr>
            <a:r>
              <a:rPr b="1" lang="en-GB" sz="2550">
                <a:solidFill>
                  <a:schemeClr val="dk2"/>
                </a:solidFill>
                <a:latin typeface="Montserrat"/>
                <a:ea typeface="Montserrat"/>
                <a:cs typeface="Montserrat"/>
                <a:sym typeface="Montserrat"/>
              </a:rPr>
              <a:t>How were trenches designed and why did battles on the Western Front lead to medical advancement?</a:t>
            </a:r>
            <a:endParaRPr b="1">
              <a:solidFill>
                <a:schemeClr val="dk2"/>
              </a:solidFill>
              <a:latin typeface="Montserrat"/>
              <a:ea typeface="Montserrat"/>
              <a:cs typeface="Montserrat"/>
              <a:sym typeface="Montserrat"/>
            </a:endParaRPr>
          </a:p>
          <a:p>
            <a:pPr indent="0" lvl="0" marL="0" marR="0" rtl="0" algn="l">
              <a:lnSpc>
                <a:spcPct val="115000"/>
              </a:lnSpc>
              <a:spcBef>
                <a:spcPts val="600"/>
              </a:spcBef>
              <a:spcAft>
                <a:spcPts val="0"/>
              </a:spcAft>
              <a:buNone/>
            </a:pPr>
            <a:r>
              <a:t/>
            </a:r>
            <a:endParaRPr sz="300">
              <a:solidFill>
                <a:srgbClr val="4B3241"/>
              </a:solidFill>
            </a:endParaRPr>
          </a:p>
        </p:txBody>
      </p:sp>
      <p:sp>
        <p:nvSpPr>
          <p:cNvPr id="125" name="Google Shape;125;p26"/>
          <p:cNvSpPr txBox="1"/>
          <p:nvPr>
            <p:ph idx="4294967295" type="subTitle"/>
          </p:nvPr>
        </p:nvSpPr>
        <p:spPr>
          <a:xfrm>
            <a:off x="458975" y="445025"/>
            <a:ext cx="8226000" cy="7926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1000"/>
              </a:spcBef>
              <a:spcAft>
                <a:spcPts val="1000"/>
              </a:spcAft>
              <a:buNone/>
            </a:pPr>
            <a:r>
              <a:rPr lang="en-GB">
                <a:solidFill>
                  <a:srgbClr val="4B3241"/>
                </a:solidFill>
              </a:rPr>
              <a:t>Lesson 26 of 30 </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45725" lIns="45725" spcFirstLastPara="1" rIns="45725" wrap="square" tIns="45725">
            <a:noAutofit/>
          </a:bodyPr>
          <a:lstStyle/>
          <a:p>
            <a:pPr indent="0" lvl="0" marL="0" rtl="0" algn="l">
              <a:spcBef>
                <a:spcPts val="0"/>
              </a:spcBef>
              <a:spcAft>
                <a:spcPts val="1000"/>
              </a:spcAft>
              <a:buNone/>
            </a:pPr>
            <a:r>
              <a:rPr lang="en-GB" sz="1700">
                <a:solidFill>
                  <a:srgbClr val="4B3241"/>
                </a:solidFill>
              </a:rPr>
              <a:t>Miss Holland</a:t>
            </a:r>
            <a:endParaRPr sz="1700">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459000" y="2852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Glossary</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88" name="Google Shape;188;p35"/>
          <p:cNvSpPr txBox="1"/>
          <p:nvPr>
            <p:ph idx="1" type="body"/>
          </p:nvPr>
        </p:nvSpPr>
        <p:spPr>
          <a:xfrm>
            <a:off x="458975" y="852275"/>
            <a:ext cx="8361300" cy="3837900"/>
          </a:xfrm>
          <a:prstGeom prst="rect">
            <a:avLst/>
          </a:prstGeom>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t/>
            </a:r>
            <a:endParaRPr b="1" sz="1900"/>
          </a:p>
          <a:p>
            <a:pPr indent="-241300" lvl="1" marL="457200" rtl="0" algn="l">
              <a:lnSpc>
                <a:spcPct val="90000"/>
              </a:lnSpc>
              <a:spcBef>
                <a:spcPts val="500"/>
              </a:spcBef>
              <a:spcAft>
                <a:spcPts val="0"/>
              </a:spcAft>
              <a:buSzPts val="2000"/>
              <a:buChar char="–"/>
            </a:pPr>
            <a:r>
              <a:rPr b="1" lang="en-GB" sz="2000">
                <a:solidFill>
                  <a:schemeClr val="accent4"/>
                </a:solidFill>
              </a:rPr>
              <a:t>Artillery - </a:t>
            </a:r>
            <a:r>
              <a:rPr lang="en-GB" sz="2000"/>
              <a:t>Heavy weaponry.</a:t>
            </a:r>
            <a:endParaRPr sz="2000"/>
          </a:p>
          <a:p>
            <a:pPr indent="-241300" lvl="1" marL="457200" rtl="0" algn="l">
              <a:lnSpc>
                <a:spcPct val="115000"/>
              </a:lnSpc>
              <a:spcBef>
                <a:spcPts val="0"/>
              </a:spcBef>
              <a:spcAft>
                <a:spcPts val="0"/>
              </a:spcAft>
              <a:buSzPts val="2000"/>
              <a:buChar char="–"/>
            </a:pPr>
            <a:r>
              <a:rPr b="1" lang="en-GB" sz="2000">
                <a:solidFill>
                  <a:schemeClr val="accent4"/>
                </a:solidFill>
              </a:rPr>
              <a:t>British Expeditionary Force - </a:t>
            </a:r>
            <a:r>
              <a:rPr lang="en-GB" sz="2000"/>
              <a:t>The divisions of the British army sent to France at the start of the First World War.</a:t>
            </a:r>
            <a:endParaRPr sz="2000"/>
          </a:p>
          <a:p>
            <a:pPr indent="-241300" lvl="1" marL="457200" rtl="0" algn="l">
              <a:lnSpc>
                <a:spcPct val="90000"/>
              </a:lnSpc>
              <a:spcBef>
                <a:spcPts val="0"/>
              </a:spcBef>
              <a:spcAft>
                <a:spcPts val="0"/>
              </a:spcAft>
              <a:buClr>
                <a:schemeClr val="accent4"/>
              </a:buClr>
              <a:buSzPts val="2000"/>
              <a:buChar char="–"/>
            </a:pPr>
            <a:r>
              <a:rPr b="1" lang="en-GB" sz="2000">
                <a:solidFill>
                  <a:schemeClr val="accent4"/>
                </a:solidFill>
              </a:rPr>
              <a:t>Blood banks - </a:t>
            </a:r>
            <a:r>
              <a:rPr lang="en-GB" sz="2000"/>
              <a:t>(WW1) The storage of blood in preparation for blood transfusions.</a:t>
            </a:r>
            <a:endParaRPr sz="2000"/>
          </a:p>
          <a:p>
            <a:pPr indent="-241300" lvl="1" marL="457200" rtl="0" algn="l">
              <a:lnSpc>
                <a:spcPct val="90000"/>
              </a:lnSpc>
              <a:spcBef>
                <a:spcPts val="0"/>
              </a:spcBef>
              <a:spcAft>
                <a:spcPts val="0"/>
              </a:spcAft>
              <a:buClr>
                <a:schemeClr val="accent4"/>
              </a:buClr>
              <a:buSzPts val="2000"/>
              <a:buChar char="–"/>
            </a:pPr>
            <a:r>
              <a:rPr b="1" lang="en-GB" sz="2000">
                <a:solidFill>
                  <a:schemeClr val="accent4"/>
                </a:solidFill>
              </a:rPr>
              <a:t>Hill 60 - </a:t>
            </a:r>
            <a:r>
              <a:rPr lang="en-GB" sz="2000"/>
              <a:t>A man-made hill to the south-east of Ypres.</a:t>
            </a:r>
            <a:endParaRPr sz="2000"/>
          </a:p>
          <a:p>
            <a:pPr indent="-241300" lvl="1" marL="457200" rtl="0" algn="l">
              <a:lnSpc>
                <a:spcPct val="90000"/>
              </a:lnSpc>
              <a:spcBef>
                <a:spcPts val="0"/>
              </a:spcBef>
              <a:spcAft>
                <a:spcPts val="0"/>
              </a:spcAft>
              <a:buClr>
                <a:schemeClr val="accent4"/>
              </a:buClr>
              <a:buSzPts val="2000"/>
              <a:buChar char="–"/>
            </a:pPr>
            <a:r>
              <a:rPr b="1" lang="en-GB" sz="2000">
                <a:solidFill>
                  <a:schemeClr val="accent4"/>
                </a:solidFill>
              </a:rPr>
              <a:t>Infantry - </a:t>
            </a:r>
            <a:r>
              <a:rPr lang="en-GB" sz="2000"/>
              <a:t>Soldiers on foot.</a:t>
            </a:r>
            <a:endParaRPr sz="2000"/>
          </a:p>
          <a:p>
            <a:pPr indent="-241300" lvl="1" marL="457200" rtl="0" algn="l">
              <a:lnSpc>
                <a:spcPct val="115000"/>
              </a:lnSpc>
              <a:spcBef>
                <a:spcPts val="0"/>
              </a:spcBef>
              <a:spcAft>
                <a:spcPts val="0"/>
              </a:spcAft>
              <a:buSzPts val="2000"/>
              <a:buChar char="–"/>
            </a:pPr>
            <a:r>
              <a:rPr b="1" lang="en-GB" sz="2000">
                <a:solidFill>
                  <a:schemeClr val="accent4"/>
                </a:solidFill>
              </a:rPr>
              <a:t>Ypres Salient -  </a:t>
            </a:r>
            <a:r>
              <a:rPr lang="en-GB" sz="2000"/>
              <a:t>The area around Ypres that was surrounded on three sides by the Germans.</a:t>
            </a:r>
            <a:endParaRPr sz="2000"/>
          </a:p>
        </p:txBody>
      </p:sp>
      <p:sp>
        <p:nvSpPr>
          <p:cNvPr id="189" name="Google Shape;189;p35"/>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6"/>
          <p:cNvSpPr txBox="1"/>
          <p:nvPr>
            <p:ph type="title"/>
          </p:nvPr>
        </p:nvSpPr>
        <p:spPr>
          <a:xfrm>
            <a:off x="459000" y="16645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800">
                <a:solidFill>
                  <a:schemeClr val="dk2"/>
                </a:solidFill>
              </a:rPr>
              <a:t>Comprehension Questions</a:t>
            </a:r>
            <a:endParaRPr sz="2800">
              <a:solidFill>
                <a:schemeClr val="dk2"/>
              </a:solidFill>
            </a:endParaRPr>
          </a:p>
        </p:txBody>
      </p:sp>
      <p:sp>
        <p:nvSpPr>
          <p:cNvPr id="195" name="Google Shape;195;p36"/>
          <p:cNvSpPr txBox="1"/>
          <p:nvPr>
            <p:ph idx="1" type="body"/>
          </p:nvPr>
        </p:nvSpPr>
        <p:spPr>
          <a:xfrm>
            <a:off x="288150" y="899050"/>
            <a:ext cx="8567700" cy="3612900"/>
          </a:xfrm>
          <a:prstGeom prst="rect">
            <a:avLst/>
          </a:prstGeom>
        </p:spPr>
        <p:txBody>
          <a:bodyPr anchorCtr="0" anchor="t" bIns="45725" lIns="45725" spcFirstLastPara="1" rIns="45725" wrap="square" tIns="45725">
            <a:noAutofit/>
          </a:bodyPr>
          <a:lstStyle/>
          <a:p>
            <a:pPr indent="-349250" lvl="0" marL="457200" rtl="0" algn="l">
              <a:lnSpc>
                <a:spcPct val="100000"/>
              </a:lnSpc>
              <a:spcBef>
                <a:spcPts val="0"/>
              </a:spcBef>
              <a:spcAft>
                <a:spcPts val="0"/>
              </a:spcAft>
              <a:buSzPts val="1900"/>
              <a:buAutoNum type="arabicPeriod"/>
            </a:pPr>
            <a:r>
              <a:rPr lang="en-GB" sz="1900"/>
              <a:t>Can you explain how trench warfare on the Western Front began?</a:t>
            </a:r>
            <a:endParaRPr sz="1900"/>
          </a:p>
          <a:p>
            <a:pPr indent="-349250" lvl="0" marL="457200" rtl="0" algn="l">
              <a:lnSpc>
                <a:spcPct val="100000"/>
              </a:lnSpc>
              <a:spcBef>
                <a:spcPts val="0"/>
              </a:spcBef>
              <a:spcAft>
                <a:spcPts val="0"/>
              </a:spcAft>
              <a:buSzPts val="1900"/>
              <a:buAutoNum type="arabicPeriod"/>
            </a:pPr>
            <a:r>
              <a:rPr lang="en-GB" sz="1900"/>
              <a:t>Can you explain why attacking an enemy trench was so difficult? </a:t>
            </a:r>
            <a:endParaRPr sz="1900"/>
          </a:p>
          <a:p>
            <a:pPr indent="0" lvl="0" marL="228600" rtl="0" algn="l">
              <a:lnSpc>
                <a:spcPct val="100000"/>
              </a:lnSpc>
              <a:spcBef>
                <a:spcPts val="0"/>
              </a:spcBef>
              <a:spcAft>
                <a:spcPts val="0"/>
              </a:spcAft>
              <a:buNone/>
            </a:pPr>
            <a:r>
              <a:rPr b="1" lang="en-GB" sz="1900">
                <a:solidFill>
                  <a:schemeClr val="accent6"/>
                </a:solidFill>
              </a:rPr>
              <a:t>HINT:</a:t>
            </a:r>
            <a:r>
              <a:rPr lang="en-GB" sz="1900"/>
              <a:t> Think about the design of the trench system.</a:t>
            </a:r>
            <a:endParaRPr sz="1900"/>
          </a:p>
          <a:p>
            <a:pPr indent="-349250" lvl="0" marL="457200" rtl="0" algn="l">
              <a:lnSpc>
                <a:spcPct val="100000"/>
              </a:lnSpc>
              <a:spcBef>
                <a:spcPts val="0"/>
              </a:spcBef>
              <a:spcAft>
                <a:spcPts val="0"/>
              </a:spcAft>
              <a:buSzPts val="1900"/>
              <a:buAutoNum type="arabicPeriod"/>
            </a:pPr>
            <a:r>
              <a:rPr lang="en-GB" sz="1900"/>
              <a:t>Choose one of the battles from today’s lesson - can you </a:t>
            </a:r>
            <a:r>
              <a:rPr b="1" lang="en-GB" sz="1900"/>
              <a:t>describe</a:t>
            </a:r>
            <a:r>
              <a:rPr lang="en-GB" sz="1900"/>
              <a:t> 2 key features of this battle?</a:t>
            </a:r>
            <a:endParaRPr sz="1900"/>
          </a:p>
          <a:p>
            <a:pPr indent="-349250" lvl="0" marL="457200" rtl="0" algn="l">
              <a:lnSpc>
                <a:spcPct val="100000"/>
              </a:lnSpc>
              <a:spcBef>
                <a:spcPts val="0"/>
              </a:spcBef>
              <a:spcAft>
                <a:spcPts val="0"/>
              </a:spcAft>
              <a:buSzPts val="1900"/>
              <a:buAutoNum type="arabicPeriod"/>
            </a:pPr>
            <a:r>
              <a:rPr lang="en-GB" sz="1900"/>
              <a:t>Describe 3 dangers for soldiers present in the trenches.</a:t>
            </a:r>
            <a:endParaRPr sz="1900"/>
          </a:p>
          <a:p>
            <a:pPr indent="-349250" lvl="0" marL="457200" rtl="0" algn="l">
              <a:lnSpc>
                <a:spcPct val="100000"/>
              </a:lnSpc>
              <a:spcBef>
                <a:spcPts val="0"/>
              </a:spcBef>
              <a:spcAft>
                <a:spcPts val="0"/>
              </a:spcAft>
              <a:buSzPts val="1900"/>
              <a:buAutoNum type="arabicPeriod"/>
            </a:pPr>
            <a:r>
              <a:rPr lang="en-GB" sz="1900" u="sng"/>
              <a:t>Challenge question</a:t>
            </a:r>
            <a:r>
              <a:rPr lang="en-GB" sz="1900"/>
              <a:t>: Explain 2 reasons why you think trench warfare led to </a:t>
            </a:r>
            <a:r>
              <a:rPr b="1" lang="en-GB" sz="1900"/>
              <a:t>medical developments</a:t>
            </a:r>
            <a:r>
              <a:rPr lang="en-GB" sz="1900"/>
              <a:t>. </a:t>
            </a:r>
            <a:endParaRPr sz="1900"/>
          </a:p>
          <a:p>
            <a:pPr indent="0" lvl="0" marL="228600" rtl="0" algn="l">
              <a:lnSpc>
                <a:spcPct val="100000"/>
              </a:lnSpc>
              <a:spcBef>
                <a:spcPts val="0"/>
              </a:spcBef>
              <a:spcAft>
                <a:spcPts val="0"/>
              </a:spcAft>
              <a:buNone/>
            </a:pPr>
            <a:r>
              <a:rPr b="1" lang="en-GB" sz="1900">
                <a:solidFill>
                  <a:schemeClr val="accent6"/>
                </a:solidFill>
              </a:rPr>
              <a:t>HINT:</a:t>
            </a:r>
            <a:r>
              <a:rPr lang="en-GB" sz="1900"/>
              <a:t> Think about medical knowledge by 1900 and the kinds of illness/injuries that would need to be treated in the trenches. Also think about the Battle of Cambrai and Ypres.</a:t>
            </a:r>
            <a:endParaRPr/>
          </a:p>
        </p:txBody>
      </p:sp>
      <p:sp>
        <p:nvSpPr>
          <p:cNvPr id="196" name="Google Shape;196;p36"/>
          <p:cNvSpPr txBox="1"/>
          <p:nvPr>
            <p:ph idx="12" type="sldNum"/>
          </p:nvPr>
        </p:nvSpPr>
        <p:spPr>
          <a:xfrm>
            <a:off x="917941" y="9586650"/>
            <a:ext cx="1440000" cy="36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Western Front</a:t>
            </a:r>
            <a:endParaRPr sz="700">
              <a:solidFill>
                <a:schemeClr val="dk2"/>
              </a:solidFill>
            </a:endParaRPr>
          </a:p>
        </p:txBody>
      </p:sp>
      <p:sp>
        <p:nvSpPr>
          <p:cNvPr id="132" name="Google Shape;132;p27"/>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When war broke out between Britain and Germany on the 4th August 1914, the </a:t>
            </a:r>
            <a:r>
              <a:rPr b="1" lang="en-GB">
                <a:solidFill>
                  <a:schemeClr val="accent4"/>
                </a:solidFill>
              </a:rPr>
              <a:t>British Expeditionary Force</a:t>
            </a:r>
            <a:r>
              <a:rPr lang="en-GB"/>
              <a:t> moved to meet the German army which had invaded France through Belgium.</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After initial defeats, the BEF were ordered to retreat to the </a:t>
            </a:r>
            <a:r>
              <a:rPr b="1" lang="en-GB">
                <a:solidFill>
                  <a:schemeClr val="accent5"/>
                </a:solidFill>
              </a:rPr>
              <a:t>River Marne</a:t>
            </a:r>
            <a:r>
              <a:rPr lang="en-GB"/>
              <a:t> and the German army was ordered to retreat to the </a:t>
            </a:r>
            <a:r>
              <a:rPr b="1" lang="en-GB">
                <a:solidFill>
                  <a:schemeClr val="accent5"/>
                </a:solidFill>
              </a:rPr>
              <a:t>River Aisne</a:t>
            </a:r>
            <a:r>
              <a:rPr lang="en-GB"/>
              <a:t>. The German commander, wanting to hold the position of the German army, ordered trenches to be dug to provide protection.</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Once the Allies realised they would not be able to advance </a:t>
            </a:r>
            <a:r>
              <a:rPr lang="en-GB"/>
              <a:t>across</a:t>
            </a:r>
            <a:r>
              <a:rPr lang="en-GB"/>
              <a:t> the German line, they too began to dig trenches, and so trench warfare began. </a:t>
            </a:r>
            <a:r>
              <a:rPr lang="en-GB"/>
              <a:t>After a few months, trenches had been dug from the coast near Dunkirk (France) all the way through France to Switzerland.</a:t>
            </a:r>
            <a:endParaRPr/>
          </a:p>
        </p:txBody>
      </p:sp>
      <p:sp>
        <p:nvSpPr>
          <p:cNvPr id="133" name="Google Shape;133;p27"/>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trench system</a:t>
            </a:r>
            <a:endParaRPr sz="700">
              <a:solidFill>
                <a:schemeClr val="dk2"/>
              </a:solidFill>
            </a:endParaRPr>
          </a:p>
        </p:txBody>
      </p:sp>
      <p:sp>
        <p:nvSpPr>
          <p:cNvPr id="139" name="Google Shape;139;p28"/>
          <p:cNvSpPr txBox="1"/>
          <p:nvPr>
            <p:ph idx="1" type="body"/>
          </p:nvPr>
        </p:nvSpPr>
        <p:spPr>
          <a:xfrm>
            <a:off x="449100" y="633775"/>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500"/>
              <a:t>As the war went on, the trenches were built in a more complex manner. A trench system evolved. There were often three lines of trenches:</a:t>
            </a:r>
            <a:endParaRPr sz="1500"/>
          </a:p>
          <a:p>
            <a:pPr indent="0" lvl="0" marL="0" rtl="0" algn="l">
              <a:lnSpc>
                <a:spcPct val="90000"/>
              </a:lnSpc>
              <a:spcBef>
                <a:spcPts val="500"/>
              </a:spcBef>
              <a:spcAft>
                <a:spcPts val="0"/>
              </a:spcAft>
              <a:buNone/>
            </a:pPr>
            <a:r>
              <a:t/>
            </a:r>
            <a:endParaRPr sz="1500"/>
          </a:p>
          <a:p>
            <a:pPr indent="-323850" lvl="0" marL="457200" rtl="0" algn="l">
              <a:lnSpc>
                <a:spcPct val="90000"/>
              </a:lnSpc>
              <a:spcBef>
                <a:spcPts val="500"/>
              </a:spcBef>
              <a:spcAft>
                <a:spcPts val="0"/>
              </a:spcAft>
              <a:buSzPts val="1500"/>
              <a:buChar char="●"/>
            </a:pPr>
            <a:r>
              <a:rPr lang="en-GB" sz="1500"/>
              <a:t>The </a:t>
            </a:r>
            <a:r>
              <a:rPr b="1" lang="en-GB" sz="1500">
                <a:solidFill>
                  <a:schemeClr val="accent5"/>
                </a:solidFill>
              </a:rPr>
              <a:t>frontline trench</a:t>
            </a:r>
            <a:r>
              <a:rPr lang="en-GB" sz="1500"/>
              <a:t> (also known as the </a:t>
            </a:r>
            <a:r>
              <a:rPr b="1" lang="en-GB" sz="1500">
                <a:solidFill>
                  <a:schemeClr val="accent5"/>
                </a:solidFill>
              </a:rPr>
              <a:t>firing trench</a:t>
            </a:r>
            <a:r>
              <a:rPr lang="en-GB" sz="1500"/>
              <a:t>) was closest to the enemy trenches and was where </a:t>
            </a:r>
            <a:r>
              <a:rPr lang="en-GB" sz="1500"/>
              <a:t>attacks</a:t>
            </a:r>
            <a:r>
              <a:rPr lang="en-GB" sz="1500"/>
              <a:t> were mounted from. </a:t>
            </a:r>
            <a:r>
              <a:rPr lang="en-GB" sz="1500"/>
              <a:t>The </a:t>
            </a:r>
            <a:r>
              <a:rPr lang="en-GB" sz="1500"/>
              <a:t>frontline trenches were very dangerous and soldiers were most at risk of shelling and even being hit by their own </a:t>
            </a:r>
            <a:r>
              <a:rPr b="1" lang="en-GB" sz="1500">
                <a:solidFill>
                  <a:schemeClr val="accent4"/>
                </a:solidFill>
              </a:rPr>
              <a:t>artillery</a:t>
            </a:r>
            <a:r>
              <a:rPr lang="en-GB" sz="1500"/>
              <a:t>. </a:t>
            </a:r>
            <a:r>
              <a:rPr lang="en-GB" sz="1500"/>
              <a:t>Soldiers</a:t>
            </a:r>
            <a:r>
              <a:rPr lang="en-GB" sz="1500"/>
              <a:t> would usually spend around 8 days in the frontline trench before being rotated to the other trench lines.</a:t>
            </a:r>
            <a:endParaRPr sz="1500"/>
          </a:p>
          <a:p>
            <a:pPr indent="-323850" lvl="0" marL="457200" rtl="0" algn="l">
              <a:lnSpc>
                <a:spcPct val="90000"/>
              </a:lnSpc>
              <a:spcBef>
                <a:spcPts val="0"/>
              </a:spcBef>
              <a:spcAft>
                <a:spcPts val="0"/>
              </a:spcAft>
              <a:buSzPts val="1500"/>
              <a:buChar char="●"/>
            </a:pPr>
            <a:r>
              <a:rPr lang="en-GB" sz="1500"/>
              <a:t>The </a:t>
            </a:r>
            <a:r>
              <a:rPr b="1" lang="en-GB" sz="1500">
                <a:solidFill>
                  <a:schemeClr val="accent5"/>
                </a:solidFill>
              </a:rPr>
              <a:t>support trenches</a:t>
            </a:r>
            <a:r>
              <a:rPr lang="en-GB" sz="1500"/>
              <a:t> were </a:t>
            </a:r>
            <a:r>
              <a:rPr lang="en-GB" sz="1500"/>
              <a:t>behind</a:t>
            </a:r>
            <a:r>
              <a:rPr lang="en-GB" sz="1500"/>
              <a:t> the frontline trenches (80m or so) and would be used for retreat in case of enemy attack.</a:t>
            </a:r>
            <a:endParaRPr sz="1500"/>
          </a:p>
          <a:p>
            <a:pPr indent="-323850" lvl="0" marL="457200" rtl="0" algn="l">
              <a:lnSpc>
                <a:spcPct val="90000"/>
              </a:lnSpc>
              <a:spcBef>
                <a:spcPts val="0"/>
              </a:spcBef>
              <a:spcAft>
                <a:spcPts val="0"/>
              </a:spcAft>
              <a:buSzPts val="1500"/>
              <a:buChar char="●"/>
            </a:pPr>
            <a:r>
              <a:rPr lang="en-GB" sz="1500"/>
              <a:t>The </a:t>
            </a:r>
            <a:r>
              <a:rPr b="1" lang="en-GB" sz="1500">
                <a:solidFill>
                  <a:schemeClr val="accent5"/>
                </a:solidFill>
              </a:rPr>
              <a:t>reserve trenches</a:t>
            </a:r>
            <a:r>
              <a:rPr lang="en-GB" sz="1500"/>
              <a:t> were the last line of trenches (100m behind the previous line) and would hold reserve troops in case more men were needed to attack in the frontlines.</a:t>
            </a:r>
            <a:endParaRPr sz="1500"/>
          </a:p>
          <a:p>
            <a:pPr indent="-323850" lvl="0" marL="457200" rtl="0" algn="l">
              <a:lnSpc>
                <a:spcPct val="90000"/>
              </a:lnSpc>
              <a:spcBef>
                <a:spcPts val="0"/>
              </a:spcBef>
              <a:spcAft>
                <a:spcPts val="0"/>
              </a:spcAft>
              <a:buSzPts val="1500"/>
              <a:buChar char="●"/>
            </a:pPr>
            <a:r>
              <a:rPr b="1" lang="en-GB" sz="1500">
                <a:solidFill>
                  <a:schemeClr val="accent5"/>
                </a:solidFill>
              </a:rPr>
              <a:t>The communication trenches</a:t>
            </a:r>
            <a:r>
              <a:rPr lang="en-GB" sz="1500"/>
              <a:t> connected the other trenches together and were used to transport supplies, men and equipment.</a:t>
            </a:r>
            <a:endParaRPr sz="1500"/>
          </a:p>
          <a:p>
            <a:pPr indent="0" lvl="0" marL="0" rtl="0" algn="l">
              <a:lnSpc>
                <a:spcPct val="90000"/>
              </a:lnSpc>
              <a:spcBef>
                <a:spcPts val="500"/>
              </a:spcBef>
              <a:spcAft>
                <a:spcPts val="0"/>
              </a:spcAft>
              <a:buNone/>
            </a:pPr>
            <a:r>
              <a:t/>
            </a:r>
            <a:endParaRPr sz="1500"/>
          </a:p>
        </p:txBody>
      </p:sp>
      <p:sp>
        <p:nvSpPr>
          <p:cNvPr id="140" name="Google Shape;140;p28"/>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trench system</a:t>
            </a:r>
            <a:endParaRPr sz="700">
              <a:solidFill>
                <a:schemeClr val="dk2"/>
              </a:solidFill>
            </a:endParaRPr>
          </a:p>
        </p:txBody>
      </p:sp>
      <p:sp>
        <p:nvSpPr>
          <p:cNvPr id="146" name="Google Shape;146;p29"/>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Trenches would be dug in a </a:t>
            </a:r>
            <a:r>
              <a:rPr b="1" lang="en-GB">
                <a:solidFill>
                  <a:schemeClr val="accent5"/>
                </a:solidFill>
              </a:rPr>
              <a:t>zig-zag pattern</a:t>
            </a:r>
            <a:r>
              <a:rPr lang="en-GB"/>
              <a:t> to provide more protection from enemy fire and make it more difficult for the enemy if they were able to get inside the trenches.</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b="1" lang="en-GB">
                <a:solidFill>
                  <a:schemeClr val="accent5"/>
                </a:solidFill>
              </a:rPr>
              <a:t>No-man’s-land</a:t>
            </a:r>
            <a:r>
              <a:rPr lang="en-GB"/>
              <a:t> was the area between the two enemy trenches. </a:t>
            </a:r>
            <a:r>
              <a:rPr b="1" lang="en-GB">
                <a:solidFill>
                  <a:schemeClr val="accent5"/>
                </a:solidFill>
              </a:rPr>
              <a:t>Barbed wire</a:t>
            </a:r>
            <a:r>
              <a:rPr lang="en-GB"/>
              <a:t> would protect the frontline trenches and beyond this was no-man’s land. The distance of no-man’s land differed greatly, depending on where you were on the Western Front. It was nearly impossible to get across no-man’s land as it was often waterlogged, uneven ground with little shelter (other than shell holes) from artillery and snipers. Those injured were often left on the ground until it was possible for </a:t>
            </a:r>
            <a:r>
              <a:rPr b="1" lang="en-GB">
                <a:solidFill>
                  <a:schemeClr val="accent5"/>
                </a:solidFill>
              </a:rPr>
              <a:t>stretcher bearers</a:t>
            </a:r>
            <a:r>
              <a:rPr lang="en-GB"/>
              <a:t> to collect them.</a:t>
            </a:r>
            <a:endParaRPr/>
          </a:p>
        </p:txBody>
      </p:sp>
      <p:sp>
        <p:nvSpPr>
          <p:cNvPr id="147" name="Google Shape;147;p29"/>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Trench design</a:t>
            </a:r>
            <a:endParaRPr sz="700">
              <a:solidFill>
                <a:schemeClr val="dk2"/>
              </a:solidFill>
            </a:endParaRPr>
          </a:p>
        </p:txBody>
      </p:sp>
      <p:sp>
        <p:nvSpPr>
          <p:cNvPr id="153" name="Google Shape;153;p30"/>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The design of a </a:t>
            </a:r>
            <a:r>
              <a:rPr lang="en-GB" u="sng"/>
              <a:t>typical</a:t>
            </a:r>
            <a:r>
              <a:rPr lang="en-GB"/>
              <a:t> frontline trench:</a:t>
            </a:r>
            <a:endParaRPr/>
          </a:p>
          <a:p>
            <a:pPr indent="0" lvl="0" marL="0" rtl="0" algn="l">
              <a:lnSpc>
                <a:spcPct val="90000"/>
              </a:lnSpc>
              <a:spcBef>
                <a:spcPts val="500"/>
              </a:spcBef>
              <a:spcAft>
                <a:spcPts val="0"/>
              </a:spcAft>
              <a:buNone/>
            </a:pPr>
            <a:r>
              <a:t/>
            </a:r>
            <a:endParaRPr/>
          </a:p>
          <a:p>
            <a:pPr indent="-330200" lvl="0" marL="457200" rtl="0" algn="l">
              <a:lnSpc>
                <a:spcPct val="90000"/>
              </a:lnSpc>
              <a:spcBef>
                <a:spcPts val="500"/>
              </a:spcBef>
              <a:spcAft>
                <a:spcPts val="0"/>
              </a:spcAft>
              <a:buSzPts val="1600"/>
              <a:buChar char="●"/>
            </a:pPr>
            <a:r>
              <a:rPr b="1" lang="en-GB">
                <a:solidFill>
                  <a:schemeClr val="accent5"/>
                </a:solidFill>
              </a:rPr>
              <a:t>Duckboards</a:t>
            </a:r>
            <a:r>
              <a:rPr lang="en-GB"/>
              <a:t> were wooden planks which would be used to line the bottom of the trench to try and prevent soldiers from sitting/standing in water. (As </a:t>
            </a:r>
            <a:r>
              <a:rPr lang="en-GB" u="sng"/>
              <a:t>typical</a:t>
            </a:r>
            <a:r>
              <a:rPr lang="en-GB"/>
              <a:t> trenches were often waterlogged, especially in winter which was one of the causes of </a:t>
            </a:r>
            <a:r>
              <a:rPr b="1" lang="en-GB">
                <a:solidFill>
                  <a:schemeClr val="accent4"/>
                </a:solidFill>
              </a:rPr>
              <a:t>trench foot</a:t>
            </a:r>
            <a:r>
              <a:rPr lang="en-GB"/>
              <a:t>).</a:t>
            </a:r>
            <a:endParaRPr/>
          </a:p>
          <a:p>
            <a:pPr indent="-330200" lvl="0" marL="457200" rtl="0" algn="l">
              <a:lnSpc>
                <a:spcPct val="90000"/>
              </a:lnSpc>
              <a:spcBef>
                <a:spcPts val="0"/>
              </a:spcBef>
              <a:spcAft>
                <a:spcPts val="0"/>
              </a:spcAft>
              <a:buSzPts val="1600"/>
              <a:buChar char="●"/>
            </a:pPr>
            <a:r>
              <a:rPr lang="en-GB"/>
              <a:t>Both the side of the trench facing to and away from the enemy would be lined with sandbags to protect troops from shrapnel and bullets. The side nearest the enemy (</a:t>
            </a:r>
            <a:r>
              <a:rPr b="1" lang="en-GB">
                <a:solidFill>
                  <a:schemeClr val="accent5"/>
                </a:solidFill>
              </a:rPr>
              <a:t>parapet</a:t>
            </a:r>
            <a:r>
              <a:rPr lang="en-GB"/>
              <a:t>) would often be built up higher than the side facing away from the enemy (</a:t>
            </a:r>
            <a:r>
              <a:rPr b="1" lang="en-GB">
                <a:solidFill>
                  <a:schemeClr val="accent5"/>
                </a:solidFill>
              </a:rPr>
              <a:t>parados</a:t>
            </a:r>
            <a:r>
              <a:rPr lang="en-GB"/>
              <a:t>).</a:t>
            </a:r>
            <a:endParaRPr/>
          </a:p>
          <a:p>
            <a:pPr indent="-330200" lvl="0" marL="457200" rtl="0" algn="l">
              <a:lnSpc>
                <a:spcPct val="90000"/>
              </a:lnSpc>
              <a:spcBef>
                <a:spcPts val="0"/>
              </a:spcBef>
              <a:spcAft>
                <a:spcPts val="0"/>
              </a:spcAft>
              <a:buSzPts val="1600"/>
              <a:buChar char="●"/>
            </a:pPr>
            <a:r>
              <a:rPr lang="en-GB"/>
              <a:t>A </a:t>
            </a:r>
            <a:r>
              <a:rPr b="1" lang="en-GB">
                <a:solidFill>
                  <a:schemeClr val="accent5"/>
                </a:solidFill>
              </a:rPr>
              <a:t>fire-step</a:t>
            </a:r>
            <a:r>
              <a:rPr lang="en-GB"/>
              <a:t> was dug in the trench to allow soldiers when anticipating an enemy attack, so they could fire over the parapet.</a:t>
            </a:r>
            <a:endParaRPr/>
          </a:p>
        </p:txBody>
      </p:sp>
      <p:sp>
        <p:nvSpPr>
          <p:cNvPr id="154" name="Google Shape;154;p30"/>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Battle of Ypres</a:t>
            </a:r>
            <a:endParaRPr sz="700">
              <a:solidFill>
                <a:schemeClr val="dk2"/>
              </a:solidFill>
            </a:endParaRPr>
          </a:p>
        </p:txBody>
      </p:sp>
      <p:sp>
        <p:nvSpPr>
          <p:cNvPr id="160" name="Google Shape;160;p31"/>
          <p:cNvSpPr txBox="1"/>
          <p:nvPr>
            <p:ph idx="1" type="body"/>
          </p:nvPr>
        </p:nvSpPr>
        <p:spPr>
          <a:xfrm>
            <a:off x="449100" y="726400"/>
            <a:ext cx="8226000" cy="37785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400"/>
              <a:t>Ypres is a town in </a:t>
            </a:r>
            <a:r>
              <a:rPr lang="en-GB" sz="1400"/>
              <a:t>Belgium</a:t>
            </a:r>
            <a:r>
              <a:rPr lang="en-GB" sz="1400"/>
              <a:t> and was important because the BEF wanted to prevent the German army from gaining control of the coast. There were three battles of Ypres:</a:t>
            </a:r>
            <a:endParaRPr sz="1400"/>
          </a:p>
          <a:p>
            <a:pPr indent="0" lvl="0" marL="0" rtl="0" algn="l">
              <a:lnSpc>
                <a:spcPct val="90000"/>
              </a:lnSpc>
              <a:spcBef>
                <a:spcPts val="500"/>
              </a:spcBef>
              <a:spcAft>
                <a:spcPts val="0"/>
              </a:spcAft>
              <a:buNone/>
            </a:pPr>
            <a:r>
              <a:t/>
            </a:r>
            <a:endParaRPr sz="1400"/>
          </a:p>
          <a:p>
            <a:pPr indent="-317500" lvl="0" marL="457200" rtl="0" algn="l">
              <a:lnSpc>
                <a:spcPct val="90000"/>
              </a:lnSpc>
              <a:spcBef>
                <a:spcPts val="500"/>
              </a:spcBef>
              <a:spcAft>
                <a:spcPts val="0"/>
              </a:spcAft>
              <a:buSzPts val="1400"/>
              <a:buChar char="●"/>
            </a:pPr>
            <a:r>
              <a:rPr lang="en-GB" sz="1400"/>
              <a:t>In October 1914, the British managed to gain control of Ypres and the German forces launched a counter-attack and whilst the British suffered heavy losses, they managed to hold their position and the German army retreated. However, the Germans extended the </a:t>
            </a:r>
            <a:r>
              <a:rPr b="1" lang="en-GB" sz="1400">
                <a:solidFill>
                  <a:schemeClr val="accent4"/>
                </a:solidFill>
              </a:rPr>
              <a:t>Ypres Salient</a:t>
            </a:r>
            <a:r>
              <a:rPr lang="en-GB" sz="1400"/>
              <a:t>. The Germans had also </a:t>
            </a:r>
            <a:r>
              <a:rPr lang="en-GB" sz="1400"/>
              <a:t>captured</a:t>
            </a:r>
            <a:r>
              <a:rPr lang="en-GB" sz="1400"/>
              <a:t> </a:t>
            </a:r>
            <a:r>
              <a:rPr b="1" lang="en-GB" sz="1400">
                <a:solidFill>
                  <a:schemeClr val="accent4"/>
                </a:solidFill>
              </a:rPr>
              <a:t>Hill 60</a:t>
            </a:r>
            <a:r>
              <a:rPr lang="en-GB" sz="1400"/>
              <a:t> which gave them a significant </a:t>
            </a:r>
            <a:r>
              <a:rPr lang="en-GB" sz="1400"/>
              <a:t>advantage</a:t>
            </a:r>
            <a:r>
              <a:rPr lang="en-GB" sz="1400"/>
              <a:t>. Just before the Second Battle of Ypres, the British managed to use explosives dug into Hill 60 to take this position.</a:t>
            </a:r>
            <a:endParaRPr sz="1400"/>
          </a:p>
          <a:p>
            <a:pPr indent="-317500" lvl="0" marL="457200" rtl="0" algn="l">
              <a:lnSpc>
                <a:spcPct val="90000"/>
              </a:lnSpc>
              <a:spcBef>
                <a:spcPts val="0"/>
              </a:spcBef>
              <a:spcAft>
                <a:spcPts val="0"/>
              </a:spcAft>
              <a:buSzPts val="1400"/>
              <a:buChar char="●"/>
            </a:pPr>
            <a:r>
              <a:rPr lang="en-GB" sz="1400"/>
              <a:t>The </a:t>
            </a:r>
            <a:r>
              <a:rPr b="1" lang="en-GB" sz="1400"/>
              <a:t>Second Battle of Ypres</a:t>
            </a:r>
            <a:r>
              <a:rPr lang="en-GB" sz="1400"/>
              <a:t> began in April 1915 when the Germans </a:t>
            </a:r>
            <a:r>
              <a:rPr lang="en-GB" sz="1400"/>
              <a:t>launched</a:t>
            </a:r>
            <a:r>
              <a:rPr lang="en-GB" sz="1400"/>
              <a:t> another attack and lasted around a month. The Germans used </a:t>
            </a:r>
            <a:r>
              <a:rPr b="1" lang="en-GB" sz="1400">
                <a:solidFill>
                  <a:schemeClr val="accent5"/>
                </a:solidFill>
              </a:rPr>
              <a:t>chlorine gas</a:t>
            </a:r>
            <a:r>
              <a:rPr lang="en-GB" sz="1400"/>
              <a:t> against Allied troops. Again British </a:t>
            </a:r>
            <a:r>
              <a:rPr lang="en-GB" sz="1400"/>
              <a:t>casualties</a:t>
            </a:r>
            <a:r>
              <a:rPr lang="en-GB" sz="1400"/>
              <a:t> were high (59,000 men) and the Germans closed more ground.</a:t>
            </a:r>
            <a:endParaRPr sz="1400"/>
          </a:p>
          <a:p>
            <a:pPr indent="-317500" lvl="0" marL="457200" rtl="0" algn="l">
              <a:lnSpc>
                <a:spcPct val="90000"/>
              </a:lnSpc>
              <a:spcBef>
                <a:spcPts val="0"/>
              </a:spcBef>
              <a:spcAft>
                <a:spcPts val="0"/>
              </a:spcAft>
              <a:buSzPts val="1400"/>
              <a:buChar char="●"/>
            </a:pPr>
            <a:r>
              <a:rPr lang="en-GB" sz="1400"/>
              <a:t>The</a:t>
            </a:r>
            <a:r>
              <a:rPr b="1" lang="en-GB" sz="1400"/>
              <a:t> Third Battle of Ypres</a:t>
            </a:r>
            <a:r>
              <a:rPr lang="en-GB" sz="1400"/>
              <a:t> began in 1917 and the British aimed to break out of the salient. In July 1917 the British began to march towards Passchendaele but poor weather conditions hampered their efforts and by November it had cost the British around 245,000 casualties and they had pushed the salient back seven miles.</a:t>
            </a:r>
            <a:endParaRPr sz="1400"/>
          </a:p>
        </p:txBody>
      </p:sp>
      <p:sp>
        <p:nvSpPr>
          <p:cNvPr id="161" name="Google Shape;161;p31"/>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Battle of the Somme</a:t>
            </a:r>
            <a:endParaRPr sz="700">
              <a:solidFill>
                <a:schemeClr val="dk2"/>
              </a:solidFill>
            </a:endParaRPr>
          </a:p>
        </p:txBody>
      </p:sp>
      <p:sp>
        <p:nvSpPr>
          <p:cNvPr id="167" name="Google Shape;167;p32"/>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The Battle of the Somme began on 1 July 1916. It was a large-scale attack which aimed to destroy German defences and take enemy ground. Some key features of the battle were:</a:t>
            </a:r>
            <a:endParaRPr/>
          </a:p>
          <a:p>
            <a:pPr indent="0" lvl="0" marL="0" rtl="0" algn="l">
              <a:lnSpc>
                <a:spcPct val="90000"/>
              </a:lnSpc>
              <a:spcBef>
                <a:spcPts val="500"/>
              </a:spcBef>
              <a:spcAft>
                <a:spcPts val="0"/>
              </a:spcAft>
              <a:buNone/>
            </a:pPr>
            <a:r>
              <a:t/>
            </a:r>
            <a:endParaRPr/>
          </a:p>
          <a:p>
            <a:pPr indent="-330200" lvl="0" marL="457200" rtl="0" algn="l">
              <a:lnSpc>
                <a:spcPct val="90000"/>
              </a:lnSpc>
              <a:spcBef>
                <a:spcPts val="500"/>
              </a:spcBef>
              <a:spcAft>
                <a:spcPts val="0"/>
              </a:spcAft>
              <a:buSzPts val="1600"/>
              <a:buChar char="●"/>
            </a:pPr>
            <a:r>
              <a:rPr lang="en-GB"/>
              <a:t>The high casualty rate - There were around </a:t>
            </a:r>
            <a:r>
              <a:rPr b="1" lang="en-GB">
                <a:solidFill>
                  <a:schemeClr val="accent5"/>
                </a:solidFill>
              </a:rPr>
              <a:t>57,000</a:t>
            </a:r>
            <a:r>
              <a:rPr lang="en-GB"/>
              <a:t> British </a:t>
            </a:r>
            <a:r>
              <a:rPr lang="en-GB"/>
              <a:t>casualties</a:t>
            </a:r>
            <a:r>
              <a:rPr lang="en-GB"/>
              <a:t> on the first day (almost 20,000 killed), with the total number of British casualties at </a:t>
            </a:r>
            <a:r>
              <a:rPr b="1" lang="en-GB">
                <a:solidFill>
                  <a:schemeClr val="accent5"/>
                </a:solidFill>
              </a:rPr>
              <a:t>400,000 </a:t>
            </a:r>
            <a:r>
              <a:rPr lang="en-GB"/>
              <a:t>by November 1916.</a:t>
            </a:r>
            <a:endParaRPr/>
          </a:p>
          <a:p>
            <a:pPr indent="-330200" lvl="0" marL="457200" rtl="0" algn="l">
              <a:lnSpc>
                <a:spcPct val="90000"/>
              </a:lnSpc>
              <a:spcBef>
                <a:spcPts val="0"/>
              </a:spcBef>
              <a:spcAft>
                <a:spcPts val="0"/>
              </a:spcAft>
              <a:buSzPts val="1600"/>
              <a:buChar char="●"/>
            </a:pPr>
            <a:r>
              <a:rPr lang="en-GB"/>
              <a:t>The </a:t>
            </a:r>
            <a:r>
              <a:rPr b="1" lang="en-GB">
                <a:solidFill>
                  <a:schemeClr val="accent5"/>
                </a:solidFill>
              </a:rPr>
              <a:t>creeping </a:t>
            </a:r>
            <a:r>
              <a:rPr b="1" lang="en-GB">
                <a:solidFill>
                  <a:schemeClr val="accent5"/>
                </a:solidFill>
              </a:rPr>
              <a:t>barrage</a:t>
            </a:r>
            <a:r>
              <a:rPr lang="en-GB"/>
              <a:t> - This was when a heavy artillery bombardment was used at first to destroy as much of the enemy defences as possible. This </a:t>
            </a:r>
            <a:r>
              <a:rPr lang="en-GB"/>
              <a:t>bombardment</a:t>
            </a:r>
            <a:r>
              <a:rPr lang="en-GB"/>
              <a:t> was launched minutes before the British</a:t>
            </a:r>
            <a:r>
              <a:rPr b="1" lang="en-GB">
                <a:solidFill>
                  <a:schemeClr val="accent4"/>
                </a:solidFill>
              </a:rPr>
              <a:t> infantry</a:t>
            </a:r>
            <a:r>
              <a:rPr lang="en-GB"/>
              <a:t> then advanced on the Germans. This contributed to the heavy casualty rate.</a:t>
            </a:r>
            <a:endParaRPr/>
          </a:p>
          <a:p>
            <a:pPr indent="-330200" lvl="0" marL="457200" rtl="0" algn="l">
              <a:lnSpc>
                <a:spcPct val="90000"/>
              </a:lnSpc>
              <a:spcBef>
                <a:spcPts val="0"/>
              </a:spcBef>
              <a:spcAft>
                <a:spcPts val="0"/>
              </a:spcAft>
              <a:buSzPts val="1600"/>
              <a:buChar char="●"/>
            </a:pPr>
            <a:r>
              <a:rPr lang="en-GB"/>
              <a:t>Tanks - Tanks were used in a battle for the first time. Around 40 tanks were introduced but they were slow and often brokedown. They were ineffective in holding any ground.</a:t>
            </a:r>
            <a:endParaRPr/>
          </a:p>
        </p:txBody>
      </p:sp>
      <p:sp>
        <p:nvSpPr>
          <p:cNvPr id="168" name="Google Shape;168;p32"/>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Battle of Arras</a:t>
            </a:r>
            <a:endParaRPr sz="700">
              <a:solidFill>
                <a:schemeClr val="dk2"/>
              </a:solidFill>
            </a:endParaRPr>
          </a:p>
        </p:txBody>
      </p:sp>
      <p:sp>
        <p:nvSpPr>
          <p:cNvPr id="174" name="Google Shape;174;p33"/>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The Battle of Arras began in April 1917 but what happened leading up to the battle is also significant in our study. </a:t>
            </a:r>
            <a:r>
              <a:rPr lang="en-GB"/>
              <a:t>Before the battle, Allied soldiers had dug a</a:t>
            </a:r>
            <a:r>
              <a:rPr lang="en-GB">
                <a:solidFill>
                  <a:srgbClr val="000000"/>
                </a:solidFill>
              </a:rPr>
              <a:t> </a:t>
            </a:r>
            <a:r>
              <a:rPr b="1" lang="en-GB">
                <a:solidFill>
                  <a:schemeClr val="accent5"/>
                </a:solidFill>
              </a:rPr>
              <a:t>network of tunnels</a:t>
            </a:r>
            <a:r>
              <a:rPr lang="en-GB">
                <a:solidFill>
                  <a:srgbClr val="000000"/>
                </a:solidFill>
              </a:rPr>
              <a:t> </a:t>
            </a:r>
            <a:r>
              <a:rPr lang="en-GB"/>
              <a:t>below Arras. (Some of these tunnels were already there and were added to). </a:t>
            </a:r>
            <a:endParaRPr/>
          </a:p>
          <a:p>
            <a:pPr indent="0" lvl="0" marL="0" rtl="0" algn="l">
              <a:lnSpc>
                <a:spcPct val="90000"/>
              </a:lnSpc>
              <a:spcBef>
                <a:spcPts val="500"/>
              </a:spcBef>
              <a:spcAft>
                <a:spcPts val="0"/>
              </a:spcAft>
              <a:buNone/>
            </a:pPr>
            <a:r>
              <a:t/>
            </a:r>
            <a:endParaRPr>
              <a:solidFill>
                <a:srgbClr val="000000"/>
              </a:solidFill>
            </a:endParaRPr>
          </a:p>
          <a:p>
            <a:pPr indent="0" lvl="0" marL="0" rtl="0" algn="l">
              <a:lnSpc>
                <a:spcPct val="90000"/>
              </a:lnSpc>
              <a:spcBef>
                <a:spcPts val="500"/>
              </a:spcBef>
              <a:spcAft>
                <a:spcPts val="0"/>
              </a:spcAft>
              <a:buNone/>
            </a:pPr>
            <a:r>
              <a:rPr lang="en-GB"/>
              <a:t>The ground at Arras was chalky which meant tunnels could be dug more easily. There were even rooms with running water and electricity and even a hospital (known as</a:t>
            </a:r>
            <a:r>
              <a:rPr lang="en-GB">
                <a:solidFill>
                  <a:srgbClr val="000000"/>
                </a:solidFill>
              </a:rPr>
              <a:t> </a:t>
            </a:r>
            <a:r>
              <a:rPr b="1" lang="en-GB">
                <a:solidFill>
                  <a:schemeClr val="accent5"/>
                </a:solidFill>
              </a:rPr>
              <a:t>Thompson's</a:t>
            </a:r>
            <a:r>
              <a:rPr b="1" lang="en-GB">
                <a:solidFill>
                  <a:schemeClr val="accent5"/>
                </a:solidFill>
              </a:rPr>
              <a:t> Cave</a:t>
            </a:r>
            <a:r>
              <a:rPr lang="en-GB">
                <a:solidFill>
                  <a:srgbClr val="000000"/>
                </a:solidFill>
              </a:rPr>
              <a:t>)</a:t>
            </a:r>
            <a:r>
              <a:rPr lang="en-GB"/>
              <a:t> with around 700 spaces where stretchers could be placed as beds and a makeshift operating theatre.</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GB"/>
              <a:t>Around 24,000 men who had been hiding in the tunnels attacked the German trenches. By May, however, the progress the British had slowed and the </a:t>
            </a:r>
            <a:r>
              <a:rPr lang="en-GB"/>
              <a:t>casualties</a:t>
            </a:r>
            <a:r>
              <a:rPr lang="en-GB"/>
              <a:t> were high.</a:t>
            </a:r>
            <a:endParaRPr/>
          </a:p>
          <a:p>
            <a:pPr indent="0" lvl="0" marL="0" rtl="0" algn="l">
              <a:lnSpc>
                <a:spcPct val="115000"/>
              </a:lnSpc>
              <a:spcBef>
                <a:spcPts val="0"/>
              </a:spcBef>
              <a:spcAft>
                <a:spcPts val="0"/>
              </a:spcAft>
              <a:buNone/>
            </a:pPr>
            <a:r>
              <a:t/>
            </a:r>
            <a:endParaRPr sz="1400">
              <a:solidFill>
                <a:srgbClr val="000000"/>
              </a:solidFill>
            </a:endParaRPr>
          </a:p>
          <a:p>
            <a:pPr indent="0" lvl="0" marL="0" rtl="0" algn="l">
              <a:lnSpc>
                <a:spcPct val="90000"/>
              </a:lnSpc>
              <a:spcBef>
                <a:spcPts val="500"/>
              </a:spcBef>
              <a:spcAft>
                <a:spcPts val="0"/>
              </a:spcAft>
              <a:buNone/>
            </a:pPr>
            <a:r>
              <a:t/>
            </a:r>
            <a:endParaRPr/>
          </a:p>
        </p:txBody>
      </p:sp>
      <p:sp>
        <p:nvSpPr>
          <p:cNvPr id="175" name="Google Shape;175;p33"/>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The Battle of Cambrai</a:t>
            </a:r>
            <a:endParaRPr sz="700">
              <a:solidFill>
                <a:schemeClr val="dk2"/>
              </a:solidFill>
            </a:endParaRPr>
          </a:p>
        </p:txBody>
      </p:sp>
      <p:sp>
        <p:nvSpPr>
          <p:cNvPr id="181" name="Google Shape;181;p34"/>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The Battle of Cambrai began in October 1917. Some key features of this battle were:</a:t>
            </a:r>
            <a:endParaRPr/>
          </a:p>
          <a:p>
            <a:pPr indent="0" lvl="0" marL="0" rtl="0" algn="l">
              <a:lnSpc>
                <a:spcPct val="90000"/>
              </a:lnSpc>
              <a:spcBef>
                <a:spcPts val="500"/>
              </a:spcBef>
              <a:spcAft>
                <a:spcPts val="0"/>
              </a:spcAft>
              <a:buNone/>
            </a:pPr>
            <a:r>
              <a:t/>
            </a:r>
            <a:endParaRPr/>
          </a:p>
          <a:p>
            <a:pPr indent="-330200" lvl="0" marL="457200" rtl="0" algn="l">
              <a:lnSpc>
                <a:spcPct val="90000"/>
              </a:lnSpc>
              <a:spcBef>
                <a:spcPts val="500"/>
              </a:spcBef>
              <a:spcAft>
                <a:spcPts val="0"/>
              </a:spcAft>
              <a:buSzPts val="1600"/>
              <a:buChar char="●"/>
            </a:pPr>
            <a:r>
              <a:rPr lang="en-GB"/>
              <a:t>Tanks - There was the first successful large-scale use of tanks. Around </a:t>
            </a:r>
            <a:r>
              <a:rPr b="1" lang="en-GB">
                <a:solidFill>
                  <a:schemeClr val="accent5"/>
                </a:solidFill>
              </a:rPr>
              <a:t>500 tanks</a:t>
            </a:r>
            <a:r>
              <a:rPr lang="en-GB"/>
              <a:t> were used. They were more effective than when used in the Battle of the Somme, their machine guns worked and they were able to move easily </a:t>
            </a:r>
            <a:r>
              <a:rPr lang="en-GB"/>
              <a:t>across</a:t>
            </a:r>
            <a:r>
              <a:rPr lang="en-GB"/>
              <a:t> the uneven ground and barbed wire.</a:t>
            </a:r>
            <a:endParaRPr/>
          </a:p>
          <a:p>
            <a:pPr indent="-330200" lvl="0" marL="457200" rtl="0" algn="l">
              <a:lnSpc>
                <a:spcPct val="90000"/>
              </a:lnSpc>
              <a:spcBef>
                <a:spcPts val="0"/>
              </a:spcBef>
              <a:spcAft>
                <a:spcPts val="0"/>
              </a:spcAft>
              <a:buSzPts val="1600"/>
              <a:buChar char="●"/>
            </a:pPr>
            <a:r>
              <a:rPr lang="en-GB"/>
              <a:t>Blood bank - </a:t>
            </a:r>
            <a:r>
              <a:rPr b="1" lang="en-GB">
                <a:solidFill>
                  <a:schemeClr val="accent4"/>
                </a:solidFill>
              </a:rPr>
              <a:t>Blood banks</a:t>
            </a:r>
            <a:r>
              <a:rPr b="1" lang="en-GB">
                <a:solidFill>
                  <a:srgbClr val="000000"/>
                </a:solidFill>
              </a:rPr>
              <a:t> </a:t>
            </a:r>
            <a:r>
              <a:rPr lang="en-GB"/>
              <a:t>were used for the first time at Cambrai by </a:t>
            </a:r>
            <a:r>
              <a:rPr b="1" lang="en-GB">
                <a:solidFill>
                  <a:schemeClr val="accent3"/>
                </a:solidFill>
              </a:rPr>
              <a:t>Oswald Robertson</a:t>
            </a:r>
            <a:r>
              <a:rPr lang="en-GB"/>
              <a:t>. Blood groups had been discovered in </a:t>
            </a:r>
            <a:r>
              <a:rPr b="1" lang="en-GB">
                <a:solidFill>
                  <a:schemeClr val="accent5"/>
                </a:solidFill>
              </a:rPr>
              <a:t>1901</a:t>
            </a:r>
            <a:r>
              <a:rPr lang="en-GB"/>
              <a:t> and developments in the storage of blood over the course of the war meant that it was possible to have blood ready as a </a:t>
            </a:r>
            <a:r>
              <a:rPr lang="en-GB"/>
              <a:t>preparatory</a:t>
            </a:r>
            <a:r>
              <a:rPr lang="en-GB"/>
              <a:t> action. As a result, 11 out of 20 severely wounded Canadian soldiers who were given transfusions survived.</a:t>
            </a:r>
            <a:endParaRPr/>
          </a:p>
          <a:p>
            <a:pPr indent="-330200" lvl="0" marL="457200" rtl="0" algn="l">
              <a:lnSpc>
                <a:spcPct val="90000"/>
              </a:lnSpc>
              <a:spcBef>
                <a:spcPts val="0"/>
              </a:spcBef>
              <a:spcAft>
                <a:spcPts val="0"/>
              </a:spcAft>
              <a:buSzPts val="1600"/>
              <a:buChar char="●"/>
            </a:pPr>
            <a:r>
              <a:rPr lang="en-GB"/>
              <a:t>Mustard gas was used by the Germans which caused large numbers of casualties.</a:t>
            </a:r>
            <a:endParaRPr/>
          </a:p>
        </p:txBody>
      </p:sp>
      <p:sp>
        <p:nvSpPr>
          <p:cNvPr id="182" name="Google Shape;182;p34"/>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