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10287000" cx="18288000"/>
  <p:notesSz cx="6858000" cy="9144000"/>
  <p:embeddedFontLst>
    <p:embeddedFont>
      <p:font typeface="Montserrat SemiBold"/>
      <p:regular r:id="rId17"/>
      <p:bold r:id="rId18"/>
      <p:italic r:id="rId19"/>
      <p:boldItalic r:id="rId20"/>
    </p:embeddedFont>
    <p:embeddedFont>
      <p:font typeface="Montserrat"/>
      <p:regular r:id="rId21"/>
      <p:bold r:id="rId22"/>
      <p:italic r:id="rId23"/>
      <p:boldItalic r:id="rId24"/>
    </p:embeddedFont>
    <p:embeddedFont>
      <p:font typeface="Montserrat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50C8BD8-9460-4E78-A63F-796F99776133}">
  <a:tblStyle styleId="{450C8BD8-9460-4E78-A63F-796F9977613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4DD54E34-6006-4F26-A91C-08D5A1A026FC}"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MontserratSemiBold-regular.fntdata"/><Relationship Id="rId16" Type="http://schemas.openxmlformats.org/officeDocument/2006/relationships/slide" Target="slides/slide10.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8ea62517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 name="Google Shape;44;g8ea62517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sich verstehen mit</a:t>
            </a:r>
            <a:endParaRPr b="0" i="0" sz="1800" u="none" strike="noStrike">
              <a:latin typeface="Arial"/>
              <a:ea typeface="Arial"/>
              <a:cs typeface="Arial"/>
              <a:sym typeface="Arial"/>
            </a:endParaRPr>
          </a:p>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sich streiten mit</a:t>
            </a:r>
            <a:endParaRPr b="0" i="0" sz="1800" u="none" strike="noStrike">
              <a:latin typeface="Arial"/>
              <a:ea typeface="Arial"/>
              <a:cs typeface="Arial"/>
              <a:sym typeface="Arial"/>
            </a:endParaRPr>
          </a:p>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eifersüchtig auf</a:t>
            </a:r>
            <a:endParaRPr b="0" i="0" sz="1800" u="none" strike="noStrike">
              <a:latin typeface="Arial"/>
              <a:ea typeface="Arial"/>
              <a:cs typeface="Arial"/>
              <a:sym typeface="Arial"/>
            </a:endParaRPr>
          </a:p>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mit jemandem gut auskommen</a:t>
            </a:r>
            <a:endParaRPr b="0" i="0" sz="1800" u="none" strike="noStrike">
              <a:latin typeface="Arial"/>
              <a:ea typeface="Arial"/>
              <a:cs typeface="Arial"/>
              <a:sym typeface="Arial"/>
            </a:endParaRPr>
          </a:p>
          <a:p>
            <a:pPr indent="0" lvl="0" marL="0" rtl="0" algn="l">
              <a:lnSpc>
                <a:spcPct val="130000"/>
              </a:lnSpc>
              <a:spcBef>
                <a:spcPts val="1000"/>
              </a:spcBef>
              <a:spcAft>
                <a:spcPts val="1000"/>
              </a:spcAft>
              <a:buSzPts val="1100"/>
              <a:buNone/>
            </a:pPr>
            <a:r>
              <a:t/>
            </a:r>
            <a:endParaRPr sz="1000">
              <a:latin typeface="Montserrat"/>
              <a:ea typeface="Montserrat"/>
              <a:cs typeface="Montserrat"/>
              <a:sym typeface="Montserra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1100"/>
              <a:buNone/>
            </a:pPr>
            <a:r>
              <a:rPr i="1" lang="en-GB" sz="1000">
                <a:latin typeface="Montserrat"/>
                <a:ea typeface="Montserrat"/>
                <a:cs typeface="Montserrat"/>
                <a:sym typeface="Montserrat"/>
              </a:rPr>
              <a:t>The plan for today’s lesson is as follows.  Press return   if you haven’t done the quiz, please do it now.</a:t>
            </a:r>
            <a:endParaRPr i="1" sz="1000">
              <a:latin typeface="Montserrat"/>
              <a:ea typeface="Montserrat"/>
              <a:cs typeface="Montserrat"/>
              <a:sym typeface="Montserrat"/>
            </a:endParaRPr>
          </a:p>
          <a:p>
            <a:pPr indent="0" lvl="0" marL="0" rtl="0" algn="l">
              <a:lnSpc>
                <a:spcPct val="115000"/>
              </a:lnSpc>
              <a:spcBef>
                <a:spcPts val="1200"/>
              </a:spcBef>
              <a:spcAft>
                <a:spcPts val="0"/>
              </a:spcAft>
              <a:buSzPts val="1100"/>
              <a:buNone/>
            </a:pPr>
            <a:r>
              <a:rPr lang="en-GB" sz="1000">
                <a:latin typeface="Montserrat"/>
                <a:ea typeface="Montserrat"/>
                <a:cs typeface="Montserrat"/>
                <a:sym typeface="Montserrat"/>
              </a:rPr>
              <a:t>Bist du fertig? (bereit)? Los geht’s!</a:t>
            </a:r>
            <a:br>
              <a:rPr lang="en-GB" sz="1000">
                <a:latin typeface="Montserrat"/>
                <a:ea typeface="Montserrat"/>
                <a:cs typeface="Montserrat"/>
                <a:sym typeface="Montserrat"/>
              </a:rPr>
            </a:br>
            <a:endParaRPr sz="1000">
              <a:latin typeface="Montserrat"/>
              <a:ea typeface="Montserrat"/>
              <a:cs typeface="Montserrat"/>
              <a:sym typeface="Montserrat"/>
            </a:endParaRPr>
          </a:p>
          <a:p>
            <a:pPr indent="0" lvl="0" marL="0" rtl="0" algn="l">
              <a:lnSpc>
                <a:spcPct val="115000"/>
              </a:lnSpc>
              <a:spcBef>
                <a:spcPts val="1200"/>
              </a:spcBef>
              <a:spcAft>
                <a:spcPts val="0"/>
              </a:spcAft>
              <a:buSzPts val="1100"/>
              <a:buNone/>
            </a:pPr>
            <a:r>
              <a:t/>
            </a:r>
            <a:endParaRPr/>
          </a:p>
          <a:p>
            <a:pPr indent="0" lvl="0" marL="0" rtl="0" algn="l">
              <a:lnSpc>
                <a:spcPct val="115000"/>
              </a:lnSpc>
              <a:spcBef>
                <a:spcPts val="1200"/>
              </a:spcBef>
              <a:spcAft>
                <a:spcPts val="0"/>
              </a:spcAft>
              <a:buSzPts val="1100"/>
              <a:buNone/>
            </a:pPr>
            <a:r>
              <a:t/>
            </a:r>
            <a:endParaRPr/>
          </a:p>
          <a:p>
            <a:pPr indent="0" lvl="0" marL="0" rtl="0" algn="l">
              <a:lnSpc>
                <a:spcPct val="130000"/>
              </a:lnSpc>
              <a:spcBef>
                <a:spcPts val="1200"/>
              </a:spcBef>
              <a:spcAft>
                <a:spcPts val="0"/>
              </a:spcAft>
              <a:buSzPts val="1100"/>
              <a:buNone/>
            </a:pPr>
            <a:r>
              <a:t/>
            </a:r>
            <a:endParaRPr sz="1000">
              <a:latin typeface="Montserrat"/>
              <a:ea typeface="Montserrat"/>
              <a:cs typeface="Montserrat"/>
              <a:sym typeface="Montserrat"/>
            </a:endParaRPr>
          </a:p>
          <a:p>
            <a:pPr indent="0" lvl="0" marL="0" rtl="0" algn="l">
              <a:lnSpc>
                <a:spcPct val="130000"/>
              </a:lnSpc>
              <a:spcBef>
                <a:spcPts val="1000"/>
              </a:spcBef>
              <a:spcAft>
                <a:spcPts val="1000"/>
              </a:spcAft>
              <a:buSzPts val="1100"/>
              <a:buNone/>
            </a:pPr>
            <a:r>
              <a:t/>
            </a:r>
            <a:endParaRPr sz="1000">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Phonics practice slide [Presentation slide when two SSC (sound-symbol correspondences) are presented together.]</a:t>
            </a:r>
            <a:br>
              <a:rPr b="1" lang="en-GB"/>
            </a:br>
            <a:r>
              <a:rPr b="1" lang="en-GB"/>
              <a:t>Timing: </a:t>
            </a:r>
            <a:r>
              <a:rPr b="0" lang="en-GB"/>
              <a:t>1 minute</a:t>
            </a:r>
            <a:br>
              <a:rPr b="0" lang="en-GB"/>
            </a:br>
            <a:br>
              <a:rPr b="0" lang="en-GB"/>
            </a:br>
            <a:r>
              <a:rPr lang="en-GB"/>
              <a:t>Procedure:</a:t>
            </a:r>
            <a:br>
              <a:rPr lang="en-GB"/>
            </a:br>
            <a:r>
              <a:rPr lang="en-GB"/>
              <a:t>1. Say the SSC sound</a:t>
            </a:r>
            <a:br>
              <a:rPr lang="en-GB"/>
            </a:br>
            <a:r>
              <a:rPr lang="en-GB"/>
              <a:t>2. Ask student to repeat (use TL for ‘repeat’).</a:t>
            </a:r>
            <a:br>
              <a:rPr lang="en-GB"/>
            </a:br>
            <a:r>
              <a:rPr lang="en-GB"/>
              <a:t>Move to a clean slide with just the pink SSC on it.</a:t>
            </a:r>
            <a:br>
              <a:rPr lang="en-GB"/>
            </a:br>
            <a:r>
              <a:rPr lang="en-GB"/>
              <a:t>3. Bring on (up to) five CLUSTER words which have the same sound.  Ask student to pause the video (TL) to say them  Then you say each word and leave space for the student to say them after you.</a:t>
            </a:r>
            <a:endParaRPr i="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GB"/>
              <a:t>EI – frei. IE-Liebe. Wiederhole!  An easy way to remember this in German is that you pronounce the second letter like the English alphabet letter.  Let’s practise again with our source words – los gehts!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Timing: 2 minutes</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Aim: </a:t>
            </a:r>
            <a:r>
              <a:rPr b="0" lang="en-GB"/>
              <a:t>To introduce/consolidate SSC </a:t>
            </a:r>
            <a:r>
              <a:rPr b="1" lang="en-GB"/>
              <a:t>[z]</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Procedure:</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GB"/>
              <a:t>Introduce and elicit the pronunciation of the </a:t>
            </a:r>
            <a:r>
              <a:rPr b="1" lang="en-GB"/>
              <a:t>individual SSC [z] </a:t>
            </a:r>
            <a:r>
              <a:rPr lang="en-GB"/>
              <a:t>and then the </a:t>
            </a:r>
            <a:r>
              <a:rPr b="1" lang="en-GB"/>
              <a:t>source</a:t>
            </a:r>
            <a:r>
              <a:rPr lang="en-GB"/>
              <a:t> word again ‘</a:t>
            </a:r>
            <a:r>
              <a:rPr b="1" lang="en-GB"/>
              <a:t>Zug’</a:t>
            </a:r>
            <a:r>
              <a:rPr lang="en-GB"/>
              <a:t> (with gesture, if using).</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GB"/>
              <a:t>Then present and elicit the pronunciation of the five </a:t>
            </a:r>
            <a:r>
              <a:rPr b="1" lang="en-GB"/>
              <a:t>cluster</a:t>
            </a:r>
            <a:r>
              <a:rPr lang="en-GB"/>
              <a:t> words.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a:br>
            <a:endParaRPr/>
          </a:p>
          <a:p>
            <a:pPr indent="0" lvl="0" marL="0" marR="0" rtl="0" algn="l">
              <a:lnSpc>
                <a:spcPct val="100000"/>
              </a:lnSpc>
              <a:spcBef>
                <a:spcPts val="0"/>
              </a:spcBef>
              <a:spcAft>
                <a:spcPts val="0"/>
              </a:spcAft>
              <a:buClr>
                <a:schemeClr val="dk1"/>
              </a:buClr>
              <a:buSzPts val="1200"/>
              <a:buFont typeface="Calibri"/>
              <a:buNone/>
            </a:pPr>
            <a:r>
              <a:rPr b="1" lang="en-GB"/>
              <a:t>Word frequency (1 is the most frequent word in German): </a:t>
            </a:r>
            <a:br>
              <a:rPr lang="en-GB"/>
            </a:br>
            <a:r>
              <a:rPr b="1" lang="en-GB"/>
              <a:t>Zug </a:t>
            </a:r>
            <a:r>
              <a:rPr lang="en-GB"/>
              <a:t>[613]; </a:t>
            </a:r>
            <a:r>
              <a:rPr b="1" lang="en-GB"/>
              <a:t>Zimmer</a:t>
            </a:r>
            <a:r>
              <a:rPr b="0" lang="en-GB"/>
              <a:t> [609]</a:t>
            </a:r>
            <a:r>
              <a:rPr lang="en-GB"/>
              <a:t> </a:t>
            </a:r>
            <a:r>
              <a:rPr b="1" lang="en-GB"/>
              <a:t>zehn</a:t>
            </a:r>
            <a:r>
              <a:rPr lang="en-GB"/>
              <a:t> [314]; </a:t>
            </a:r>
            <a:r>
              <a:rPr b="1" lang="en-GB"/>
              <a:t>Arzt </a:t>
            </a:r>
            <a:r>
              <a:rPr lang="en-GB"/>
              <a:t>[614]; </a:t>
            </a:r>
            <a:r>
              <a:rPr b="1" lang="en-GB"/>
              <a:t>Platz </a:t>
            </a:r>
            <a:r>
              <a:rPr lang="en-GB"/>
              <a:t>[344]; </a:t>
            </a:r>
            <a:r>
              <a:rPr b="1" lang="en-GB"/>
              <a:t>sitzen </a:t>
            </a:r>
            <a:r>
              <a:rPr lang="en-GB"/>
              <a:t>[261].</a:t>
            </a:r>
            <a:br>
              <a:rPr lang="en-GB"/>
            </a:br>
            <a:r>
              <a:rPr i="1" lang="en-GB"/>
              <a:t>Source:  Jones, R.L. &amp; Tschirner, E. (2006). A frequency dictionary of German: core vocabulary for learners. Routledge</a:t>
            </a:r>
            <a:endParaRPr/>
          </a:p>
          <a:p>
            <a:pPr indent="0" lvl="0" marL="0" rtl="0" algn="l">
              <a:lnSpc>
                <a:spcPct val="100000"/>
              </a:lnSpc>
              <a:spcBef>
                <a:spcPts val="0"/>
              </a:spcBef>
              <a:spcAft>
                <a:spcPts val="0"/>
              </a:spcAft>
              <a:buSzPts val="1100"/>
              <a:buNone/>
            </a:pPr>
            <a:r>
              <a:t/>
            </a:r>
            <a:endParaRPr/>
          </a:p>
        </p:txBody>
      </p:sp>
      <p:sp>
        <p:nvSpPr>
          <p:cNvPr id="69" name="Google Shape;6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Timing: 2 minutes</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Aim: </a:t>
            </a:r>
            <a:r>
              <a:rPr b="0" lang="en-GB"/>
              <a:t>To introduce/consolidate SSC </a:t>
            </a:r>
            <a:r>
              <a:rPr b="1" lang="en-GB"/>
              <a:t>[sp]</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Procedure:</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GB"/>
              <a:t>Introduce and elicit the pronunciation of the </a:t>
            </a:r>
            <a:r>
              <a:rPr b="1" lang="en-GB"/>
              <a:t>individual SSC [sp] </a:t>
            </a:r>
            <a:r>
              <a:rPr lang="en-GB"/>
              <a:t>and then the </a:t>
            </a:r>
            <a:r>
              <a:rPr b="1" lang="en-GB"/>
              <a:t>source</a:t>
            </a:r>
            <a:r>
              <a:rPr lang="en-GB"/>
              <a:t> word again ‘</a:t>
            </a:r>
            <a:r>
              <a:rPr b="1" lang="en-GB"/>
              <a:t>spielen</a:t>
            </a:r>
            <a:r>
              <a:rPr lang="en-GB"/>
              <a:t>’ (with gesture, if using).</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GB"/>
              <a:t>Then present and elicit the pronunciation of the five </a:t>
            </a:r>
            <a:r>
              <a:rPr b="1" lang="en-GB"/>
              <a:t>cluster</a:t>
            </a:r>
            <a:r>
              <a:rPr lang="en-GB"/>
              <a:t> words.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a:br>
            <a:endParaRPr/>
          </a:p>
          <a:p>
            <a:pPr indent="0" lvl="0" marL="0" marR="0" rtl="0" algn="l">
              <a:lnSpc>
                <a:spcPct val="100000"/>
              </a:lnSpc>
              <a:spcBef>
                <a:spcPts val="0"/>
              </a:spcBef>
              <a:spcAft>
                <a:spcPts val="0"/>
              </a:spcAft>
              <a:buClr>
                <a:schemeClr val="dk1"/>
              </a:buClr>
              <a:buSzPts val="1200"/>
              <a:buFont typeface="Calibri"/>
              <a:buNone/>
            </a:pPr>
            <a:r>
              <a:rPr b="1" lang="en-GB"/>
              <a:t>Word frequency (1 is the most frequent word in German): </a:t>
            </a:r>
            <a:br>
              <a:rPr lang="en-GB"/>
            </a:br>
            <a:r>
              <a:rPr b="1" lang="en-GB" sz="1200"/>
              <a:t>spielen</a:t>
            </a:r>
            <a:r>
              <a:rPr b="0" lang="en-GB" sz="1200"/>
              <a:t> [197</a:t>
            </a:r>
            <a:r>
              <a:rPr lang="en-GB" sz="1200"/>
              <a:t>]; </a:t>
            </a:r>
            <a:r>
              <a:rPr b="1" lang="en-GB" sz="1200"/>
              <a:t>Spaß </a:t>
            </a:r>
            <a:r>
              <a:rPr b="0" lang="en-GB" sz="1200"/>
              <a:t>[666] </a:t>
            </a:r>
            <a:r>
              <a:rPr b="1" lang="en-GB" sz="1200"/>
              <a:t>Sprache </a:t>
            </a:r>
            <a:r>
              <a:rPr lang="en-GB" sz="1200"/>
              <a:t>[367]; </a:t>
            </a:r>
            <a:r>
              <a:rPr b="1" lang="en-GB" sz="1200"/>
              <a:t>sprechen </a:t>
            </a:r>
            <a:r>
              <a:rPr lang="en-GB" sz="1200"/>
              <a:t>[157]; </a:t>
            </a:r>
            <a:r>
              <a:rPr b="1" lang="en-GB" sz="1200"/>
              <a:t>Sport </a:t>
            </a:r>
            <a:r>
              <a:rPr lang="en-GB" sz="1200"/>
              <a:t>[845]; </a:t>
            </a:r>
            <a:r>
              <a:rPr b="1" lang="en-GB" sz="1200"/>
              <a:t>Spiel </a:t>
            </a:r>
            <a:r>
              <a:rPr lang="en-GB" sz="1200"/>
              <a:t>[500].</a:t>
            </a:r>
            <a:br>
              <a:rPr lang="en-GB" sz="1200"/>
            </a:br>
            <a:r>
              <a:rPr i="1" lang="en-GB"/>
              <a:t>Source:  Jones, R.L. &amp; Tschirner, E. (2006). A frequency dictionary of German: core vocabulary for learners. Routledge</a:t>
            </a:r>
            <a:endParaRPr/>
          </a:p>
          <a:p>
            <a:pPr indent="0" lvl="0" marL="0" rtl="0" algn="l">
              <a:lnSpc>
                <a:spcPct val="100000"/>
              </a:lnSpc>
              <a:spcBef>
                <a:spcPts val="0"/>
              </a:spcBef>
              <a:spcAft>
                <a:spcPts val="0"/>
              </a:spcAft>
              <a:buSzPts val="1100"/>
              <a:buNone/>
            </a:pPr>
            <a:r>
              <a:t/>
            </a:r>
            <a:endParaRPr/>
          </a:p>
        </p:txBody>
      </p:sp>
      <p:sp>
        <p:nvSpPr>
          <p:cNvPr id="95" name="Google Shape;9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Min font size = 28 for the words on the slide.  Nothing below the acorn.</a:t>
            </a:r>
            <a:endParaRPr b="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sz="1200"/>
              <a:t>O</a:t>
            </a:r>
            <a:r>
              <a:rPr lang="en-GB" sz="1200">
                <a:solidFill>
                  <a:schemeClr val="dk1"/>
                </a:solidFill>
              </a:rPr>
              <a:t>n the screen, you can see the new vocabulary together.   Now, I’ll say the German again, but I will say them out of order.  You say the correct translation out loud.  If you want to challenge yourself - close your eyes, focus on what I’m saying and say the correct translation out loud.  </a:t>
            </a:r>
            <a:endParaRPr sz="1200">
              <a:solidFill>
                <a:schemeClr val="dk1"/>
              </a:solidFill>
            </a:endParaRPr>
          </a:p>
          <a:p>
            <a:pPr indent="0" lvl="0" marL="0" rtl="0" algn="l">
              <a:lnSpc>
                <a:spcPct val="100000"/>
              </a:lnSpc>
              <a:spcBef>
                <a:spcPts val="0"/>
              </a:spcBef>
              <a:spcAft>
                <a:spcPts val="0"/>
              </a:spcAft>
              <a:buSzPts val="1100"/>
              <a:buNone/>
            </a:pPr>
            <a:r>
              <a:t/>
            </a:r>
            <a:endParaRPr i="1" sz="1400">
              <a:solidFill>
                <a:srgbClr val="002060"/>
              </a:solidFill>
            </a:endParaRPr>
          </a:p>
          <a:p>
            <a:pPr indent="-711200" lvl="0" marL="914400" rtl="0" algn="l">
              <a:lnSpc>
                <a:spcPct val="130000"/>
              </a:lnSpc>
              <a:spcBef>
                <a:spcPts val="0"/>
              </a:spcBef>
              <a:spcAft>
                <a:spcPts val="0"/>
              </a:spcAft>
              <a:buSzPts val="4000"/>
              <a:buChar char="●"/>
            </a:pPr>
            <a:r>
              <a:rPr lang="en-GB" sz="1400"/>
              <a:t>toll, nett, aktiv, nervig, streng, benutzen, ausgehen, die Stiefschwester, die Halbgeschwister, die Groβeltern</a:t>
            </a:r>
            <a:endParaRPr sz="1400"/>
          </a:p>
          <a:p>
            <a:pPr indent="0" lvl="0" marL="0" marR="0" rtl="0" algn="l">
              <a:lnSpc>
                <a:spcPct val="100000"/>
              </a:lnSpc>
              <a:spcBef>
                <a:spcPts val="0"/>
              </a:spcBef>
              <a:spcAft>
                <a:spcPts val="0"/>
              </a:spcAft>
              <a:buClr>
                <a:srgbClr val="000000"/>
              </a:buClr>
              <a:buSzPts val="1100"/>
              <a:buFont typeface="Arial"/>
              <a:buNone/>
            </a:pPr>
            <a:r>
              <a:t/>
            </a:r>
            <a:endParaRPr sz="14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i="1" sz="1400">
              <a:solidFill>
                <a:srgbClr val="002060"/>
              </a:solidFill>
            </a:endParaRPr>
          </a:p>
          <a:p>
            <a:pPr indent="0" lvl="0" marL="0" rtl="0" algn="l">
              <a:lnSpc>
                <a:spcPct val="100000"/>
              </a:lnSpc>
              <a:spcBef>
                <a:spcPts val="0"/>
              </a:spcBef>
              <a:spcAft>
                <a:spcPts val="0"/>
              </a:spcAft>
              <a:buSzPts val="1100"/>
              <a:buNone/>
            </a:pPr>
            <a:r>
              <a:t/>
            </a:r>
            <a:endParaRPr i="1" sz="1400">
              <a:solidFill>
                <a:srgbClr val="00206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Style guide advice.</a:t>
            </a:r>
            <a:endParaRPr/>
          </a:p>
          <a:p>
            <a:pPr indent="0" lvl="0" marL="0" rtl="0" algn="l">
              <a:lnSpc>
                <a:spcPct val="100000"/>
              </a:lnSpc>
              <a:spcBef>
                <a:spcPts val="0"/>
              </a:spcBef>
              <a:spcAft>
                <a:spcPts val="0"/>
              </a:spcAft>
              <a:buSzPts val="1100"/>
              <a:buNone/>
            </a:pPr>
            <a:r>
              <a:rPr lang="en-GB"/>
              <a:t>Optimum use of lesson time and key to learning/consolidation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Style guide advice.</a:t>
            </a:r>
            <a:endParaRPr/>
          </a:p>
          <a:p>
            <a:pPr indent="0" lvl="0" marL="0" rtl="0" algn="l">
              <a:lnSpc>
                <a:spcPct val="100000"/>
              </a:lnSpc>
              <a:spcBef>
                <a:spcPts val="0"/>
              </a:spcBef>
              <a:spcAft>
                <a:spcPts val="0"/>
              </a:spcAft>
              <a:buSzPts val="1100"/>
              <a:buNone/>
            </a:pPr>
            <a:r>
              <a:rPr lang="en-GB"/>
              <a:t>Optimum use of lesson time and key to learning/consolidation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Style guide advice.</a:t>
            </a:r>
            <a:endParaRPr/>
          </a:p>
          <a:p>
            <a:pPr indent="0" lvl="0" marL="0" rtl="0" algn="l">
              <a:lnSpc>
                <a:spcPct val="100000"/>
              </a:lnSpc>
              <a:spcBef>
                <a:spcPts val="0"/>
              </a:spcBef>
              <a:spcAft>
                <a:spcPts val="0"/>
              </a:spcAft>
              <a:buSzPts val="1100"/>
              <a:buNone/>
            </a:pPr>
            <a:r>
              <a:rPr lang="en-GB"/>
              <a:t>Optimum use of lesson time and key to learning/consolidation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400"/>
              <a:buNone/>
              <a:defRPr>
                <a:solidFill>
                  <a:srgbClr val="000000"/>
                </a:solidFill>
              </a:defRPr>
            </a:lvl5pPr>
            <a:lvl6pPr lvl="5" algn="l">
              <a:lnSpc>
                <a:spcPct val="130000"/>
              </a:lnSpc>
              <a:spcBef>
                <a:spcPts val="2000"/>
              </a:spcBef>
              <a:spcAft>
                <a:spcPts val="0"/>
              </a:spcAft>
              <a:buSzPts val="2400"/>
              <a:buNone/>
              <a:defRPr>
                <a:solidFill>
                  <a:srgbClr val="000000"/>
                </a:solidFill>
              </a:defRPr>
            </a:lvl6pPr>
            <a:lvl7pPr lvl="6" algn="l">
              <a:lnSpc>
                <a:spcPct val="130000"/>
              </a:lnSpc>
              <a:spcBef>
                <a:spcPts val="2000"/>
              </a:spcBef>
              <a:spcAft>
                <a:spcPts val="0"/>
              </a:spcAft>
              <a:buSzPts val="2000"/>
              <a:buNone/>
              <a:defRPr>
                <a:solidFill>
                  <a:srgbClr val="000000"/>
                </a:solidFill>
              </a:defRPr>
            </a:lvl7pPr>
            <a:lvl8pPr lvl="7" algn="l">
              <a:lnSpc>
                <a:spcPct val="130000"/>
              </a:lnSpc>
              <a:spcBef>
                <a:spcPts val="2000"/>
              </a:spcBef>
              <a:spcAft>
                <a:spcPts val="0"/>
              </a:spcAft>
              <a:buSzPts val="2000"/>
              <a:buNone/>
              <a:defRPr>
                <a:solidFill>
                  <a:srgbClr val="000000"/>
                </a:solidFill>
              </a:defRPr>
            </a:lvl8pPr>
            <a:lvl9pPr lvl="8" algn="l">
              <a:lnSpc>
                <a:spcPct val="130000"/>
              </a:lnSpc>
              <a:spcBef>
                <a:spcPts val="2000"/>
              </a:spcBef>
              <a:spcAft>
                <a:spcPts val="2000"/>
              </a:spcAft>
              <a:buSzPts val="1600"/>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8" name="Google Shape;18;p3"/>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sz="2800"/>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 name="Shape 19"/>
        <p:cNvGrpSpPr/>
        <p:nvPr/>
      </p:nvGrpSpPr>
      <p:grpSpPr>
        <a:xfrm>
          <a:off x="0" y="0"/>
          <a:ext cx="0" cy="0"/>
          <a:chOff x="0" y="0"/>
          <a:chExt cx="0" cy="0"/>
        </a:xfrm>
      </p:grpSpPr>
      <p:sp>
        <p:nvSpPr>
          <p:cNvPr id="20" name="Google Shape;20;p4"/>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1" name="Google Shape;21;p4"/>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sz="2400"/>
            </a:lvl5pPr>
            <a:lvl6pPr indent="-381000" lvl="5" marL="2743200" algn="l">
              <a:lnSpc>
                <a:spcPct val="130000"/>
              </a:lnSpc>
              <a:spcBef>
                <a:spcPts val="1200"/>
              </a:spcBef>
              <a:spcAft>
                <a:spcPts val="0"/>
              </a:spcAft>
              <a:buSzPts val="2400"/>
              <a:buChar char="–"/>
              <a:defRPr sz="2400"/>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22" name="Google Shape;22;p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5" name="Google Shape;25;p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26" name="Shape 26"/>
        <p:cNvGrpSpPr/>
        <p:nvPr/>
      </p:nvGrpSpPr>
      <p:grpSpPr>
        <a:xfrm>
          <a:off x="0" y="0"/>
          <a:ext cx="0" cy="0"/>
          <a:chOff x="0" y="0"/>
          <a:chExt cx="0" cy="0"/>
        </a:xfrm>
      </p:grpSpPr>
      <p:sp>
        <p:nvSpPr>
          <p:cNvPr id="27" name="Google Shape;27;p6"/>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28" name="Google Shape;28;p6"/>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2000"/>
              </a:spcBef>
              <a:spcAft>
                <a:spcPts val="0"/>
              </a:spcAft>
              <a:buSzPts val="2800"/>
              <a:buNone/>
              <a:defRPr/>
            </a:lvl3pPr>
            <a:lvl4pPr lvl="3" algn="l">
              <a:lnSpc>
                <a:spcPct val="130000"/>
              </a:lnSpc>
              <a:spcBef>
                <a:spcPts val="2000"/>
              </a:spcBef>
              <a:spcAft>
                <a:spcPts val="0"/>
              </a:spcAft>
              <a:buSzPts val="2800"/>
              <a:buNone/>
              <a:defRPr/>
            </a:lvl4pPr>
            <a:lvl5pPr lvl="4" algn="l">
              <a:lnSpc>
                <a:spcPct val="130000"/>
              </a:lnSpc>
              <a:spcBef>
                <a:spcPts val="2000"/>
              </a:spcBef>
              <a:spcAft>
                <a:spcPts val="0"/>
              </a:spcAft>
              <a:buSzPts val="2400"/>
              <a:buNone/>
              <a:defRPr/>
            </a:lvl5pPr>
            <a:lvl6pPr lvl="5" algn="l">
              <a:lnSpc>
                <a:spcPct val="130000"/>
              </a:lnSpc>
              <a:spcBef>
                <a:spcPts val="2000"/>
              </a:spcBef>
              <a:spcAft>
                <a:spcPts val="0"/>
              </a:spcAft>
              <a:buSzPts val="2400"/>
              <a:buNone/>
              <a:defRPr/>
            </a:lvl6pPr>
            <a:lvl7pPr lvl="6" algn="l">
              <a:lnSpc>
                <a:spcPct val="130000"/>
              </a:lnSpc>
              <a:spcBef>
                <a:spcPts val="2000"/>
              </a:spcBef>
              <a:spcAft>
                <a:spcPts val="0"/>
              </a:spcAft>
              <a:buSzPts val="2000"/>
              <a:buNone/>
              <a:defRPr/>
            </a:lvl7pPr>
            <a:lvl8pPr lvl="7" algn="l">
              <a:lnSpc>
                <a:spcPct val="130000"/>
              </a:lnSpc>
              <a:spcBef>
                <a:spcPts val="2000"/>
              </a:spcBef>
              <a:spcAft>
                <a:spcPts val="0"/>
              </a:spcAft>
              <a:buSzPts val="2000"/>
              <a:buNone/>
              <a:defRPr/>
            </a:lvl8pPr>
            <a:lvl9pPr lvl="8" algn="l">
              <a:lnSpc>
                <a:spcPct val="130000"/>
              </a:lnSpc>
              <a:spcBef>
                <a:spcPts val="2000"/>
              </a:spcBef>
              <a:spcAft>
                <a:spcPts val="2000"/>
              </a:spcAft>
              <a:buSzPts val="1600"/>
              <a:buNone/>
              <a:defRPr/>
            </a:lvl9pPr>
          </a:lstStyle>
          <a:p/>
        </p:txBody>
      </p:sp>
      <p:pic>
        <p:nvPicPr>
          <p:cNvPr id="29" name="Google Shape;29;p6"/>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30" name="Shape 30"/>
        <p:cNvGrpSpPr/>
        <p:nvPr/>
      </p:nvGrpSpPr>
      <p:grpSpPr>
        <a:xfrm>
          <a:off x="0" y="0"/>
          <a:ext cx="0" cy="0"/>
          <a:chOff x="0" y="0"/>
          <a:chExt cx="0" cy="0"/>
        </a:xfrm>
      </p:grpSpPr>
      <p:sp>
        <p:nvSpPr>
          <p:cNvPr id="31" name="Google Shape;31;p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2" name="Google Shape;32;p7"/>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3" name="Google Shape;33;p7"/>
          <p:cNvSpPr txBox="1"/>
          <p:nvPr>
            <p:ph idx="2" type="subTitle"/>
          </p:nvPr>
        </p:nvSpPr>
        <p:spPr>
          <a:xfrm>
            <a:off x="11111450" y="5342400"/>
            <a:ext cx="6258600" cy="7890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4" name="Google Shape;34;p7"/>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35" name="Google Shape;35;p7"/>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6" name="Google Shape;36;p7"/>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37" name="Google Shape;37;p7"/>
          <p:cNvSpPr txBox="1"/>
          <p:nvPr>
            <p:ph idx="6" type="subTitle"/>
          </p:nvPr>
        </p:nvSpPr>
        <p:spPr>
          <a:xfrm>
            <a:off x="11111450" y="635545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8" name="Google Shape;38;p7"/>
          <p:cNvSpPr txBox="1"/>
          <p:nvPr>
            <p:ph idx="7" type="subTitle"/>
          </p:nvPr>
        </p:nvSpPr>
        <p:spPr>
          <a:xfrm>
            <a:off x="11111450" y="73685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9" name="Google Shape;39;p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8"/>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1.png"/><Relationship Id="rId11" Type="http://schemas.openxmlformats.org/officeDocument/2006/relationships/image" Target="../media/image19.png"/><Relationship Id="rId10" Type="http://schemas.openxmlformats.org/officeDocument/2006/relationships/image" Target="../media/image7.png"/><Relationship Id="rId12" Type="http://schemas.openxmlformats.org/officeDocument/2006/relationships/image" Target="../media/image14.jpg"/><Relationship Id="rId9"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17.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23.png"/><Relationship Id="rId13" Type="http://schemas.openxmlformats.org/officeDocument/2006/relationships/image" Target="../media/image22.png"/><Relationship Id="rId12"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2.png"/><Relationship Id="rId9" Type="http://schemas.openxmlformats.org/officeDocument/2006/relationships/image" Target="../media/image20.jp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12.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9"/>
          <p:cNvSpPr txBox="1"/>
          <p:nvPr>
            <p:ph idx="1" type="body"/>
          </p:nvPr>
        </p:nvSpPr>
        <p:spPr>
          <a:xfrm>
            <a:off x="917575" y="8839200"/>
            <a:ext cx="7884000" cy="640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sz="2800">
                <a:solidFill>
                  <a:srgbClr val="4B3241"/>
                </a:solidFill>
                <a:latin typeface="Montserrat SemiBold"/>
                <a:ea typeface="Montserrat SemiBold"/>
                <a:cs typeface="Montserrat SemiBold"/>
                <a:sym typeface="Montserrat SemiBold"/>
              </a:rPr>
              <a:t>Frau Driver</a:t>
            </a:r>
            <a:endParaRPr/>
          </a:p>
        </p:txBody>
      </p:sp>
      <p:sp>
        <p:nvSpPr>
          <p:cNvPr id="47" name="Google Shape;47;p9"/>
          <p:cNvSpPr txBox="1"/>
          <p:nvPr/>
        </p:nvSpPr>
        <p:spPr>
          <a:xfrm>
            <a:off x="781925" y="910625"/>
            <a:ext cx="5568300" cy="89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3600"/>
              <a:buFont typeface="Arial"/>
              <a:buNone/>
            </a:pPr>
            <a:r>
              <a:rPr b="1" lang="en-GB" sz="3600">
                <a:solidFill>
                  <a:srgbClr val="4B3241"/>
                </a:solidFill>
                <a:latin typeface="Montserrat"/>
                <a:ea typeface="Montserrat"/>
                <a:cs typeface="Montserrat"/>
                <a:sym typeface="Montserrat"/>
              </a:rPr>
              <a:t>German</a:t>
            </a:r>
            <a:endParaRPr>
              <a:latin typeface="Montserrat"/>
              <a:ea typeface="Montserrat"/>
              <a:cs typeface="Montserrat"/>
              <a:sym typeface="Montserrat"/>
            </a:endParaRPr>
          </a:p>
        </p:txBody>
      </p:sp>
      <p:sp>
        <p:nvSpPr>
          <p:cNvPr id="48" name="Google Shape;48;p9"/>
          <p:cNvSpPr txBox="1"/>
          <p:nvPr/>
        </p:nvSpPr>
        <p:spPr>
          <a:xfrm>
            <a:off x="829125" y="2963300"/>
            <a:ext cx="14887800" cy="218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6000"/>
              <a:buFont typeface="Arial"/>
              <a:buNone/>
            </a:pPr>
            <a:r>
              <a:rPr lang="en-GB" sz="6000">
                <a:solidFill>
                  <a:srgbClr val="4B3241"/>
                </a:solidFill>
                <a:latin typeface="Montserrat SemiBold"/>
                <a:ea typeface="Montserrat SemiBold"/>
                <a:cs typeface="Montserrat SemiBold"/>
                <a:sym typeface="Montserrat SemiBold"/>
              </a:rPr>
              <a:t>Family Relationships [3/ 3]</a:t>
            </a:r>
            <a:br>
              <a:rPr lang="en-GB" sz="6000">
                <a:solidFill>
                  <a:srgbClr val="4B3241"/>
                </a:solidFill>
                <a:latin typeface="Montserrat SemiBold"/>
                <a:ea typeface="Montserrat SemiBold"/>
                <a:cs typeface="Montserrat SemiBold"/>
                <a:sym typeface="Montserrat SemiBold"/>
              </a:rPr>
            </a:br>
            <a:r>
              <a:rPr lang="en-GB" sz="6000">
                <a:solidFill>
                  <a:srgbClr val="4B3241"/>
                </a:solidFill>
                <a:latin typeface="Montserrat SemiBold"/>
                <a:ea typeface="Montserrat SemiBold"/>
                <a:cs typeface="Montserrat SemiBold"/>
                <a:sym typeface="Montserrat SemiBold"/>
              </a:rPr>
              <a:t>- ‘mit’ + Dative with nouns and pronouns</a:t>
            </a:r>
            <a:endParaRPr>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8"/>
          <p:cNvSpPr txBox="1"/>
          <p:nvPr>
            <p:ph type="title"/>
          </p:nvPr>
        </p:nvSpPr>
        <p:spPr>
          <a:xfrm>
            <a:off x="917950" y="309311"/>
            <a:ext cx="16556399" cy="3258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sz="4000">
                <a:solidFill>
                  <a:schemeClr val="dk2"/>
                </a:solidFill>
              </a:rPr>
              <a:t>Summarising Learning</a:t>
            </a:r>
            <a:endParaRPr sz="4000">
              <a:solidFill>
                <a:schemeClr val="dk2"/>
              </a:solidFill>
            </a:endParaRPr>
          </a:p>
          <a:p>
            <a:pPr indent="0" lvl="0" marL="0" rtl="0" algn="l">
              <a:lnSpc>
                <a:spcPct val="115000"/>
              </a:lnSpc>
              <a:spcBef>
                <a:spcPts val="0"/>
              </a:spcBef>
              <a:spcAft>
                <a:spcPts val="0"/>
              </a:spcAft>
              <a:buSzPts val="4400"/>
              <a:buNone/>
            </a:pPr>
            <a:r>
              <a:rPr b="0" lang="en-GB" sz="4800">
                <a:solidFill>
                  <a:schemeClr val="lt1"/>
                </a:solidFill>
                <a:latin typeface="Montserrat SemiBold"/>
                <a:ea typeface="Montserrat SemiBold"/>
                <a:cs typeface="Montserrat SemiBold"/>
                <a:sym typeface="Montserrat SemiBold"/>
              </a:rPr>
              <a:t>your understanding of the near future ten</a:t>
            </a:r>
            <a:br>
              <a:rPr b="0" lang="en-GB" sz="4800">
                <a:solidFill>
                  <a:schemeClr val="lt1"/>
                </a:solidFill>
                <a:latin typeface="Montserrat SemiBold"/>
                <a:ea typeface="Montserrat SemiBold"/>
                <a:cs typeface="Montserrat SemiBold"/>
                <a:sym typeface="Montserrat SemiBold"/>
              </a:rPr>
            </a:br>
            <a:br>
              <a:rPr b="0" lang="en-GB" sz="4800">
                <a:solidFill>
                  <a:schemeClr val="lt1"/>
                </a:solidFill>
                <a:latin typeface="Montserrat SemiBold"/>
                <a:ea typeface="Montserrat SemiBold"/>
                <a:cs typeface="Montserrat SemiBold"/>
                <a:sym typeface="Montserrat SemiBold"/>
              </a:rPr>
            </a:br>
            <a:br>
              <a:rPr b="0" lang="en-GB" sz="4800">
                <a:solidFill>
                  <a:schemeClr val="lt1"/>
                </a:solidFill>
                <a:latin typeface="Montserrat SemiBold"/>
                <a:ea typeface="Montserrat SemiBold"/>
                <a:cs typeface="Montserrat SemiBold"/>
                <a:sym typeface="Montserrat SemiBold"/>
              </a:rPr>
            </a:br>
            <a:br>
              <a:rPr b="0" lang="en-GB" sz="4800">
                <a:solidFill>
                  <a:schemeClr val="lt1"/>
                </a:solidFill>
                <a:latin typeface="Montserrat SemiBold"/>
                <a:ea typeface="Montserrat SemiBold"/>
                <a:cs typeface="Montserrat SemiBold"/>
                <a:sym typeface="Montserrat SemiBold"/>
              </a:rPr>
            </a:br>
            <a:br>
              <a:rPr b="0" lang="en-GB" sz="4800">
                <a:solidFill>
                  <a:schemeClr val="lt1"/>
                </a:solidFill>
                <a:latin typeface="Montserrat SemiBold"/>
                <a:ea typeface="Montserrat SemiBold"/>
                <a:cs typeface="Montserrat SemiBold"/>
                <a:sym typeface="Montserrat SemiBold"/>
              </a:rPr>
            </a:br>
            <a:r>
              <a:rPr b="0" lang="en-GB" sz="4800">
                <a:solidFill>
                  <a:schemeClr val="lt1"/>
                </a:solidFill>
                <a:latin typeface="Montserrat SemiBold"/>
                <a:ea typeface="Montserrat SemiBold"/>
                <a:cs typeface="Montserrat SemiBold"/>
                <a:sym typeface="Montserrat SemiBold"/>
              </a:rPr>
              <a:t>se.</a:t>
            </a:r>
            <a:endParaRPr sz="4800"/>
          </a:p>
        </p:txBody>
      </p:sp>
      <p:sp>
        <p:nvSpPr>
          <p:cNvPr id="152" name="Google Shape;152;p18"/>
          <p:cNvSpPr txBox="1"/>
          <p:nvPr>
            <p:ph idx="1" type="body"/>
          </p:nvPr>
        </p:nvSpPr>
        <p:spPr>
          <a:xfrm>
            <a:off x="917950" y="1015623"/>
            <a:ext cx="16452001" cy="7697037"/>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4000"/>
              <a:buNone/>
            </a:pPr>
            <a:r>
              <a:rPr lang="en-GB">
                <a:solidFill>
                  <a:schemeClr val="dk2"/>
                </a:solidFill>
                <a:highlight>
                  <a:schemeClr val="lt1"/>
                </a:highlight>
              </a:rPr>
              <a:t>We use the dative case after ‘</a:t>
            </a:r>
            <a:r>
              <a:rPr b="1" lang="en-GB">
                <a:solidFill>
                  <a:schemeClr val="accent5"/>
                </a:solidFill>
                <a:highlight>
                  <a:schemeClr val="lt1"/>
                </a:highlight>
              </a:rPr>
              <a:t>mit</a:t>
            </a:r>
            <a:r>
              <a:rPr lang="en-GB">
                <a:solidFill>
                  <a:schemeClr val="dk2"/>
                </a:solidFill>
                <a:highlight>
                  <a:schemeClr val="lt1"/>
                </a:highlight>
              </a:rPr>
              <a:t>’ with articles and possessive adjectives:</a:t>
            </a:r>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solidFill>
                <a:schemeClr val="dk2"/>
              </a:solidFill>
              <a:highlight>
                <a:schemeClr val="lt1"/>
              </a:highlight>
            </a:endParaRPr>
          </a:p>
          <a:p>
            <a:pPr indent="0" lvl="0" marL="0" rtl="0" algn="l">
              <a:lnSpc>
                <a:spcPct val="115000"/>
              </a:lnSpc>
              <a:spcBef>
                <a:spcPts val="0"/>
              </a:spcBef>
              <a:spcAft>
                <a:spcPts val="0"/>
              </a:spcAft>
              <a:buClr>
                <a:srgbClr val="000000"/>
              </a:buClr>
              <a:buSzPts val="4000"/>
              <a:buNone/>
            </a:pPr>
            <a:r>
              <a:t/>
            </a:r>
            <a:endParaRPr/>
          </a:p>
          <a:p>
            <a:pPr indent="0" lvl="0" marL="0" rtl="0" algn="l">
              <a:lnSpc>
                <a:spcPct val="115000"/>
              </a:lnSpc>
              <a:spcBef>
                <a:spcPts val="0"/>
              </a:spcBef>
              <a:spcAft>
                <a:spcPts val="0"/>
              </a:spcAft>
              <a:buClr>
                <a:srgbClr val="000000"/>
              </a:buClr>
              <a:buSzPts val="4000"/>
              <a:buNone/>
            </a:pPr>
            <a:r>
              <a:t/>
            </a:r>
            <a:endParaRPr/>
          </a:p>
          <a:p>
            <a:pPr indent="0" lvl="0" marL="0" rtl="0" algn="l">
              <a:lnSpc>
                <a:spcPct val="115000"/>
              </a:lnSpc>
              <a:spcBef>
                <a:spcPts val="0"/>
              </a:spcBef>
              <a:spcAft>
                <a:spcPts val="0"/>
              </a:spcAft>
              <a:buClr>
                <a:srgbClr val="000000"/>
              </a:buClr>
              <a:buSzPts val="4000"/>
              <a:buNone/>
            </a:pPr>
            <a:r>
              <a:rPr lang="en-GB"/>
              <a:t>We also use the dative case after ‘</a:t>
            </a:r>
            <a:r>
              <a:rPr b="1" lang="en-GB">
                <a:solidFill>
                  <a:schemeClr val="accent5"/>
                </a:solidFill>
              </a:rPr>
              <a:t>mit</a:t>
            </a:r>
            <a:r>
              <a:rPr lang="en-GB"/>
              <a:t>’ with pronouns. </a:t>
            </a:r>
            <a:endParaRPr>
              <a:solidFill>
                <a:schemeClr val="dk2"/>
              </a:solidFill>
              <a:highlight>
                <a:schemeClr val="lt1"/>
              </a:highlight>
            </a:endParaRPr>
          </a:p>
          <a:p>
            <a:pPr indent="-368300" lvl="0" marL="571500" rtl="0" algn="l">
              <a:lnSpc>
                <a:spcPct val="115000"/>
              </a:lnSpc>
              <a:spcBef>
                <a:spcPts val="0"/>
              </a:spcBef>
              <a:spcAft>
                <a:spcPts val="0"/>
              </a:spcAft>
              <a:buSzPts val="3200"/>
              <a:buNone/>
            </a:pPr>
            <a:r>
              <a:t/>
            </a:r>
            <a:endParaRPr sz="3600">
              <a:solidFill>
                <a:schemeClr val="dk2"/>
              </a:solidFill>
            </a:endParaRPr>
          </a:p>
          <a:p>
            <a:pPr indent="-457200" lvl="0" marL="914400" rtl="0" algn="l">
              <a:lnSpc>
                <a:spcPct val="130000"/>
              </a:lnSpc>
              <a:spcBef>
                <a:spcPts val="1800"/>
              </a:spcBef>
              <a:spcAft>
                <a:spcPts val="600"/>
              </a:spcAft>
              <a:buSzPts val="3600"/>
              <a:buNone/>
            </a:pPr>
            <a:r>
              <a:t/>
            </a:r>
            <a:endParaRPr/>
          </a:p>
        </p:txBody>
      </p:sp>
      <p:sp>
        <p:nvSpPr>
          <p:cNvPr id="153" name="Google Shape;153;p18"/>
          <p:cNvSpPr txBox="1"/>
          <p:nvPr/>
        </p:nvSpPr>
        <p:spPr>
          <a:xfrm>
            <a:off x="2135337" y="2282131"/>
            <a:ext cx="11101487" cy="584735"/>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200" u="none" cap="none" strike="noStrike">
                <a:solidFill>
                  <a:schemeClr val="lt1"/>
                </a:solidFill>
                <a:latin typeface="Montserrat"/>
                <a:ea typeface="Montserrat"/>
                <a:cs typeface="Montserrat"/>
                <a:sym typeface="Montserrat"/>
              </a:rPr>
              <a:t>Ich verstehen mich gut </a:t>
            </a:r>
            <a:r>
              <a:rPr b="1" i="0" lang="en-GB" sz="3200" u="none" cap="none" strike="noStrike">
                <a:solidFill>
                  <a:schemeClr val="lt1"/>
                </a:solidFill>
                <a:latin typeface="Montserrat"/>
                <a:ea typeface="Montserrat"/>
                <a:cs typeface="Montserrat"/>
                <a:sym typeface="Montserrat"/>
              </a:rPr>
              <a:t>mit  meiner </a:t>
            </a:r>
            <a:r>
              <a:rPr b="0" i="0" lang="en-GB" sz="3200" u="none" cap="none" strike="noStrike">
                <a:solidFill>
                  <a:schemeClr val="lt1"/>
                </a:solidFill>
                <a:latin typeface="Montserrat"/>
                <a:ea typeface="Montserrat"/>
                <a:cs typeface="Montserrat"/>
                <a:sym typeface="Montserrat"/>
              </a:rPr>
              <a:t>Familie</a:t>
            </a:r>
            <a:endParaRPr b="0" i="0" sz="1050" u="none" cap="none" strike="noStrike">
              <a:solidFill>
                <a:schemeClr val="lt1"/>
              </a:solidFill>
              <a:latin typeface="Arial"/>
              <a:ea typeface="Arial"/>
              <a:cs typeface="Arial"/>
              <a:sym typeface="Arial"/>
            </a:endParaRPr>
          </a:p>
        </p:txBody>
      </p:sp>
      <p:sp>
        <p:nvSpPr>
          <p:cNvPr id="154" name="Google Shape;154;p18"/>
          <p:cNvSpPr txBox="1"/>
          <p:nvPr/>
        </p:nvSpPr>
        <p:spPr>
          <a:xfrm>
            <a:off x="2135337" y="3274943"/>
            <a:ext cx="11101487" cy="584735"/>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200" u="none" cap="none" strike="noStrike">
                <a:solidFill>
                  <a:schemeClr val="lt1"/>
                </a:solidFill>
                <a:latin typeface="Montserrat"/>
                <a:ea typeface="Montserrat"/>
                <a:cs typeface="Montserrat"/>
                <a:sym typeface="Montserrat"/>
              </a:rPr>
              <a:t>Ich gehe </a:t>
            </a:r>
            <a:r>
              <a:rPr b="1" i="0" lang="en-GB" sz="3200" u="none" cap="none" strike="noStrike">
                <a:solidFill>
                  <a:schemeClr val="lt1"/>
                </a:solidFill>
                <a:latin typeface="Montserrat"/>
                <a:ea typeface="Montserrat"/>
                <a:cs typeface="Montserrat"/>
                <a:sym typeface="Montserrat"/>
              </a:rPr>
              <a:t>mit meinen </a:t>
            </a:r>
            <a:r>
              <a:rPr b="0" i="0" lang="en-GB" sz="3200" u="none" cap="none" strike="noStrike">
                <a:solidFill>
                  <a:schemeClr val="lt1"/>
                </a:solidFill>
                <a:latin typeface="Montserrat"/>
                <a:ea typeface="Montserrat"/>
                <a:cs typeface="Montserrat"/>
                <a:sym typeface="Montserrat"/>
              </a:rPr>
              <a:t>Freunden aus</a:t>
            </a:r>
            <a:endParaRPr b="0" i="0" sz="1050" u="none" cap="none" strike="noStrike">
              <a:solidFill>
                <a:schemeClr val="lt1"/>
              </a:solidFill>
              <a:latin typeface="Arial"/>
              <a:ea typeface="Arial"/>
              <a:cs typeface="Arial"/>
              <a:sym typeface="Arial"/>
            </a:endParaRPr>
          </a:p>
        </p:txBody>
      </p:sp>
      <p:sp>
        <p:nvSpPr>
          <p:cNvPr id="155" name="Google Shape;155;p18"/>
          <p:cNvSpPr txBox="1"/>
          <p:nvPr/>
        </p:nvSpPr>
        <p:spPr>
          <a:xfrm>
            <a:off x="2135337" y="4249084"/>
            <a:ext cx="11101487" cy="584735"/>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200" u="none" cap="none" strike="noStrike">
                <a:solidFill>
                  <a:schemeClr val="lt1"/>
                </a:solidFill>
                <a:latin typeface="Montserrat"/>
                <a:ea typeface="Montserrat"/>
                <a:cs typeface="Montserrat"/>
                <a:sym typeface="Montserrat"/>
              </a:rPr>
              <a:t>Ich streite mich oft </a:t>
            </a:r>
            <a:r>
              <a:rPr b="1" i="0" lang="en-GB" sz="3200" u="none" cap="none" strike="noStrike">
                <a:solidFill>
                  <a:schemeClr val="lt1"/>
                </a:solidFill>
                <a:latin typeface="Montserrat"/>
                <a:ea typeface="Montserrat"/>
                <a:cs typeface="Montserrat"/>
                <a:sym typeface="Montserrat"/>
              </a:rPr>
              <a:t>mit meinem </a:t>
            </a:r>
            <a:r>
              <a:rPr b="0" i="0" lang="en-GB" sz="3200" u="none" cap="none" strike="noStrike">
                <a:solidFill>
                  <a:schemeClr val="lt1"/>
                </a:solidFill>
                <a:latin typeface="Montserrat"/>
                <a:ea typeface="Montserrat"/>
                <a:cs typeface="Montserrat"/>
                <a:sym typeface="Montserrat"/>
              </a:rPr>
              <a:t>Bruder</a:t>
            </a:r>
            <a:endParaRPr b="1" i="0" sz="1050" u="none" cap="none" strike="noStrike">
              <a:solidFill>
                <a:schemeClr val="lt1"/>
              </a:solidFill>
              <a:latin typeface="Arial"/>
              <a:ea typeface="Arial"/>
              <a:cs typeface="Arial"/>
              <a:sym typeface="Arial"/>
            </a:endParaRPr>
          </a:p>
        </p:txBody>
      </p:sp>
      <p:sp>
        <p:nvSpPr>
          <p:cNvPr id="156" name="Google Shape;156;p18"/>
          <p:cNvSpPr txBox="1"/>
          <p:nvPr/>
        </p:nvSpPr>
        <p:spPr>
          <a:xfrm>
            <a:off x="2135337" y="6574003"/>
            <a:ext cx="11101487" cy="584735"/>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200" u="none" cap="none" strike="noStrike">
                <a:solidFill>
                  <a:schemeClr val="lt1"/>
                </a:solidFill>
                <a:latin typeface="Montserrat"/>
                <a:ea typeface="Montserrat"/>
                <a:cs typeface="Montserrat"/>
                <a:sym typeface="Montserrat"/>
              </a:rPr>
              <a:t>ich  verstehen mich gut </a:t>
            </a:r>
            <a:r>
              <a:rPr b="1" i="0" lang="en-GB" sz="3200" u="none" cap="none" strike="noStrike">
                <a:solidFill>
                  <a:schemeClr val="lt1"/>
                </a:solidFill>
                <a:latin typeface="Montserrat"/>
                <a:ea typeface="Montserrat"/>
                <a:cs typeface="Montserrat"/>
                <a:sym typeface="Montserrat"/>
              </a:rPr>
              <a:t>mit ihr</a:t>
            </a:r>
            <a:endParaRPr b="1" i="0" sz="1050" u="none" cap="none" strike="noStrike">
              <a:solidFill>
                <a:schemeClr val="lt1"/>
              </a:solidFill>
              <a:latin typeface="Arial"/>
              <a:ea typeface="Arial"/>
              <a:cs typeface="Arial"/>
              <a:sym typeface="Arial"/>
            </a:endParaRPr>
          </a:p>
        </p:txBody>
      </p:sp>
      <p:sp>
        <p:nvSpPr>
          <p:cNvPr id="157" name="Google Shape;157;p18"/>
          <p:cNvSpPr txBox="1"/>
          <p:nvPr/>
        </p:nvSpPr>
        <p:spPr>
          <a:xfrm>
            <a:off x="2135337" y="7566815"/>
            <a:ext cx="11101487" cy="584735"/>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200" u="none" cap="none" strike="noStrike">
                <a:solidFill>
                  <a:schemeClr val="lt1"/>
                </a:solidFill>
                <a:latin typeface="Montserrat"/>
                <a:ea typeface="Montserrat"/>
                <a:cs typeface="Montserrat"/>
                <a:sym typeface="Montserrat"/>
              </a:rPr>
              <a:t>Ich gehe </a:t>
            </a:r>
            <a:r>
              <a:rPr b="1" i="0" lang="en-GB" sz="3200" u="none" cap="none" strike="noStrike">
                <a:solidFill>
                  <a:schemeClr val="lt1"/>
                </a:solidFill>
                <a:latin typeface="Montserrat"/>
                <a:ea typeface="Montserrat"/>
                <a:cs typeface="Montserrat"/>
                <a:sym typeface="Montserrat"/>
              </a:rPr>
              <a:t>mit ihnen</a:t>
            </a:r>
            <a:r>
              <a:rPr b="0" i="0" lang="en-GB" sz="3200" u="none" cap="none" strike="noStrike">
                <a:solidFill>
                  <a:schemeClr val="lt1"/>
                </a:solidFill>
                <a:latin typeface="Montserrat"/>
                <a:ea typeface="Montserrat"/>
                <a:cs typeface="Montserrat"/>
                <a:sym typeface="Montserrat"/>
              </a:rPr>
              <a:t> aus</a:t>
            </a:r>
            <a:endParaRPr b="1" i="0" sz="1050" u="none" cap="none" strike="noStrike">
              <a:solidFill>
                <a:schemeClr val="lt1"/>
              </a:solidFill>
              <a:latin typeface="Arial"/>
              <a:ea typeface="Arial"/>
              <a:cs typeface="Arial"/>
              <a:sym typeface="Arial"/>
            </a:endParaRPr>
          </a:p>
        </p:txBody>
      </p:sp>
      <p:sp>
        <p:nvSpPr>
          <p:cNvPr id="158" name="Google Shape;158;p18"/>
          <p:cNvSpPr txBox="1"/>
          <p:nvPr/>
        </p:nvSpPr>
        <p:spPr>
          <a:xfrm>
            <a:off x="2135337" y="8540956"/>
            <a:ext cx="11101487" cy="584735"/>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Montserrat"/>
                <a:ea typeface="Montserrat"/>
                <a:cs typeface="Montserrat"/>
                <a:sym typeface="Montserrat"/>
              </a:rPr>
              <a:t>Ich streite mich oft </a:t>
            </a:r>
            <a:r>
              <a:rPr b="1" i="0" lang="en-GB" sz="3200" u="none" cap="none" strike="noStrike">
                <a:solidFill>
                  <a:schemeClr val="lt1"/>
                </a:solidFill>
                <a:latin typeface="Montserrat"/>
                <a:ea typeface="Montserrat"/>
                <a:cs typeface="Montserrat"/>
                <a:sym typeface="Montserrat"/>
              </a:rPr>
              <a:t>mit ihm</a:t>
            </a:r>
            <a:endParaRPr b="1" i="0" sz="105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0"/>
          <p:cNvSpPr txBox="1"/>
          <p:nvPr>
            <p:ph type="title"/>
          </p:nvPr>
        </p:nvSpPr>
        <p:spPr>
          <a:xfrm>
            <a:off x="917950" y="647912"/>
            <a:ext cx="16556399" cy="1507461"/>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sz="4000">
                <a:solidFill>
                  <a:schemeClr val="dk2"/>
                </a:solidFill>
              </a:rPr>
              <a:t>Family relationships and using ‘mit’ + dative with nouns and pronouns</a:t>
            </a:r>
            <a:br>
              <a:rPr lang="en-GB" sz="4000">
                <a:solidFill>
                  <a:schemeClr val="dk2"/>
                </a:solidFill>
              </a:rPr>
            </a:br>
            <a:endParaRPr sz="4000">
              <a:solidFill>
                <a:schemeClr val="dk2"/>
              </a:solidFill>
            </a:endParaRPr>
          </a:p>
        </p:txBody>
      </p:sp>
      <p:sp>
        <p:nvSpPr>
          <p:cNvPr id="54" name="Google Shape;54;p10"/>
          <p:cNvSpPr txBox="1"/>
          <p:nvPr>
            <p:ph idx="1" type="body"/>
          </p:nvPr>
        </p:nvSpPr>
        <p:spPr>
          <a:xfrm>
            <a:off x="1454242" y="2155373"/>
            <a:ext cx="16452001" cy="7697037"/>
          </a:xfrm>
          <a:prstGeom prst="rect">
            <a:avLst/>
          </a:prstGeom>
          <a:noFill/>
          <a:ln>
            <a:noFill/>
          </a:ln>
        </p:spPr>
        <p:txBody>
          <a:bodyPr anchorCtr="0" anchor="t" bIns="0" lIns="0" spcFirstLastPara="1" rIns="0" wrap="square" tIns="0">
            <a:noAutofit/>
          </a:bodyPr>
          <a:lstStyle/>
          <a:p>
            <a:pPr indent="-571500" lvl="0" marL="774700" rtl="0" algn="l">
              <a:lnSpc>
                <a:spcPct val="130000"/>
              </a:lnSpc>
              <a:spcBef>
                <a:spcPts val="0"/>
              </a:spcBef>
              <a:spcAft>
                <a:spcPts val="0"/>
              </a:spcAft>
              <a:buClr>
                <a:schemeClr val="dk2"/>
              </a:buClr>
              <a:buSzPts val="4000"/>
              <a:buChar char="●"/>
            </a:pPr>
            <a:r>
              <a:rPr lang="en-GB" sz="4000"/>
              <a:t>Phonics focus – [z], [sp]</a:t>
            </a:r>
            <a:endParaRPr sz="4000"/>
          </a:p>
          <a:p>
            <a:pPr indent="-571500" lvl="0" marL="774700" rtl="0" algn="l">
              <a:lnSpc>
                <a:spcPct val="130000"/>
              </a:lnSpc>
              <a:spcBef>
                <a:spcPts val="0"/>
              </a:spcBef>
              <a:spcAft>
                <a:spcPts val="0"/>
              </a:spcAft>
              <a:buClr>
                <a:schemeClr val="dk2"/>
              </a:buClr>
              <a:buSzPts val="4000"/>
              <a:buChar char="●"/>
            </a:pPr>
            <a:r>
              <a:rPr lang="en-GB" sz="4000"/>
              <a:t>Introducing new vocabulary</a:t>
            </a:r>
            <a:endParaRPr sz="4000"/>
          </a:p>
          <a:p>
            <a:pPr indent="-571500" lvl="0" marL="800100" rtl="0" algn="l">
              <a:lnSpc>
                <a:spcPct val="130000"/>
              </a:lnSpc>
              <a:spcBef>
                <a:spcPts val="0"/>
              </a:spcBef>
              <a:spcAft>
                <a:spcPts val="0"/>
              </a:spcAft>
              <a:buClr>
                <a:schemeClr val="dk2"/>
              </a:buClr>
              <a:buSzPts val="3600"/>
              <a:buChar char="●"/>
            </a:pPr>
            <a:r>
              <a:rPr lang="en-GB" sz="4000"/>
              <a:t>Grammar:  ‘mit’ + dative with nouns and pronouns </a:t>
            </a:r>
            <a:endParaRPr/>
          </a:p>
          <a:p>
            <a:pPr indent="-571500" lvl="0" marL="800100" rtl="0" algn="l">
              <a:lnSpc>
                <a:spcPct val="130000"/>
              </a:lnSpc>
              <a:spcBef>
                <a:spcPts val="0"/>
              </a:spcBef>
              <a:spcAft>
                <a:spcPts val="0"/>
              </a:spcAft>
              <a:buClr>
                <a:schemeClr val="dk2"/>
              </a:buClr>
              <a:buSzPts val="3600"/>
              <a:buChar char="●"/>
            </a:pPr>
            <a:r>
              <a:rPr lang="en-GB" sz="4000"/>
              <a:t>Listening activity</a:t>
            </a:r>
            <a:endParaRPr/>
          </a:p>
          <a:p>
            <a:pPr indent="-571500" lvl="0" marL="800100" rtl="0" algn="l">
              <a:lnSpc>
                <a:spcPct val="130000"/>
              </a:lnSpc>
              <a:spcBef>
                <a:spcPts val="0"/>
              </a:spcBef>
              <a:spcAft>
                <a:spcPts val="0"/>
              </a:spcAft>
              <a:buClr>
                <a:schemeClr val="dk2"/>
              </a:buClr>
              <a:buSzPts val="3600"/>
              <a:buChar char="●"/>
            </a:pPr>
            <a:r>
              <a:rPr lang="en-GB" sz="4000"/>
              <a:t>Revision vocabulary</a:t>
            </a:r>
            <a:endParaRPr/>
          </a:p>
          <a:p>
            <a:pPr indent="-571500" lvl="0" marL="800100" rtl="0" algn="l">
              <a:lnSpc>
                <a:spcPct val="130000"/>
              </a:lnSpc>
              <a:spcBef>
                <a:spcPts val="0"/>
              </a:spcBef>
              <a:spcAft>
                <a:spcPts val="0"/>
              </a:spcAft>
              <a:buClr>
                <a:schemeClr val="dk2"/>
              </a:buClr>
              <a:buSzPts val="3600"/>
              <a:buChar char="●"/>
            </a:pPr>
            <a:r>
              <a:rPr lang="en-GB" sz="4000"/>
              <a:t>Consolidating learning:  Speaking</a:t>
            </a:r>
            <a:endParaRPr/>
          </a:p>
          <a:p>
            <a:pPr indent="-571500" lvl="0" marL="800100" rtl="0" algn="l">
              <a:lnSpc>
                <a:spcPct val="130000"/>
              </a:lnSpc>
              <a:spcBef>
                <a:spcPts val="0"/>
              </a:spcBef>
              <a:spcAft>
                <a:spcPts val="0"/>
              </a:spcAft>
              <a:buClr>
                <a:schemeClr val="dk2"/>
              </a:buClr>
              <a:buSzPts val="3600"/>
              <a:buChar char="●"/>
            </a:pPr>
            <a:r>
              <a:rPr lang="en-GB" sz="4000"/>
              <a:t>Summarising learning</a:t>
            </a:r>
            <a:endParaRPr/>
          </a:p>
          <a:p>
            <a:pPr indent="0" lvl="0" marL="0" rtl="0" algn="l">
              <a:lnSpc>
                <a:spcPct val="130000"/>
              </a:lnSpc>
              <a:spcBef>
                <a:spcPts val="2000"/>
              </a:spcBef>
              <a:spcAft>
                <a:spcPts val="2000"/>
              </a:spcAft>
              <a:buSzPts val="3200"/>
              <a:buNone/>
            </a:pPr>
            <a:r>
              <a:t/>
            </a:r>
            <a:endParaRPr sz="3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sz="3600">
                <a:solidFill>
                  <a:schemeClr val="accent6"/>
                </a:solidFill>
              </a:rPr>
              <a:t> </a:t>
            </a:r>
            <a:br>
              <a:rPr lang="en-GB" sz="3600">
                <a:solidFill>
                  <a:schemeClr val="accent6"/>
                </a:solidFill>
              </a:rPr>
            </a:br>
            <a:endParaRPr sz="3600">
              <a:solidFill>
                <a:schemeClr val="accent6"/>
              </a:solidFill>
            </a:endParaRPr>
          </a:p>
        </p:txBody>
      </p:sp>
      <p:sp>
        <p:nvSpPr>
          <p:cNvPr id="60" name="Google Shape;60;p11"/>
          <p:cNvSpPr txBox="1"/>
          <p:nvPr/>
        </p:nvSpPr>
        <p:spPr>
          <a:xfrm>
            <a:off x="2173750" y="861275"/>
            <a:ext cx="5390400" cy="2977200"/>
          </a:xfrm>
          <a:prstGeom prst="rect">
            <a:avLst/>
          </a:prstGeom>
          <a:noFill/>
          <a:ln>
            <a:noFill/>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10000"/>
              <a:buFont typeface="Arial"/>
              <a:buNone/>
            </a:pPr>
            <a:r>
              <a:rPr b="1" i="0" lang="en-GB" sz="10000" u="none" cap="none" strike="noStrike">
                <a:solidFill>
                  <a:schemeClr val="accent5"/>
                </a:solidFill>
                <a:latin typeface="Montserrat"/>
                <a:ea typeface="Montserrat"/>
                <a:cs typeface="Montserrat"/>
                <a:sym typeface="Montserrat"/>
              </a:rPr>
              <a:t>[z]</a:t>
            </a:r>
            <a:endParaRPr b="1" i="0" sz="10000" u="none" cap="none" strike="noStrike">
              <a:solidFill>
                <a:schemeClr val="accent5"/>
              </a:solidFill>
              <a:latin typeface="Montserrat"/>
              <a:ea typeface="Montserrat"/>
              <a:cs typeface="Montserrat"/>
              <a:sym typeface="Montserrat"/>
            </a:endParaRPr>
          </a:p>
        </p:txBody>
      </p:sp>
      <p:sp>
        <p:nvSpPr>
          <p:cNvPr id="61" name="Google Shape;61;p11"/>
          <p:cNvSpPr txBox="1"/>
          <p:nvPr/>
        </p:nvSpPr>
        <p:spPr>
          <a:xfrm>
            <a:off x="10667638" y="892800"/>
            <a:ext cx="5390400" cy="2977200"/>
          </a:xfrm>
          <a:prstGeom prst="rect">
            <a:avLst/>
          </a:prstGeom>
          <a:noFill/>
          <a:ln>
            <a:noFill/>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10000"/>
              <a:buFont typeface="Arial"/>
              <a:buNone/>
            </a:pPr>
            <a:r>
              <a:rPr b="1" i="0" lang="en-GB" sz="10000" u="none" cap="none" strike="noStrike">
                <a:solidFill>
                  <a:schemeClr val="accent5"/>
                </a:solidFill>
                <a:latin typeface="Montserrat"/>
                <a:ea typeface="Montserrat"/>
                <a:cs typeface="Montserrat"/>
                <a:sym typeface="Montserrat"/>
              </a:rPr>
              <a:t>[</a:t>
            </a:r>
            <a:r>
              <a:rPr b="1" i="0" lang="en-GB" sz="10000" u="none" cap="none" strike="noStrike">
                <a:solidFill>
                  <a:schemeClr val="accent5"/>
                </a:solidFill>
                <a:latin typeface="Arial"/>
                <a:ea typeface="Arial"/>
                <a:cs typeface="Arial"/>
                <a:sym typeface="Arial"/>
              </a:rPr>
              <a:t>sp</a:t>
            </a:r>
            <a:r>
              <a:rPr b="1" i="0" lang="en-GB" sz="10000" u="none" cap="none" strike="noStrike">
                <a:solidFill>
                  <a:schemeClr val="accent5"/>
                </a:solidFill>
                <a:latin typeface="Montserrat"/>
                <a:ea typeface="Montserrat"/>
                <a:cs typeface="Montserrat"/>
                <a:sym typeface="Montserrat"/>
              </a:rPr>
              <a:t>]</a:t>
            </a:r>
            <a:endParaRPr b="1" i="0" sz="10000" u="none" cap="none" strike="noStrike">
              <a:solidFill>
                <a:schemeClr val="accent5"/>
              </a:solidFill>
              <a:latin typeface="Montserrat"/>
              <a:ea typeface="Montserrat"/>
              <a:cs typeface="Montserrat"/>
              <a:sym typeface="Montserrat"/>
            </a:endParaRPr>
          </a:p>
        </p:txBody>
      </p:sp>
      <p:sp>
        <p:nvSpPr>
          <p:cNvPr id="62" name="Google Shape;62;p11"/>
          <p:cNvSpPr/>
          <p:nvPr/>
        </p:nvSpPr>
        <p:spPr>
          <a:xfrm>
            <a:off x="2487731" y="3838475"/>
            <a:ext cx="5704319" cy="3838787"/>
          </a:xfrm>
          <a:prstGeom prst="roundRect">
            <a:avLst>
              <a:gd fmla="val 16667" name="adj"/>
            </a:avLst>
          </a:prstGeom>
          <a:solidFill>
            <a:schemeClr val="lt1"/>
          </a:solidFill>
          <a:ln cap="flat" cmpd="sng" w="57150">
            <a:solidFill>
              <a:schemeClr val="accent5"/>
            </a:solidFill>
            <a:prstDash val="solid"/>
            <a:miter lim="800000"/>
            <a:headEnd len="sm" w="sm" type="none"/>
            <a:tailEnd len="sm" w="sm" type="none"/>
          </a:ln>
        </p:spPr>
        <p:txBody>
          <a:bodyPr anchorCtr="0" anchor="b"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13200"/>
              <a:buFont typeface="Arial"/>
              <a:buNone/>
            </a:pPr>
            <a:r>
              <a:rPr b="0" i="0" lang="en-GB" sz="13200" u="none" cap="none" strike="noStrike">
                <a:solidFill>
                  <a:schemeClr val="accent5"/>
                </a:solidFill>
                <a:latin typeface="Montserrat"/>
                <a:ea typeface="Montserrat"/>
                <a:cs typeface="Montserrat"/>
                <a:sym typeface="Montserrat"/>
              </a:rPr>
              <a:t>Z</a:t>
            </a:r>
            <a:r>
              <a:rPr b="0" i="0" lang="en-GB" sz="13200" u="none" cap="none" strike="noStrike">
                <a:solidFill>
                  <a:srgbClr val="002060"/>
                </a:solidFill>
                <a:latin typeface="Montserrat"/>
                <a:ea typeface="Montserrat"/>
                <a:cs typeface="Montserrat"/>
                <a:sym typeface="Montserrat"/>
              </a:rPr>
              <a:t>ug</a:t>
            </a:r>
            <a:endParaRPr b="0" i="0" sz="2100" u="none" cap="none" strike="noStrike">
              <a:solidFill>
                <a:srgbClr val="000000"/>
              </a:solidFill>
              <a:latin typeface="Montserrat"/>
              <a:ea typeface="Montserrat"/>
              <a:cs typeface="Montserrat"/>
              <a:sym typeface="Montserrat"/>
            </a:endParaRPr>
          </a:p>
        </p:txBody>
      </p:sp>
      <p:pic>
        <p:nvPicPr>
          <p:cNvPr descr="train" id="63" name="Google Shape;63;p11"/>
          <p:cNvPicPr preferRelativeResize="0"/>
          <p:nvPr/>
        </p:nvPicPr>
        <p:blipFill rotWithShape="1">
          <a:blip r:embed="rId3">
            <a:alphaModFix/>
          </a:blip>
          <a:srcRect b="0" l="0" r="0" t="0"/>
          <a:stretch/>
        </p:blipFill>
        <p:spPr>
          <a:xfrm>
            <a:off x="3951359" y="4121618"/>
            <a:ext cx="2955527" cy="1665378"/>
          </a:xfrm>
          <a:prstGeom prst="rect">
            <a:avLst/>
          </a:prstGeom>
          <a:noFill/>
          <a:ln>
            <a:noFill/>
          </a:ln>
        </p:spPr>
      </p:pic>
      <p:sp>
        <p:nvSpPr>
          <p:cNvPr id="64" name="Google Shape;64;p11"/>
          <p:cNvSpPr/>
          <p:nvPr/>
        </p:nvSpPr>
        <p:spPr>
          <a:xfrm>
            <a:off x="10577498" y="3836373"/>
            <a:ext cx="5480540" cy="3901245"/>
          </a:xfrm>
          <a:prstGeom prst="roundRect">
            <a:avLst>
              <a:gd fmla="val 16667" name="adj"/>
            </a:avLst>
          </a:prstGeom>
          <a:solidFill>
            <a:schemeClr val="lt1"/>
          </a:solidFill>
          <a:ln cap="flat" cmpd="sng" w="57150">
            <a:solidFill>
              <a:schemeClr val="accent5"/>
            </a:solidFill>
            <a:prstDash val="solid"/>
            <a:miter lim="800000"/>
            <a:headEnd len="sm" w="sm" type="none"/>
            <a:tailEnd len="sm" w="sm" type="none"/>
          </a:ln>
        </p:spPr>
        <p:txBody>
          <a:bodyPr anchorCtr="0" anchor="b"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9000"/>
              <a:buFont typeface="Arial"/>
              <a:buNone/>
            </a:pPr>
            <a:r>
              <a:rPr b="0" i="0" lang="en-GB" sz="9000" u="none" cap="none" strike="noStrike">
                <a:solidFill>
                  <a:schemeClr val="accent5"/>
                </a:solidFill>
                <a:latin typeface="Montserrat"/>
                <a:ea typeface="Montserrat"/>
                <a:cs typeface="Montserrat"/>
                <a:sym typeface="Montserrat"/>
              </a:rPr>
              <a:t>sp</a:t>
            </a:r>
            <a:r>
              <a:rPr b="0" i="0" lang="en-GB" sz="9000" u="none" cap="none" strike="noStrike">
                <a:solidFill>
                  <a:srgbClr val="002060"/>
                </a:solidFill>
                <a:latin typeface="Montserrat"/>
                <a:ea typeface="Montserrat"/>
                <a:cs typeface="Montserrat"/>
                <a:sym typeface="Montserrat"/>
              </a:rPr>
              <a:t>ielen</a:t>
            </a:r>
            <a:endParaRPr b="0" i="0" sz="9000" u="none" cap="none" strike="noStrike">
              <a:solidFill>
                <a:srgbClr val="FFCC00"/>
              </a:solidFill>
              <a:latin typeface="Montserrat"/>
              <a:ea typeface="Montserrat"/>
              <a:cs typeface="Montserrat"/>
              <a:sym typeface="Montserrat"/>
            </a:endParaRPr>
          </a:p>
        </p:txBody>
      </p:sp>
      <p:pic>
        <p:nvPicPr>
          <p:cNvPr descr="baby playing" id="65" name="Google Shape;65;p11"/>
          <p:cNvPicPr preferRelativeResize="0"/>
          <p:nvPr/>
        </p:nvPicPr>
        <p:blipFill rotWithShape="1">
          <a:blip r:embed="rId4">
            <a:alphaModFix/>
          </a:blip>
          <a:srcRect b="0" l="0" r="0" t="0"/>
          <a:stretch/>
        </p:blipFill>
        <p:spPr>
          <a:xfrm>
            <a:off x="11740197" y="3904765"/>
            <a:ext cx="3155130" cy="2711616"/>
          </a:xfrm>
          <a:prstGeom prst="rect">
            <a:avLst/>
          </a:prstGeom>
          <a:noFill/>
          <a:ln cap="flat" cmpd="sng" w="9525">
            <a:solidFill>
              <a:schemeClr val="accent5"/>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500"/>
                                        <p:tgtEl>
                                          <p:spTgt spid="63"/>
                                        </p:tgtEl>
                                      </p:cBhvr>
                                    </p:animEffect>
                                  </p:childTnLst>
                                </p:cTn>
                              </p:par>
                              <p:par>
                                <p:cTn fill="hold" nodeType="with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5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500"/>
                                        <p:tgtEl>
                                          <p:spTgt spid="65"/>
                                        </p:tgtEl>
                                      </p:cBhvr>
                                    </p:animEffect>
                                  </p:childTnLst>
                                </p:cTn>
                              </p:par>
                              <p:par>
                                <p:cTn fill="hold" nodeType="with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5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2"/>
          <p:cNvSpPr txBox="1"/>
          <p:nvPr>
            <p:ph type="title"/>
          </p:nvPr>
        </p:nvSpPr>
        <p:spPr>
          <a:xfrm>
            <a:off x="8278100" y="-466588"/>
            <a:ext cx="1767461" cy="2415471"/>
          </a:xfrm>
          <a:prstGeom prst="rect">
            <a:avLst/>
          </a:prstGeom>
          <a:noFill/>
          <a:ln>
            <a:noFill/>
          </a:ln>
        </p:spPr>
        <p:txBody>
          <a:bodyPr anchorCtr="0" anchor="ctr" bIns="68550" lIns="137125" spcFirstLastPara="1" rIns="137125" wrap="square" tIns="68550">
            <a:noAutofit/>
          </a:bodyPr>
          <a:lstStyle/>
          <a:p>
            <a:pPr indent="0" lvl="0" marL="0" rtl="0" algn="ctr">
              <a:lnSpc>
                <a:spcPct val="90000"/>
              </a:lnSpc>
              <a:spcBef>
                <a:spcPts val="0"/>
              </a:spcBef>
              <a:spcAft>
                <a:spcPts val="0"/>
              </a:spcAft>
              <a:buClr>
                <a:srgbClr val="002060"/>
              </a:buClr>
              <a:buSzPts val="12000"/>
              <a:buNone/>
            </a:pPr>
            <a:r>
              <a:rPr lang="en-GB" sz="18000">
                <a:solidFill>
                  <a:srgbClr val="002060"/>
                </a:solidFill>
                <a:latin typeface="Montserrat"/>
                <a:ea typeface="Montserrat"/>
                <a:cs typeface="Montserrat"/>
                <a:sym typeface="Montserrat"/>
              </a:rPr>
              <a:t>z</a:t>
            </a:r>
            <a:endParaRPr sz="18000">
              <a:latin typeface="Montserrat"/>
              <a:ea typeface="Montserrat"/>
              <a:cs typeface="Montserrat"/>
              <a:sym typeface="Montserrat"/>
            </a:endParaRPr>
          </a:p>
        </p:txBody>
      </p:sp>
      <p:sp>
        <p:nvSpPr>
          <p:cNvPr id="72" name="Google Shape;72;p12"/>
          <p:cNvSpPr/>
          <p:nvPr/>
        </p:nvSpPr>
        <p:spPr>
          <a:xfrm>
            <a:off x="6334166" y="2076379"/>
            <a:ext cx="5704319" cy="3838787"/>
          </a:xfrm>
          <a:prstGeom prst="roundRect">
            <a:avLst>
              <a:gd fmla="val 16667" name="adj"/>
            </a:avLst>
          </a:prstGeom>
          <a:solidFill>
            <a:schemeClr val="lt1"/>
          </a:solidFill>
          <a:ln cap="flat" cmpd="sng" w="57150">
            <a:solidFill>
              <a:schemeClr val="accent5"/>
            </a:solidFill>
            <a:prstDash val="solid"/>
            <a:miter lim="800000"/>
            <a:headEnd len="sm" w="sm" type="none"/>
            <a:tailEnd len="sm" w="sm" type="none"/>
          </a:ln>
        </p:spPr>
        <p:txBody>
          <a:bodyPr anchorCtr="0" anchor="b"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13200"/>
              <a:buFont typeface="Arial"/>
              <a:buNone/>
            </a:pPr>
            <a:r>
              <a:rPr b="0" i="0" lang="en-GB" sz="13200" u="none" cap="none" strike="noStrike">
                <a:solidFill>
                  <a:schemeClr val="accent5"/>
                </a:solidFill>
                <a:latin typeface="Montserrat"/>
                <a:ea typeface="Montserrat"/>
                <a:cs typeface="Montserrat"/>
                <a:sym typeface="Montserrat"/>
              </a:rPr>
              <a:t>Z</a:t>
            </a:r>
            <a:r>
              <a:rPr b="0" i="0" lang="en-GB" sz="13200" u="none" cap="none" strike="noStrike">
                <a:solidFill>
                  <a:srgbClr val="002060"/>
                </a:solidFill>
                <a:latin typeface="Montserrat"/>
                <a:ea typeface="Montserrat"/>
                <a:cs typeface="Montserrat"/>
                <a:sym typeface="Montserrat"/>
              </a:rPr>
              <a:t>ug</a:t>
            </a:r>
            <a:endParaRPr b="0" i="0" sz="2100" u="none" cap="none" strike="noStrike">
              <a:solidFill>
                <a:srgbClr val="000000"/>
              </a:solidFill>
              <a:latin typeface="Montserrat"/>
              <a:ea typeface="Montserrat"/>
              <a:cs typeface="Montserrat"/>
              <a:sym typeface="Montserrat"/>
            </a:endParaRPr>
          </a:p>
        </p:txBody>
      </p:sp>
      <p:sp>
        <p:nvSpPr>
          <p:cNvPr id="73" name="Google Shape;73;p12"/>
          <p:cNvSpPr/>
          <p:nvPr/>
        </p:nvSpPr>
        <p:spPr>
          <a:xfrm>
            <a:off x="258630" y="585981"/>
            <a:ext cx="5026369" cy="12464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7200"/>
              <a:buFont typeface="Arial"/>
              <a:buNone/>
            </a:pPr>
            <a:r>
              <a:rPr b="0" i="0" lang="en-GB" sz="7200" u="none" cap="none" strike="noStrike">
                <a:solidFill>
                  <a:schemeClr val="accent5"/>
                </a:solidFill>
                <a:latin typeface="Montserrat"/>
                <a:ea typeface="Montserrat"/>
                <a:cs typeface="Montserrat"/>
                <a:sym typeface="Montserrat"/>
              </a:rPr>
              <a:t>Z</a:t>
            </a:r>
            <a:r>
              <a:rPr b="0" i="0" lang="en-GB" sz="7200" u="none" cap="none" strike="noStrike">
                <a:solidFill>
                  <a:srgbClr val="002060"/>
                </a:solidFill>
                <a:latin typeface="Montserrat"/>
                <a:ea typeface="Montserrat"/>
                <a:cs typeface="Montserrat"/>
                <a:sym typeface="Montserrat"/>
              </a:rPr>
              <a:t>immer</a:t>
            </a:r>
            <a:endParaRPr b="0" i="0" sz="1800" u="none" cap="none" strike="noStrike">
              <a:solidFill>
                <a:srgbClr val="000000"/>
              </a:solidFill>
              <a:latin typeface="Montserrat"/>
              <a:ea typeface="Montserrat"/>
              <a:cs typeface="Montserrat"/>
              <a:sym typeface="Montserrat"/>
            </a:endParaRPr>
          </a:p>
        </p:txBody>
      </p:sp>
      <p:sp>
        <p:nvSpPr>
          <p:cNvPr id="74" name="Google Shape;74;p12"/>
          <p:cNvSpPr/>
          <p:nvPr/>
        </p:nvSpPr>
        <p:spPr>
          <a:xfrm>
            <a:off x="1493357" y="4403977"/>
            <a:ext cx="2761848" cy="12464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7200"/>
              <a:buFont typeface="Arial"/>
              <a:buNone/>
            </a:pPr>
            <a:r>
              <a:rPr b="0" i="0" lang="en-GB" sz="7200" u="none" cap="none" strike="noStrike">
                <a:solidFill>
                  <a:srgbClr val="002060"/>
                </a:solidFill>
                <a:latin typeface="Montserrat"/>
                <a:ea typeface="Montserrat"/>
                <a:cs typeface="Montserrat"/>
                <a:sym typeface="Montserrat"/>
              </a:rPr>
              <a:t>Ar</a:t>
            </a:r>
            <a:r>
              <a:rPr b="0" i="0" lang="en-GB" sz="7200" u="none" cap="none" strike="noStrike">
                <a:solidFill>
                  <a:schemeClr val="accent5"/>
                </a:solidFill>
                <a:latin typeface="Montserrat"/>
                <a:ea typeface="Montserrat"/>
                <a:cs typeface="Montserrat"/>
                <a:sym typeface="Montserrat"/>
              </a:rPr>
              <a:t>z</a:t>
            </a:r>
            <a:r>
              <a:rPr b="0" i="0" lang="en-GB" sz="7200" u="none" cap="none" strike="noStrike">
                <a:solidFill>
                  <a:srgbClr val="002060"/>
                </a:solidFill>
                <a:latin typeface="Montserrat"/>
                <a:ea typeface="Montserrat"/>
                <a:cs typeface="Montserrat"/>
                <a:sym typeface="Montserrat"/>
              </a:rPr>
              <a:t>t</a:t>
            </a:r>
            <a:endParaRPr b="0" i="0" sz="7200" u="none" cap="none" strike="noStrike">
              <a:solidFill>
                <a:srgbClr val="002060"/>
              </a:solidFill>
              <a:latin typeface="Montserrat"/>
              <a:ea typeface="Montserrat"/>
              <a:cs typeface="Montserrat"/>
              <a:sym typeface="Montserrat"/>
            </a:endParaRPr>
          </a:p>
        </p:txBody>
      </p:sp>
      <p:sp>
        <p:nvSpPr>
          <p:cNvPr id="75" name="Google Shape;75;p12"/>
          <p:cNvSpPr/>
          <p:nvPr/>
        </p:nvSpPr>
        <p:spPr>
          <a:xfrm>
            <a:off x="12934749" y="4566159"/>
            <a:ext cx="3835489" cy="12464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7200"/>
              <a:buFont typeface="Arial"/>
              <a:buNone/>
            </a:pPr>
            <a:r>
              <a:rPr b="0" i="0" lang="en-GB" sz="7200" u="none" cap="none" strike="noStrike">
                <a:solidFill>
                  <a:srgbClr val="002060"/>
                </a:solidFill>
                <a:latin typeface="Montserrat"/>
                <a:ea typeface="Montserrat"/>
                <a:cs typeface="Montserrat"/>
                <a:sym typeface="Montserrat"/>
              </a:rPr>
              <a:t>sit</a:t>
            </a:r>
            <a:r>
              <a:rPr b="0" i="0" lang="en-GB" sz="7200" u="none" cap="none" strike="noStrike">
                <a:solidFill>
                  <a:schemeClr val="accent5"/>
                </a:solidFill>
                <a:latin typeface="Montserrat"/>
                <a:ea typeface="Montserrat"/>
                <a:cs typeface="Montserrat"/>
                <a:sym typeface="Montserrat"/>
              </a:rPr>
              <a:t>z</a:t>
            </a:r>
            <a:r>
              <a:rPr b="0" i="0" lang="en-GB" sz="7200" u="none" cap="none" strike="noStrike">
                <a:solidFill>
                  <a:srgbClr val="002060"/>
                </a:solidFill>
                <a:latin typeface="Montserrat"/>
                <a:ea typeface="Montserrat"/>
                <a:cs typeface="Montserrat"/>
                <a:sym typeface="Montserrat"/>
              </a:rPr>
              <a:t>en</a:t>
            </a:r>
            <a:endParaRPr b="0" i="1" sz="7200" u="none" cap="none" strike="noStrike">
              <a:solidFill>
                <a:srgbClr val="002060"/>
              </a:solidFill>
              <a:latin typeface="Montserrat"/>
              <a:ea typeface="Montserrat"/>
              <a:cs typeface="Montserrat"/>
              <a:sym typeface="Montserrat"/>
            </a:endParaRPr>
          </a:p>
        </p:txBody>
      </p:sp>
      <p:sp>
        <p:nvSpPr>
          <p:cNvPr id="76" name="Google Shape;76;p12"/>
          <p:cNvSpPr/>
          <p:nvPr/>
        </p:nvSpPr>
        <p:spPr>
          <a:xfrm>
            <a:off x="6251345" y="5952433"/>
            <a:ext cx="4185428" cy="12464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7200"/>
              <a:buFont typeface="Arial"/>
              <a:buNone/>
            </a:pPr>
            <a:r>
              <a:rPr b="0" i="0" lang="en-GB" sz="7200" u="none" cap="none" strike="noStrike">
                <a:solidFill>
                  <a:srgbClr val="002060"/>
                </a:solidFill>
                <a:latin typeface="Montserrat"/>
                <a:ea typeface="Montserrat"/>
                <a:cs typeface="Montserrat"/>
                <a:sym typeface="Montserrat"/>
              </a:rPr>
              <a:t>Plat</a:t>
            </a:r>
            <a:r>
              <a:rPr b="0" i="0" lang="en-GB" sz="7200" u="none" cap="none" strike="noStrike">
                <a:solidFill>
                  <a:schemeClr val="accent5"/>
                </a:solidFill>
                <a:latin typeface="Montserrat"/>
                <a:ea typeface="Montserrat"/>
                <a:cs typeface="Montserrat"/>
                <a:sym typeface="Montserrat"/>
              </a:rPr>
              <a:t>z</a:t>
            </a:r>
            <a:endParaRPr b="0" i="0" sz="7200" u="none" cap="none" strike="noStrike">
              <a:solidFill>
                <a:schemeClr val="accent5"/>
              </a:solidFill>
              <a:latin typeface="Montserrat"/>
              <a:ea typeface="Montserrat"/>
              <a:cs typeface="Montserrat"/>
              <a:sym typeface="Montserrat"/>
            </a:endParaRPr>
          </a:p>
        </p:txBody>
      </p:sp>
      <p:sp>
        <p:nvSpPr>
          <p:cNvPr id="77" name="Google Shape;77;p12"/>
          <p:cNvSpPr/>
          <p:nvPr/>
        </p:nvSpPr>
        <p:spPr>
          <a:xfrm>
            <a:off x="13170077" y="587298"/>
            <a:ext cx="3412821" cy="12464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7200"/>
              <a:buFont typeface="Arial"/>
              <a:buNone/>
            </a:pPr>
            <a:r>
              <a:rPr b="0" i="0" lang="en-GB" sz="7200" u="none" cap="none" strike="noStrike">
                <a:solidFill>
                  <a:schemeClr val="accent5"/>
                </a:solidFill>
                <a:latin typeface="Montserrat"/>
                <a:ea typeface="Montserrat"/>
                <a:cs typeface="Montserrat"/>
                <a:sym typeface="Montserrat"/>
              </a:rPr>
              <a:t>z</a:t>
            </a:r>
            <a:r>
              <a:rPr b="0" i="0" lang="en-GB" sz="7200" u="none" cap="none" strike="noStrike">
                <a:solidFill>
                  <a:srgbClr val="002060"/>
                </a:solidFill>
                <a:latin typeface="Montserrat"/>
                <a:ea typeface="Montserrat"/>
                <a:cs typeface="Montserrat"/>
                <a:sym typeface="Montserrat"/>
              </a:rPr>
              <a:t>ehn</a:t>
            </a:r>
            <a:endParaRPr b="0" i="0" sz="7200" u="none" cap="none" strike="noStrike">
              <a:solidFill>
                <a:srgbClr val="002060"/>
              </a:solidFill>
              <a:latin typeface="Montserrat"/>
              <a:ea typeface="Montserrat"/>
              <a:cs typeface="Montserrat"/>
              <a:sym typeface="Montserrat"/>
            </a:endParaRPr>
          </a:p>
        </p:txBody>
      </p:sp>
      <p:pic>
        <p:nvPicPr>
          <p:cNvPr descr="dining room" id="78" name="Google Shape;78;p12"/>
          <p:cNvPicPr preferRelativeResize="0"/>
          <p:nvPr/>
        </p:nvPicPr>
        <p:blipFill rotWithShape="1">
          <a:blip r:embed="rId3">
            <a:alphaModFix/>
          </a:blip>
          <a:srcRect b="0" l="0" r="0" t="0"/>
          <a:stretch/>
        </p:blipFill>
        <p:spPr>
          <a:xfrm>
            <a:off x="1809890" y="1984300"/>
            <a:ext cx="2761848" cy="1956309"/>
          </a:xfrm>
          <a:prstGeom prst="rect">
            <a:avLst/>
          </a:prstGeom>
          <a:noFill/>
          <a:ln>
            <a:noFill/>
          </a:ln>
        </p:spPr>
      </p:pic>
      <p:pic>
        <p:nvPicPr>
          <p:cNvPr descr="person sitting" id="79" name="Google Shape;79;p12"/>
          <p:cNvPicPr preferRelativeResize="0"/>
          <p:nvPr/>
        </p:nvPicPr>
        <p:blipFill rotWithShape="1">
          <a:blip r:embed="rId4">
            <a:alphaModFix/>
          </a:blip>
          <a:srcRect b="0" l="0" r="0" t="0"/>
          <a:stretch/>
        </p:blipFill>
        <p:spPr>
          <a:xfrm>
            <a:off x="14422863" y="5915166"/>
            <a:ext cx="1840419" cy="2516921"/>
          </a:xfrm>
          <a:prstGeom prst="rect">
            <a:avLst/>
          </a:prstGeom>
          <a:noFill/>
          <a:ln>
            <a:noFill/>
          </a:ln>
        </p:spPr>
      </p:pic>
      <p:grpSp>
        <p:nvGrpSpPr>
          <p:cNvPr descr="number 10" id="80" name="Google Shape;80;p12"/>
          <p:cNvGrpSpPr/>
          <p:nvPr/>
        </p:nvGrpSpPr>
        <p:grpSpPr>
          <a:xfrm>
            <a:off x="13728621" y="2011831"/>
            <a:ext cx="2940783" cy="2027139"/>
            <a:chOff x="9152414" y="1551427"/>
            <a:chExt cx="1960522" cy="1351426"/>
          </a:xfrm>
        </p:grpSpPr>
        <p:pic>
          <p:nvPicPr>
            <p:cNvPr id="81" name="Google Shape;81;p12"/>
            <p:cNvPicPr preferRelativeResize="0"/>
            <p:nvPr/>
          </p:nvPicPr>
          <p:blipFill rotWithShape="1">
            <a:blip r:embed="rId5">
              <a:alphaModFix/>
            </a:blip>
            <a:srcRect b="0" l="0" r="0" t="0"/>
            <a:stretch/>
          </p:blipFill>
          <p:spPr>
            <a:xfrm>
              <a:off x="9152414" y="1551427"/>
              <a:ext cx="946683" cy="1351426"/>
            </a:xfrm>
            <a:prstGeom prst="rect">
              <a:avLst/>
            </a:prstGeom>
            <a:noFill/>
            <a:ln>
              <a:noFill/>
            </a:ln>
          </p:spPr>
        </p:pic>
        <p:pic>
          <p:nvPicPr>
            <p:cNvPr id="82" name="Google Shape;82;p12"/>
            <p:cNvPicPr preferRelativeResize="0"/>
            <p:nvPr/>
          </p:nvPicPr>
          <p:blipFill rotWithShape="1">
            <a:blip r:embed="rId6">
              <a:alphaModFix/>
            </a:blip>
            <a:srcRect b="0" l="0" r="0" t="0"/>
            <a:stretch/>
          </p:blipFill>
          <p:spPr>
            <a:xfrm>
              <a:off x="10183732" y="1551427"/>
              <a:ext cx="929204" cy="1327434"/>
            </a:xfrm>
            <a:prstGeom prst="rect">
              <a:avLst/>
            </a:prstGeom>
            <a:noFill/>
            <a:ln>
              <a:noFill/>
            </a:ln>
          </p:spPr>
        </p:pic>
      </p:grpSp>
      <p:pic>
        <p:nvPicPr>
          <p:cNvPr descr="doctor" id="83" name="Google Shape;83;p12"/>
          <p:cNvPicPr preferRelativeResize="0"/>
          <p:nvPr/>
        </p:nvPicPr>
        <p:blipFill rotWithShape="1">
          <a:blip r:embed="rId7">
            <a:alphaModFix/>
          </a:blip>
          <a:srcRect b="0" l="0" r="0" t="0"/>
          <a:stretch/>
        </p:blipFill>
        <p:spPr>
          <a:xfrm>
            <a:off x="2497409" y="5788972"/>
            <a:ext cx="1114704" cy="3234828"/>
          </a:xfrm>
          <a:prstGeom prst="rect">
            <a:avLst/>
          </a:prstGeom>
          <a:noFill/>
          <a:ln>
            <a:noFill/>
          </a:ln>
        </p:spPr>
      </p:pic>
      <p:grpSp>
        <p:nvGrpSpPr>
          <p:cNvPr descr="checkmark next to an orange bench" id="84" name="Google Shape;84;p12"/>
          <p:cNvGrpSpPr/>
          <p:nvPr/>
        </p:nvGrpSpPr>
        <p:grpSpPr>
          <a:xfrm>
            <a:off x="7282810" y="7279039"/>
            <a:ext cx="2998364" cy="1825074"/>
            <a:chOff x="4855206" y="5062899"/>
            <a:chExt cx="1998909" cy="1216716"/>
          </a:xfrm>
        </p:grpSpPr>
        <p:grpSp>
          <p:nvGrpSpPr>
            <p:cNvPr id="85" name="Google Shape;85;p12"/>
            <p:cNvGrpSpPr/>
            <p:nvPr/>
          </p:nvGrpSpPr>
          <p:grpSpPr>
            <a:xfrm>
              <a:off x="4855206" y="5101825"/>
              <a:ext cx="1103497" cy="1177790"/>
              <a:chOff x="1815157" y="3608524"/>
              <a:chExt cx="1989172" cy="1804621"/>
            </a:xfrm>
          </p:grpSpPr>
          <p:pic>
            <p:nvPicPr>
              <p:cNvPr id="86" name="Google Shape;86;p12"/>
              <p:cNvPicPr preferRelativeResize="0"/>
              <p:nvPr/>
            </p:nvPicPr>
            <p:blipFill rotWithShape="1">
              <a:blip r:embed="rId8">
                <a:alphaModFix/>
              </a:blip>
              <a:srcRect b="0" l="0" r="0" t="0"/>
              <a:stretch/>
            </p:blipFill>
            <p:spPr>
              <a:xfrm>
                <a:off x="1815157" y="4309154"/>
                <a:ext cx="1989172" cy="1103991"/>
              </a:xfrm>
              <a:prstGeom prst="rect">
                <a:avLst/>
              </a:prstGeom>
              <a:noFill/>
              <a:ln>
                <a:noFill/>
              </a:ln>
            </p:spPr>
          </p:pic>
          <p:pic>
            <p:nvPicPr>
              <p:cNvPr id="87" name="Google Shape;87;p12"/>
              <p:cNvPicPr preferRelativeResize="0"/>
              <p:nvPr/>
            </p:nvPicPr>
            <p:blipFill rotWithShape="1">
              <a:blip r:embed="rId9">
                <a:alphaModFix/>
              </a:blip>
              <a:srcRect b="0" l="0" r="0" t="0"/>
              <a:stretch/>
            </p:blipFill>
            <p:spPr>
              <a:xfrm>
                <a:off x="2895136" y="3608524"/>
                <a:ext cx="757452" cy="789012"/>
              </a:xfrm>
              <a:prstGeom prst="rect">
                <a:avLst/>
              </a:prstGeom>
              <a:noFill/>
              <a:ln>
                <a:noFill/>
              </a:ln>
            </p:spPr>
          </p:pic>
        </p:grpSp>
        <p:grpSp>
          <p:nvGrpSpPr>
            <p:cNvPr id="88" name="Google Shape;88;p12"/>
            <p:cNvGrpSpPr/>
            <p:nvPr/>
          </p:nvGrpSpPr>
          <p:grpSpPr>
            <a:xfrm>
              <a:off x="6308037" y="5062899"/>
              <a:ext cx="546078" cy="1216716"/>
              <a:chOff x="2073444" y="3240087"/>
              <a:chExt cx="935661" cy="2084745"/>
            </a:xfrm>
          </p:grpSpPr>
          <p:pic>
            <p:nvPicPr>
              <p:cNvPr id="89" name="Google Shape;89;p12"/>
              <p:cNvPicPr preferRelativeResize="0"/>
              <p:nvPr/>
            </p:nvPicPr>
            <p:blipFill rotWithShape="1">
              <a:blip r:embed="rId10">
                <a:alphaModFix/>
              </a:blip>
              <a:srcRect b="0" l="0" r="0" t="0"/>
              <a:stretch/>
            </p:blipFill>
            <p:spPr>
              <a:xfrm>
                <a:off x="2073444" y="3935306"/>
                <a:ext cx="935661" cy="1389526"/>
              </a:xfrm>
              <a:prstGeom prst="rect">
                <a:avLst/>
              </a:prstGeom>
              <a:noFill/>
              <a:ln>
                <a:noFill/>
              </a:ln>
            </p:spPr>
          </p:pic>
          <p:pic>
            <p:nvPicPr>
              <p:cNvPr id="90" name="Google Shape;90;p12"/>
              <p:cNvPicPr preferRelativeResize="0"/>
              <p:nvPr/>
            </p:nvPicPr>
            <p:blipFill rotWithShape="1">
              <a:blip r:embed="rId11">
                <a:alphaModFix/>
              </a:blip>
              <a:srcRect b="0" l="0" r="0" t="0"/>
              <a:stretch/>
            </p:blipFill>
            <p:spPr>
              <a:xfrm>
                <a:off x="2324837" y="3240087"/>
                <a:ext cx="581170" cy="662795"/>
              </a:xfrm>
              <a:prstGeom prst="rect">
                <a:avLst/>
              </a:prstGeom>
              <a:noFill/>
              <a:ln>
                <a:noFill/>
              </a:ln>
            </p:spPr>
          </p:pic>
        </p:grpSp>
      </p:grpSp>
      <p:pic>
        <p:nvPicPr>
          <p:cNvPr descr="train" id="91" name="Google Shape;91;p12"/>
          <p:cNvPicPr preferRelativeResize="0"/>
          <p:nvPr/>
        </p:nvPicPr>
        <p:blipFill rotWithShape="1">
          <a:blip r:embed="rId12">
            <a:alphaModFix/>
          </a:blip>
          <a:srcRect b="0" l="0" r="0" t="0"/>
          <a:stretch/>
        </p:blipFill>
        <p:spPr>
          <a:xfrm>
            <a:off x="7797794" y="2359522"/>
            <a:ext cx="2955527" cy="16653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5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5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5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5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5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5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5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5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3"/>
          <p:cNvSpPr txBox="1"/>
          <p:nvPr>
            <p:ph type="title"/>
          </p:nvPr>
        </p:nvSpPr>
        <p:spPr>
          <a:xfrm>
            <a:off x="6979535" y="-326618"/>
            <a:ext cx="4328931" cy="2232458"/>
          </a:xfrm>
          <a:prstGeom prst="rect">
            <a:avLst/>
          </a:prstGeom>
          <a:noFill/>
          <a:ln>
            <a:noFill/>
          </a:ln>
        </p:spPr>
        <p:txBody>
          <a:bodyPr anchorCtr="0" anchor="ctr" bIns="68550" lIns="137125" spcFirstLastPara="1" rIns="137125" wrap="square" tIns="68550">
            <a:noAutofit/>
          </a:bodyPr>
          <a:lstStyle/>
          <a:p>
            <a:pPr indent="0" lvl="0" marL="0" rtl="0" algn="ctr">
              <a:lnSpc>
                <a:spcPct val="90000"/>
              </a:lnSpc>
              <a:spcBef>
                <a:spcPts val="0"/>
              </a:spcBef>
              <a:spcAft>
                <a:spcPts val="0"/>
              </a:spcAft>
              <a:buClr>
                <a:srgbClr val="002060"/>
              </a:buClr>
              <a:buSzPts val="12000"/>
              <a:buNone/>
            </a:pPr>
            <a:r>
              <a:rPr lang="en-GB" sz="18000">
                <a:solidFill>
                  <a:srgbClr val="002060"/>
                </a:solidFill>
                <a:latin typeface="Montserrat"/>
                <a:ea typeface="Montserrat"/>
                <a:cs typeface="Montserrat"/>
                <a:sym typeface="Montserrat"/>
              </a:rPr>
              <a:t>sp-</a:t>
            </a:r>
            <a:endParaRPr sz="18000">
              <a:latin typeface="Montserrat"/>
              <a:ea typeface="Montserrat"/>
              <a:cs typeface="Montserrat"/>
              <a:sym typeface="Montserrat"/>
            </a:endParaRPr>
          </a:p>
        </p:txBody>
      </p:sp>
      <p:sp>
        <p:nvSpPr>
          <p:cNvPr id="98" name="Google Shape;98;p13"/>
          <p:cNvSpPr/>
          <p:nvPr/>
        </p:nvSpPr>
        <p:spPr>
          <a:xfrm>
            <a:off x="6406666" y="2372911"/>
            <a:ext cx="5480540" cy="3901245"/>
          </a:xfrm>
          <a:prstGeom prst="roundRect">
            <a:avLst>
              <a:gd fmla="val 16667" name="adj"/>
            </a:avLst>
          </a:prstGeom>
          <a:solidFill>
            <a:schemeClr val="lt1"/>
          </a:solidFill>
          <a:ln cap="flat" cmpd="sng" w="57150">
            <a:solidFill>
              <a:schemeClr val="accent5"/>
            </a:solidFill>
            <a:prstDash val="solid"/>
            <a:miter lim="800000"/>
            <a:headEnd len="sm" w="sm" type="none"/>
            <a:tailEnd len="sm" w="sm" type="none"/>
          </a:ln>
        </p:spPr>
        <p:txBody>
          <a:bodyPr anchorCtr="0" anchor="b"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9000"/>
              <a:buFont typeface="Arial"/>
              <a:buNone/>
            </a:pPr>
            <a:r>
              <a:rPr b="0" i="0" lang="en-GB" sz="9000" u="none" cap="none" strike="noStrike">
                <a:solidFill>
                  <a:schemeClr val="accent5"/>
                </a:solidFill>
                <a:latin typeface="Montserrat"/>
                <a:ea typeface="Montserrat"/>
                <a:cs typeface="Montserrat"/>
                <a:sym typeface="Montserrat"/>
              </a:rPr>
              <a:t>sp</a:t>
            </a:r>
            <a:r>
              <a:rPr b="0" i="0" lang="en-GB" sz="9000" u="none" cap="none" strike="noStrike">
                <a:solidFill>
                  <a:srgbClr val="002060"/>
                </a:solidFill>
                <a:latin typeface="Montserrat"/>
                <a:ea typeface="Montserrat"/>
                <a:cs typeface="Montserrat"/>
                <a:sym typeface="Montserrat"/>
              </a:rPr>
              <a:t>ielen</a:t>
            </a:r>
            <a:endParaRPr b="0" i="0" sz="9000" u="none" cap="none" strike="noStrike">
              <a:solidFill>
                <a:srgbClr val="FFCC00"/>
              </a:solidFill>
              <a:latin typeface="Montserrat"/>
              <a:ea typeface="Montserrat"/>
              <a:cs typeface="Montserrat"/>
              <a:sym typeface="Montserrat"/>
            </a:endParaRPr>
          </a:p>
        </p:txBody>
      </p:sp>
      <p:sp>
        <p:nvSpPr>
          <p:cNvPr id="99" name="Google Shape;99;p13"/>
          <p:cNvSpPr/>
          <p:nvPr/>
        </p:nvSpPr>
        <p:spPr>
          <a:xfrm>
            <a:off x="5938367" y="6388706"/>
            <a:ext cx="6236940"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8000"/>
              <a:buFont typeface="Arial"/>
              <a:buNone/>
            </a:pPr>
            <a:r>
              <a:rPr b="0" i="0" lang="en-GB" sz="8000" u="none" cap="none" strike="noStrike">
                <a:solidFill>
                  <a:schemeClr val="accent5"/>
                </a:solidFill>
                <a:latin typeface="Montserrat"/>
                <a:ea typeface="Montserrat"/>
                <a:cs typeface="Montserrat"/>
                <a:sym typeface="Montserrat"/>
              </a:rPr>
              <a:t>Sp</a:t>
            </a:r>
            <a:r>
              <a:rPr b="0" i="0" lang="en-GB" sz="8000" u="none" cap="none" strike="noStrike">
                <a:solidFill>
                  <a:srgbClr val="002060"/>
                </a:solidFill>
                <a:latin typeface="Montserrat"/>
                <a:ea typeface="Montserrat"/>
                <a:cs typeface="Montserrat"/>
                <a:sym typeface="Montserrat"/>
              </a:rPr>
              <a:t>ort</a:t>
            </a:r>
            <a:endParaRPr b="0" i="0" sz="8000" u="none" cap="none" strike="noStrike">
              <a:solidFill>
                <a:srgbClr val="FFCC00"/>
              </a:solidFill>
              <a:latin typeface="Montserrat"/>
              <a:ea typeface="Montserrat"/>
              <a:cs typeface="Montserrat"/>
              <a:sym typeface="Montserrat"/>
            </a:endParaRPr>
          </a:p>
        </p:txBody>
      </p:sp>
      <p:sp>
        <p:nvSpPr>
          <p:cNvPr id="100" name="Google Shape;100;p13"/>
          <p:cNvSpPr/>
          <p:nvPr/>
        </p:nvSpPr>
        <p:spPr>
          <a:xfrm>
            <a:off x="12707639" y="4787494"/>
            <a:ext cx="5018343"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8000"/>
              <a:buFont typeface="Arial"/>
              <a:buNone/>
            </a:pPr>
            <a:r>
              <a:rPr b="0" i="0" lang="en-GB" sz="8000" u="none" cap="none" strike="noStrike">
                <a:solidFill>
                  <a:schemeClr val="accent5"/>
                </a:solidFill>
                <a:latin typeface="Montserrat"/>
                <a:ea typeface="Montserrat"/>
                <a:cs typeface="Montserrat"/>
                <a:sym typeface="Montserrat"/>
              </a:rPr>
              <a:t>Sp</a:t>
            </a:r>
            <a:r>
              <a:rPr b="0" i="0" lang="en-GB" sz="8000" u="none" cap="none" strike="noStrike">
                <a:solidFill>
                  <a:srgbClr val="002060"/>
                </a:solidFill>
                <a:latin typeface="Montserrat"/>
                <a:ea typeface="Montserrat"/>
                <a:cs typeface="Montserrat"/>
                <a:sym typeface="Montserrat"/>
              </a:rPr>
              <a:t>iel</a:t>
            </a:r>
            <a:endParaRPr b="0" i="0" sz="8000" u="none" cap="none" strike="noStrike">
              <a:solidFill>
                <a:srgbClr val="FFCC00"/>
              </a:solidFill>
              <a:latin typeface="Montserrat"/>
              <a:ea typeface="Montserrat"/>
              <a:cs typeface="Montserrat"/>
              <a:sym typeface="Montserrat"/>
            </a:endParaRPr>
          </a:p>
        </p:txBody>
      </p:sp>
      <p:sp>
        <p:nvSpPr>
          <p:cNvPr id="101" name="Google Shape;101;p13"/>
          <p:cNvSpPr/>
          <p:nvPr/>
        </p:nvSpPr>
        <p:spPr>
          <a:xfrm>
            <a:off x="707481" y="4828191"/>
            <a:ext cx="5117835" cy="1369545"/>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8000"/>
              <a:buFont typeface="Arial"/>
              <a:buNone/>
            </a:pPr>
            <a:r>
              <a:rPr b="0" i="0" lang="en-GB" sz="8000" u="none" cap="none" strike="noStrike">
                <a:solidFill>
                  <a:schemeClr val="accent5"/>
                </a:solidFill>
                <a:latin typeface="Montserrat"/>
                <a:ea typeface="Montserrat"/>
                <a:cs typeface="Montserrat"/>
                <a:sym typeface="Montserrat"/>
              </a:rPr>
              <a:t>sp</a:t>
            </a:r>
            <a:r>
              <a:rPr b="0" i="0" lang="en-GB" sz="8000" u="none" cap="none" strike="noStrike">
                <a:solidFill>
                  <a:srgbClr val="002060"/>
                </a:solidFill>
                <a:latin typeface="Montserrat"/>
                <a:ea typeface="Montserrat"/>
                <a:cs typeface="Montserrat"/>
                <a:sym typeface="Montserrat"/>
              </a:rPr>
              <a:t>rechen</a:t>
            </a:r>
            <a:endParaRPr b="0" i="0" sz="8000" u="none" cap="none" strike="noStrike">
              <a:solidFill>
                <a:srgbClr val="FFCC00"/>
              </a:solidFill>
              <a:latin typeface="Montserrat"/>
              <a:ea typeface="Montserrat"/>
              <a:cs typeface="Montserrat"/>
              <a:sym typeface="Montserrat"/>
            </a:endParaRPr>
          </a:p>
        </p:txBody>
      </p:sp>
      <p:sp>
        <p:nvSpPr>
          <p:cNvPr id="102" name="Google Shape;102;p13"/>
          <p:cNvSpPr/>
          <p:nvPr/>
        </p:nvSpPr>
        <p:spPr>
          <a:xfrm>
            <a:off x="640200" y="209261"/>
            <a:ext cx="5424978"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8000"/>
              <a:buFont typeface="Arial"/>
              <a:buNone/>
            </a:pPr>
            <a:r>
              <a:rPr b="0" i="0" lang="en-GB" sz="8000" u="none" cap="none" strike="noStrike">
                <a:solidFill>
                  <a:schemeClr val="accent5"/>
                </a:solidFill>
                <a:latin typeface="Montserrat"/>
                <a:ea typeface="Montserrat"/>
                <a:cs typeface="Montserrat"/>
                <a:sym typeface="Montserrat"/>
              </a:rPr>
              <a:t>Sp</a:t>
            </a:r>
            <a:r>
              <a:rPr b="0" i="0" lang="en-GB" sz="8000" u="none" cap="none" strike="noStrike">
                <a:solidFill>
                  <a:srgbClr val="002060"/>
                </a:solidFill>
                <a:latin typeface="Montserrat"/>
                <a:ea typeface="Montserrat"/>
                <a:cs typeface="Montserrat"/>
                <a:sym typeface="Montserrat"/>
              </a:rPr>
              <a:t>aß</a:t>
            </a:r>
            <a:endParaRPr b="0" i="0" sz="8000" u="none" cap="none" strike="noStrike">
              <a:solidFill>
                <a:srgbClr val="FFCC00"/>
              </a:solidFill>
              <a:latin typeface="Montserrat"/>
              <a:ea typeface="Montserrat"/>
              <a:cs typeface="Montserrat"/>
              <a:sym typeface="Montserrat"/>
            </a:endParaRPr>
          </a:p>
        </p:txBody>
      </p:sp>
      <p:sp>
        <p:nvSpPr>
          <p:cNvPr id="103" name="Google Shape;103;p13"/>
          <p:cNvSpPr/>
          <p:nvPr/>
        </p:nvSpPr>
        <p:spPr>
          <a:xfrm>
            <a:off x="12964751" y="195088"/>
            <a:ext cx="4504119" cy="2631429"/>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Clr>
                <a:srgbClr val="000000"/>
              </a:buClr>
              <a:buSzPts val="8000"/>
              <a:buFont typeface="Arial"/>
              <a:buNone/>
            </a:pPr>
            <a:r>
              <a:rPr b="0" i="0" lang="en-GB" sz="8000" u="none" cap="none" strike="noStrike">
                <a:solidFill>
                  <a:schemeClr val="accent5"/>
                </a:solidFill>
                <a:latin typeface="Montserrat"/>
                <a:ea typeface="Montserrat"/>
                <a:cs typeface="Montserrat"/>
                <a:sym typeface="Montserrat"/>
              </a:rPr>
              <a:t>Sp</a:t>
            </a:r>
            <a:r>
              <a:rPr b="0" i="0" lang="en-GB" sz="8000" u="none" cap="none" strike="noStrike">
                <a:solidFill>
                  <a:srgbClr val="002060"/>
                </a:solidFill>
                <a:latin typeface="Montserrat"/>
                <a:ea typeface="Montserrat"/>
                <a:cs typeface="Montserrat"/>
                <a:sym typeface="Montserrat"/>
              </a:rPr>
              <a:t>rache</a:t>
            </a:r>
            <a:endParaRPr b="0" i="0" sz="8000" u="none" cap="none" strike="noStrike">
              <a:solidFill>
                <a:srgbClr val="FFCC00"/>
              </a:solidFill>
              <a:latin typeface="Montserrat"/>
              <a:ea typeface="Montserrat"/>
              <a:cs typeface="Montserrat"/>
              <a:sym typeface="Montserrat"/>
            </a:endParaRPr>
          </a:p>
        </p:txBody>
      </p:sp>
      <p:pic>
        <p:nvPicPr>
          <p:cNvPr descr="baby playing" id="104" name="Google Shape;104;p13"/>
          <p:cNvPicPr preferRelativeResize="0"/>
          <p:nvPr/>
        </p:nvPicPr>
        <p:blipFill rotWithShape="1">
          <a:blip r:embed="rId3">
            <a:alphaModFix/>
          </a:blip>
          <a:srcRect b="0" l="0" r="0" t="0"/>
          <a:stretch/>
        </p:blipFill>
        <p:spPr>
          <a:xfrm>
            <a:off x="7569365" y="2441303"/>
            <a:ext cx="3155130" cy="2711616"/>
          </a:xfrm>
          <a:prstGeom prst="rect">
            <a:avLst/>
          </a:prstGeom>
          <a:noFill/>
          <a:ln>
            <a:noFill/>
          </a:ln>
        </p:spPr>
      </p:pic>
      <p:pic>
        <p:nvPicPr>
          <p:cNvPr descr="tennis ball" id="105" name="Google Shape;105;p13"/>
          <p:cNvPicPr preferRelativeResize="0"/>
          <p:nvPr/>
        </p:nvPicPr>
        <p:blipFill rotWithShape="1">
          <a:blip r:embed="rId4">
            <a:alphaModFix/>
          </a:blip>
          <a:srcRect b="0" l="0" r="0" t="0"/>
          <a:stretch/>
        </p:blipFill>
        <p:spPr>
          <a:xfrm>
            <a:off x="8824667" y="8297029"/>
            <a:ext cx="663207" cy="663207"/>
          </a:xfrm>
          <a:prstGeom prst="rect">
            <a:avLst/>
          </a:prstGeom>
          <a:noFill/>
          <a:ln>
            <a:noFill/>
          </a:ln>
        </p:spPr>
      </p:pic>
      <p:pic>
        <p:nvPicPr>
          <p:cNvPr descr="basketball" id="106" name="Google Shape;106;p13"/>
          <p:cNvPicPr preferRelativeResize="0"/>
          <p:nvPr/>
        </p:nvPicPr>
        <p:blipFill rotWithShape="1">
          <a:blip r:embed="rId5">
            <a:alphaModFix/>
          </a:blip>
          <a:srcRect b="0" l="0" r="0" t="0"/>
          <a:stretch/>
        </p:blipFill>
        <p:spPr>
          <a:xfrm>
            <a:off x="9530522" y="7706732"/>
            <a:ext cx="1341767" cy="1339530"/>
          </a:xfrm>
          <a:prstGeom prst="rect">
            <a:avLst/>
          </a:prstGeom>
          <a:noFill/>
          <a:ln>
            <a:noFill/>
          </a:ln>
        </p:spPr>
      </p:pic>
      <p:pic>
        <p:nvPicPr>
          <p:cNvPr descr="rugby ball" id="107" name="Google Shape;107;p13"/>
          <p:cNvPicPr preferRelativeResize="0"/>
          <p:nvPr/>
        </p:nvPicPr>
        <p:blipFill rotWithShape="1">
          <a:blip r:embed="rId6">
            <a:alphaModFix/>
          </a:blip>
          <a:srcRect b="0" l="0" r="0" t="0"/>
          <a:stretch/>
        </p:blipFill>
        <p:spPr>
          <a:xfrm>
            <a:off x="7267547" y="8079178"/>
            <a:ext cx="1452294" cy="881058"/>
          </a:xfrm>
          <a:prstGeom prst="rect">
            <a:avLst/>
          </a:prstGeom>
          <a:noFill/>
          <a:ln>
            <a:noFill/>
          </a:ln>
        </p:spPr>
      </p:pic>
      <p:pic>
        <p:nvPicPr>
          <p:cNvPr descr="people talking to each other" id="108" name="Google Shape;108;p13"/>
          <p:cNvPicPr preferRelativeResize="0"/>
          <p:nvPr/>
        </p:nvPicPr>
        <p:blipFill rotWithShape="1">
          <a:blip r:embed="rId7">
            <a:alphaModFix/>
          </a:blip>
          <a:srcRect b="0" l="0" r="0" t="0"/>
          <a:stretch/>
        </p:blipFill>
        <p:spPr>
          <a:xfrm>
            <a:off x="1330658" y="5815695"/>
            <a:ext cx="3448226" cy="3448226"/>
          </a:xfrm>
          <a:prstGeom prst="rect">
            <a:avLst/>
          </a:prstGeom>
          <a:noFill/>
          <a:ln>
            <a:noFill/>
          </a:ln>
        </p:spPr>
      </p:pic>
      <p:pic>
        <p:nvPicPr>
          <p:cNvPr descr="deck of cards" id="109" name="Google Shape;109;p13"/>
          <p:cNvPicPr preferRelativeResize="0"/>
          <p:nvPr/>
        </p:nvPicPr>
        <p:blipFill rotWithShape="1">
          <a:blip r:embed="rId8">
            <a:alphaModFix/>
          </a:blip>
          <a:srcRect b="0" l="0" r="0" t="0"/>
          <a:stretch/>
        </p:blipFill>
        <p:spPr>
          <a:xfrm>
            <a:off x="14002803" y="6322834"/>
            <a:ext cx="2636040" cy="2433945"/>
          </a:xfrm>
          <a:prstGeom prst="rect">
            <a:avLst/>
          </a:prstGeom>
          <a:noFill/>
          <a:ln>
            <a:noFill/>
          </a:ln>
        </p:spPr>
      </p:pic>
      <p:pic>
        <p:nvPicPr>
          <p:cNvPr descr="emoji laughing" id="110" name="Google Shape;110;p13"/>
          <p:cNvPicPr preferRelativeResize="0"/>
          <p:nvPr/>
        </p:nvPicPr>
        <p:blipFill rotWithShape="1">
          <a:blip r:embed="rId9">
            <a:alphaModFix/>
          </a:blip>
          <a:srcRect b="85273" l="34396" r="55252" t="1777"/>
          <a:stretch/>
        </p:blipFill>
        <p:spPr>
          <a:xfrm>
            <a:off x="2300611" y="2019454"/>
            <a:ext cx="2005949" cy="2123937"/>
          </a:xfrm>
          <a:prstGeom prst="rect">
            <a:avLst/>
          </a:prstGeom>
          <a:noFill/>
          <a:ln>
            <a:noFill/>
          </a:ln>
        </p:spPr>
      </p:pic>
      <p:sp>
        <p:nvSpPr>
          <p:cNvPr id="111" name="Google Shape;111;p13"/>
          <p:cNvSpPr txBox="1"/>
          <p:nvPr/>
        </p:nvSpPr>
        <p:spPr>
          <a:xfrm>
            <a:off x="2133626" y="1368343"/>
            <a:ext cx="2438127" cy="553937"/>
          </a:xfrm>
          <a:prstGeom prst="rect">
            <a:avLst/>
          </a:prstGeom>
          <a:noFill/>
          <a:ln>
            <a:noFill/>
          </a:ln>
        </p:spPr>
        <p:txBody>
          <a:bodyPr anchorCtr="0" anchor="t" bIns="68550" lIns="137125" spcFirstLastPara="1" rIns="137125" wrap="square" tIns="68550">
            <a:noAutofit/>
          </a:bodyPr>
          <a:lstStyle/>
          <a:p>
            <a:pPr indent="0" lvl="0" marL="0" marR="0" rtl="0" algn="l">
              <a:lnSpc>
                <a:spcPct val="100000"/>
              </a:lnSpc>
              <a:spcBef>
                <a:spcPts val="0"/>
              </a:spcBef>
              <a:spcAft>
                <a:spcPts val="0"/>
              </a:spcAft>
              <a:buClr>
                <a:srgbClr val="000000"/>
              </a:buClr>
              <a:buSzPts val="2700"/>
              <a:buFont typeface="Arial"/>
              <a:buNone/>
            </a:pPr>
            <a:r>
              <a:rPr b="0" i="0" lang="en-GB" sz="2700" u="none" cap="none" strike="noStrike">
                <a:solidFill>
                  <a:srgbClr val="002060"/>
                </a:solidFill>
                <a:latin typeface="Montserrat"/>
                <a:ea typeface="Montserrat"/>
                <a:cs typeface="Montserrat"/>
                <a:sym typeface="Montserrat"/>
              </a:rPr>
              <a:t>[fun] (noun)</a:t>
            </a:r>
            <a:endParaRPr b="0" i="0" sz="2100" u="none" cap="none" strike="noStrike">
              <a:solidFill>
                <a:srgbClr val="000000"/>
              </a:solidFill>
              <a:latin typeface="Montserrat"/>
              <a:ea typeface="Montserrat"/>
              <a:cs typeface="Montserrat"/>
              <a:sym typeface="Montserrat"/>
            </a:endParaRPr>
          </a:p>
        </p:txBody>
      </p:sp>
      <p:grpSp>
        <p:nvGrpSpPr>
          <p:cNvPr descr="different languages" id="112" name="Google Shape;112;p13"/>
          <p:cNvGrpSpPr/>
          <p:nvPr/>
        </p:nvGrpSpPr>
        <p:grpSpPr>
          <a:xfrm>
            <a:off x="13748840" y="1852871"/>
            <a:ext cx="2802342" cy="2634201"/>
            <a:chOff x="8090143" y="409016"/>
            <a:chExt cx="1868228" cy="1756134"/>
          </a:xfrm>
        </p:grpSpPr>
        <p:pic>
          <p:nvPicPr>
            <p:cNvPr id="113" name="Google Shape;113;p13"/>
            <p:cNvPicPr preferRelativeResize="0"/>
            <p:nvPr/>
          </p:nvPicPr>
          <p:blipFill rotWithShape="1">
            <a:blip r:embed="rId10">
              <a:alphaModFix/>
            </a:blip>
            <a:srcRect b="0" l="0" r="0" t="0"/>
            <a:stretch/>
          </p:blipFill>
          <p:spPr>
            <a:xfrm>
              <a:off x="8090143" y="409016"/>
              <a:ext cx="1868228" cy="1756134"/>
            </a:xfrm>
            <a:prstGeom prst="rect">
              <a:avLst/>
            </a:prstGeom>
            <a:noFill/>
            <a:ln>
              <a:noFill/>
            </a:ln>
          </p:spPr>
        </p:pic>
        <p:pic>
          <p:nvPicPr>
            <p:cNvPr id="114" name="Google Shape;114;p13"/>
            <p:cNvPicPr preferRelativeResize="0"/>
            <p:nvPr/>
          </p:nvPicPr>
          <p:blipFill rotWithShape="1">
            <a:blip r:embed="rId11">
              <a:alphaModFix/>
            </a:blip>
            <a:srcRect b="0" l="0" r="0" t="0"/>
            <a:stretch/>
          </p:blipFill>
          <p:spPr>
            <a:xfrm>
              <a:off x="8714293" y="692381"/>
              <a:ext cx="514249" cy="308549"/>
            </a:xfrm>
            <a:prstGeom prst="rect">
              <a:avLst/>
            </a:prstGeom>
            <a:noFill/>
            <a:ln>
              <a:noFill/>
            </a:ln>
          </p:spPr>
        </p:pic>
        <p:pic>
          <p:nvPicPr>
            <p:cNvPr id="115" name="Google Shape;115;p13"/>
            <p:cNvPicPr preferRelativeResize="0"/>
            <p:nvPr/>
          </p:nvPicPr>
          <p:blipFill rotWithShape="1">
            <a:blip r:embed="rId12">
              <a:alphaModFix/>
            </a:blip>
            <a:srcRect b="0" l="0" r="0" t="0"/>
            <a:stretch/>
          </p:blipFill>
          <p:spPr>
            <a:xfrm>
              <a:off x="9068790" y="1099701"/>
              <a:ext cx="581095" cy="345752"/>
            </a:xfrm>
            <a:prstGeom prst="rect">
              <a:avLst/>
            </a:prstGeom>
            <a:noFill/>
            <a:ln>
              <a:noFill/>
            </a:ln>
          </p:spPr>
        </p:pic>
        <p:pic>
          <p:nvPicPr>
            <p:cNvPr id="116" name="Google Shape;116;p13"/>
            <p:cNvPicPr preferRelativeResize="0"/>
            <p:nvPr/>
          </p:nvPicPr>
          <p:blipFill rotWithShape="1">
            <a:blip r:embed="rId13">
              <a:alphaModFix/>
            </a:blip>
            <a:srcRect b="0" l="0" r="0" t="0"/>
            <a:stretch/>
          </p:blipFill>
          <p:spPr>
            <a:xfrm>
              <a:off x="8332970" y="1118220"/>
              <a:ext cx="556416" cy="370943"/>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aphicFrame>
        <p:nvGraphicFramePr>
          <p:cNvPr id="121" name="Google Shape;121;p14"/>
          <p:cNvGraphicFramePr/>
          <p:nvPr/>
        </p:nvGraphicFramePr>
        <p:xfrm>
          <a:off x="835350" y="498950"/>
          <a:ext cx="3000000" cy="3000000"/>
        </p:xfrm>
        <a:graphic>
          <a:graphicData uri="http://schemas.openxmlformats.org/drawingml/2006/table">
            <a:tbl>
              <a:tblPr>
                <a:noFill/>
                <a:tableStyleId>{450C8BD8-9460-4E78-A63F-796F99776133}</a:tableStyleId>
              </a:tblPr>
              <a:tblGrid>
                <a:gridCol w="7020850"/>
                <a:gridCol w="6823150"/>
              </a:tblGrid>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die Familienmitgliedern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family members</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launisch</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moody</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genug</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enough</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die Zeit</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time</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Spass haben</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have fun / having fun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der Fernseher</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television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genug</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enough</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das Zeugnis</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report</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bekommen</a:t>
                      </a:r>
                      <a:endParaRPr sz="1400" u="none" cap="none" strike="noStrike"/>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get / getting</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sauer</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cross / annoyed</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122" name="Google Shape;122;p14"/>
          <p:cNvPicPr preferRelativeResize="0"/>
          <p:nvPr/>
        </p:nvPicPr>
        <p:blipFill rotWithShape="1">
          <a:blip r:embed="rId3">
            <a:alphaModFix/>
          </a:blip>
          <a:srcRect b="0" l="0" r="0" t="0"/>
          <a:stretch/>
        </p:blipFill>
        <p:spPr>
          <a:xfrm>
            <a:off x="15339400" y="242657"/>
            <a:ext cx="2633650" cy="2633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5"/>
          <p:cNvSpPr txBox="1"/>
          <p:nvPr>
            <p:ph idx="1" type="body"/>
          </p:nvPr>
        </p:nvSpPr>
        <p:spPr>
          <a:xfrm>
            <a:off x="845400" y="1938900"/>
            <a:ext cx="16452001" cy="225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200"/>
              <a:buNone/>
            </a:pPr>
            <a:r>
              <a:t/>
            </a:r>
            <a:endParaRPr sz="2000">
              <a:highlight>
                <a:srgbClr val="FFFFFF"/>
              </a:highlight>
            </a:endParaRPr>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rPr lang="en-GB" sz="4000"/>
              <a:t>    		</a:t>
            </a:r>
            <a:endParaRPr sz="4000"/>
          </a:p>
          <a:p>
            <a:pPr indent="457200" lvl="0" marL="182880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2000"/>
              </a:spcAft>
              <a:buSzPts val="3200"/>
              <a:buNone/>
            </a:pPr>
            <a:r>
              <a:t/>
            </a:r>
            <a:endParaRPr sz="3500"/>
          </a:p>
        </p:txBody>
      </p:sp>
      <p:sp>
        <p:nvSpPr>
          <p:cNvPr id="128" name="Google Shape;128;p15"/>
          <p:cNvSpPr txBox="1"/>
          <p:nvPr>
            <p:ph type="title"/>
          </p:nvPr>
        </p:nvSpPr>
        <p:spPr>
          <a:xfrm>
            <a:off x="917950" y="318550"/>
            <a:ext cx="13201200" cy="1629000"/>
          </a:xfrm>
          <a:prstGeom prst="rect">
            <a:avLst/>
          </a:prstGeom>
          <a:noFill/>
          <a:ln>
            <a:noFill/>
          </a:ln>
        </p:spPr>
        <p:txBody>
          <a:bodyPr anchorCtr="0" anchor="t" bIns="0" lIns="0" spcFirstLastPara="1" rIns="0" wrap="square" tIns="0">
            <a:noAutofit/>
          </a:bodyPr>
          <a:lstStyle/>
          <a:p>
            <a:pPr indent="-685800" lvl="0" marL="914400" rtl="0" algn="l">
              <a:lnSpc>
                <a:spcPct val="115000"/>
              </a:lnSpc>
              <a:spcBef>
                <a:spcPts val="0"/>
              </a:spcBef>
              <a:spcAft>
                <a:spcPts val="0"/>
              </a:spcAft>
              <a:buSzPts val="3600"/>
              <a:buNone/>
            </a:pPr>
            <a:r>
              <a:rPr lang="en-GB" sz="4400">
                <a:solidFill>
                  <a:schemeClr val="dk2"/>
                </a:solidFill>
              </a:rPr>
              <a:t>‘mit’ + dative with nouns</a:t>
            </a:r>
            <a:endParaRPr/>
          </a:p>
        </p:txBody>
      </p:sp>
      <p:sp>
        <p:nvSpPr>
          <p:cNvPr id="129" name="Google Shape;129;p15"/>
          <p:cNvSpPr txBox="1"/>
          <p:nvPr/>
        </p:nvSpPr>
        <p:spPr>
          <a:xfrm>
            <a:off x="875100" y="1225924"/>
            <a:ext cx="17184299" cy="94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latin typeface="Montserrat"/>
                <a:ea typeface="Montserrat"/>
                <a:cs typeface="Montserrat"/>
                <a:sym typeface="Montserrat"/>
              </a:rPr>
              <a:t>‘</a:t>
            </a:r>
            <a:r>
              <a:rPr b="1" i="0" lang="en-GB" sz="3200" u="none" cap="none" strike="noStrike">
                <a:solidFill>
                  <a:schemeClr val="accent5"/>
                </a:solidFill>
                <a:latin typeface="Montserrat"/>
                <a:ea typeface="Montserrat"/>
                <a:cs typeface="Montserrat"/>
                <a:sym typeface="Montserrat"/>
              </a:rPr>
              <a:t>mit</a:t>
            </a:r>
            <a:r>
              <a:rPr b="0" i="0" lang="en-GB" sz="3200" u="none" cap="none" strike="noStrike">
                <a:solidFill>
                  <a:schemeClr val="dk2"/>
                </a:solidFill>
                <a:latin typeface="Montserrat"/>
                <a:ea typeface="Montserrat"/>
                <a:cs typeface="Montserrat"/>
                <a:sym typeface="Montserrat"/>
              </a:rPr>
              <a:t>’ is always followed by the </a:t>
            </a:r>
            <a:r>
              <a:rPr b="0" i="0" lang="en-GB" sz="3200" u="none" cap="none" strike="noStrike">
                <a:solidFill>
                  <a:schemeClr val="accent5"/>
                </a:solidFill>
                <a:latin typeface="Montserrat"/>
                <a:ea typeface="Montserrat"/>
                <a:cs typeface="Montserrat"/>
                <a:sym typeface="Montserrat"/>
              </a:rPr>
              <a:t>dative</a:t>
            </a:r>
            <a:r>
              <a:rPr b="0" i="0" lang="en-GB" sz="3200" u="none" cap="none" strike="noStrike">
                <a:solidFill>
                  <a:schemeClr val="dk2"/>
                </a:solidFill>
                <a:latin typeface="Montserrat"/>
                <a:ea typeface="Montserrat"/>
                <a:cs typeface="Montserrat"/>
                <a:sym typeface="Montserrat"/>
              </a:rPr>
              <a:t> case.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highlight>
                  <a:schemeClr val="lt1"/>
                </a:highlight>
                <a:latin typeface="Montserrat"/>
                <a:ea typeface="Montserrat"/>
                <a:cs typeface="Montserrat"/>
                <a:sym typeface="Montserrat"/>
              </a:rPr>
              <a:t>The table below shows the </a:t>
            </a:r>
            <a:r>
              <a:rPr b="0" i="0" lang="en-GB" sz="3200" u="none" cap="none" strike="noStrike">
                <a:solidFill>
                  <a:schemeClr val="accent5"/>
                </a:solidFill>
                <a:highlight>
                  <a:schemeClr val="lt1"/>
                </a:highlight>
                <a:latin typeface="Montserrat"/>
                <a:ea typeface="Montserrat"/>
                <a:cs typeface="Montserrat"/>
                <a:sym typeface="Montserrat"/>
              </a:rPr>
              <a:t>dative ending </a:t>
            </a:r>
            <a:r>
              <a:rPr b="0" i="0" lang="en-GB" sz="3200" u="none" cap="none" strike="noStrike">
                <a:solidFill>
                  <a:schemeClr val="dk2"/>
                </a:solidFill>
                <a:highlight>
                  <a:schemeClr val="lt1"/>
                </a:highlight>
                <a:latin typeface="Montserrat"/>
                <a:ea typeface="Montserrat"/>
                <a:cs typeface="Montserrat"/>
                <a:sym typeface="Montserrat"/>
              </a:rPr>
              <a:t>for ein, kein and possessive adjectives (mein, dein, sein, ihr, etc.)</a:t>
            </a:r>
            <a:endParaRPr b="0" i="0" sz="3200" u="none" cap="none" strike="noStrike">
              <a:solidFill>
                <a:schemeClr val="dk2"/>
              </a:solidFill>
              <a:highlight>
                <a:schemeClr val="lt1"/>
              </a:highlight>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rgbClr val="000000"/>
              </a:solidFill>
              <a:latin typeface="Montserrat"/>
              <a:ea typeface="Montserrat"/>
              <a:cs typeface="Montserrat"/>
              <a:sym typeface="Montserrat"/>
            </a:endParaRPr>
          </a:p>
        </p:txBody>
      </p:sp>
      <p:graphicFrame>
        <p:nvGraphicFramePr>
          <p:cNvPr id="130" name="Google Shape;130;p15"/>
          <p:cNvGraphicFramePr/>
          <p:nvPr/>
        </p:nvGraphicFramePr>
        <p:xfrm>
          <a:off x="1704575" y="3409076"/>
          <a:ext cx="3000000" cy="3000000"/>
        </p:xfrm>
        <a:graphic>
          <a:graphicData uri="http://schemas.openxmlformats.org/drawingml/2006/table">
            <a:tbl>
              <a:tblPr>
                <a:noFill/>
                <a:tableStyleId>{4DD54E34-6006-4F26-A91C-08D5A1A026FC}</a:tableStyleId>
              </a:tblPr>
              <a:tblGrid>
                <a:gridCol w="2053400"/>
                <a:gridCol w="5427725"/>
              </a:tblGrid>
              <a:tr h="462550">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dk2"/>
                          </a:solidFill>
                          <a:latin typeface="Montserrat"/>
                          <a:ea typeface="Montserrat"/>
                          <a:cs typeface="Montserrat"/>
                          <a:sym typeface="Montserrat"/>
                        </a:rPr>
                        <a:t>Dative Case</a:t>
                      </a:r>
                      <a:endParaRPr sz="1400" u="none" cap="none" strike="noStrike">
                        <a:solidFill>
                          <a:schemeClr val="dk2"/>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3"/>
                          </a:solidFill>
                          <a:latin typeface="Montserrat"/>
                          <a:ea typeface="Montserrat"/>
                          <a:cs typeface="Montserrat"/>
                          <a:sym typeface="Montserrat"/>
                        </a:rPr>
                        <a:t>Masc.</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3"/>
                          </a:solidFill>
                          <a:latin typeface="Montserrat"/>
                          <a:ea typeface="Montserrat"/>
                          <a:cs typeface="Montserrat"/>
                          <a:sym typeface="Montserrat"/>
                        </a:rPr>
                        <a:t>mein</a:t>
                      </a:r>
                      <a:r>
                        <a:rPr b="1" lang="en-GB" sz="3600" u="none" cap="none" strike="noStrike">
                          <a:solidFill>
                            <a:schemeClr val="accent3"/>
                          </a:solidFill>
                          <a:latin typeface="Montserrat"/>
                          <a:ea typeface="Montserrat"/>
                          <a:cs typeface="Montserrat"/>
                          <a:sym typeface="Montserrat"/>
                        </a:rPr>
                        <a:t>em</a:t>
                      </a:r>
                      <a:r>
                        <a:rPr lang="en-GB" sz="3600" u="none" cap="none" strike="noStrike">
                          <a:solidFill>
                            <a:schemeClr val="accent3"/>
                          </a:solidFill>
                          <a:latin typeface="Montserrat"/>
                          <a:ea typeface="Montserrat"/>
                          <a:cs typeface="Montserrat"/>
                          <a:sym typeface="Montserrat"/>
                        </a:rPr>
                        <a:t> Bruder</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Fem.</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mein</a:t>
                      </a:r>
                      <a:r>
                        <a:rPr b="1" lang="en-GB" sz="3600" u="none" cap="none" strike="noStrike">
                          <a:solidFill>
                            <a:schemeClr val="accent5"/>
                          </a:solidFill>
                          <a:latin typeface="Montserrat"/>
                          <a:ea typeface="Montserrat"/>
                          <a:cs typeface="Montserrat"/>
                          <a:sym typeface="Montserrat"/>
                        </a:rPr>
                        <a:t>er </a:t>
                      </a:r>
                      <a:r>
                        <a:rPr lang="en-GB" sz="3600" u="none" cap="none" strike="noStrike">
                          <a:solidFill>
                            <a:schemeClr val="accent5"/>
                          </a:solidFill>
                          <a:latin typeface="Montserrat"/>
                          <a:ea typeface="Montserrat"/>
                          <a:cs typeface="Montserrat"/>
                          <a:sym typeface="Montserrat"/>
                        </a:rPr>
                        <a:t>Schwester</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Neut.</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mein</a:t>
                      </a:r>
                      <a:r>
                        <a:rPr b="1" lang="en-GB" sz="3600" u="none" cap="none" strike="noStrike">
                          <a:solidFill>
                            <a:schemeClr val="accent1"/>
                          </a:solidFill>
                          <a:latin typeface="Montserrat"/>
                          <a:ea typeface="Montserrat"/>
                          <a:cs typeface="Montserrat"/>
                          <a:sym typeface="Montserrat"/>
                        </a:rPr>
                        <a:t>em</a:t>
                      </a:r>
                      <a:r>
                        <a:rPr lang="en-GB" sz="3600" u="none" cap="none" strike="noStrike">
                          <a:solidFill>
                            <a:schemeClr val="accent1"/>
                          </a:solidFill>
                          <a:latin typeface="Montserrat"/>
                          <a:ea typeface="Montserrat"/>
                          <a:cs typeface="Montserrat"/>
                          <a:sym typeface="Montserrat"/>
                        </a:rPr>
                        <a:t> Kind</a:t>
                      </a:r>
                      <a:endParaRPr sz="36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t/>
                      </a:r>
                      <a:endParaRPr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solidFill>
                            <a:schemeClr val="accent4"/>
                          </a:solidFill>
                          <a:latin typeface="Montserrat"/>
                          <a:ea typeface="Montserrat"/>
                          <a:cs typeface="Montserrat"/>
                          <a:sym typeface="Montserrat"/>
                        </a:rPr>
                        <a:t>Plural</a:t>
                      </a:r>
                      <a:endParaRPr sz="3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mein</a:t>
                      </a:r>
                      <a:r>
                        <a:rPr b="1" lang="en-GB" sz="3600" u="none" cap="none" strike="noStrike">
                          <a:solidFill>
                            <a:schemeClr val="accent4"/>
                          </a:solidFill>
                          <a:latin typeface="Montserrat"/>
                          <a:ea typeface="Montserrat"/>
                          <a:cs typeface="Montserrat"/>
                          <a:sym typeface="Montserrat"/>
                        </a:rPr>
                        <a:t>en</a:t>
                      </a:r>
                      <a:r>
                        <a:rPr lang="en-GB" sz="3600" u="none" cap="none" strike="noStrike">
                          <a:solidFill>
                            <a:schemeClr val="accent4"/>
                          </a:solidFill>
                          <a:latin typeface="Montserrat"/>
                          <a:ea typeface="Montserrat"/>
                          <a:cs typeface="Montserrat"/>
                          <a:sym typeface="Montserrat"/>
                        </a:rPr>
                        <a:t> Eltern</a:t>
                      </a:r>
                      <a:endParaRPr sz="3600" u="none" cap="none" strike="noStrike">
                        <a:solidFill>
                          <a:schemeClr val="accent4"/>
                        </a:solidFill>
                      </a:endParaRPr>
                    </a:p>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 </a:t>
                      </a:r>
                      <a:endParaRPr sz="3600" u="none" cap="none" strike="noStrike">
                        <a:solidFill>
                          <a:schemeClr val="accent4"/>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6"/>
          <p:cNvSpPr txBox="1"/>
          <p:nvPr>
            <p:ph idx="1" type="body"/>
          </p:nvPr>
        </p:nvSpPr>
        <p:spPr>
          <a:xfrm>
            <a:off x="845400" y="1938900"/>
            <a:ext cx="16452001" cy="225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200"/>
              <a:buNone/>
            </a:pPr>
            <a:r>
              <a:t/>
            </a:r>
            <a:endParaRPr sz="2000">
              <a:highlight>
                <a:srgbClr val="FFFFFF"/>
              </a:highlight>
            </a:endParaRPr>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rPr lang="en-GB" sz="4000"/>
              <a:t>    		</a:t>
            </a:r>
            <a:endParaRPr sz="4000"/>
          </a:p>
          <a:p>
            <a:pPr indent="457200" lvl="0" marL="182880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2000"/>
              </a:spcAft>
              <a:buSzPts val="3200"/>
              <a:buNone/>
            </a:pPr>
            <a:r>
              <a:t/>
            </a:r>
            <a:endParaRPr sz="3500"/>
          </a:p>
        </p:txBody>
      </p:sp>
      <p:sp>
        <p:nvSpPr>
          <p:cNvPr id="136" name="Google Shape;136;p16"/>
          <p:cNvSpPr txBox="1"/>
          <p:nvPr>
            <p:ph type="title"/>
          </p:nvPr>
        </p:nvSpPr>
        <p:spPr>
          <a:xfrm>
            <a:off x="917950" y="318550"/>
            <a:ext cx="13201200" cy="1629000"/>
          </a:xfrm>
          <a:prstGeom prst="rect">
            <a:avLst/>
          </a:prstGeom>
          <a:noFill/>
          <a:ln>
            <a:noFill/>
          </a:ln>
        </p:spPr>
        <p:txBody>
          <a:bodyPr anchorCtr="0" anchor="t" bIns="0" lIns="0" spcFirstLastPara="1" rIns="0" wrap="square" tIns="0">
            <a:noAutofit/>
          </a:bodyPr>
          <a:lstStyle/>
          <a:p>
            <a:pPr indent="-685800" lvl="0" marL="914400" rtl="0" algn="l">
              <a:lnSpc>
                <a:spcPct val="115000"/>
              </a:lnSpc>
              <a:spcBef>
                <a:spcPts val="0"/>
              </a:spcBef>
              <a:spcAft>
                <a:spcPts val="0"/>
              </a:spcAft>
              <a:buSzPts val="3600"/>
              <a:buNone/>
            </a:pPr>
            <a:r>
              <a:rPr lang="en-GB" sz="4400">
                <a:solidFill>
                  <a:schemeClr val="dk2"/>
                </a:solidFill>
              </a:rPr>
              <a:t>‘mit’ + dative with pronouns</a:t>
            </a:r>
            <a:endParaRPr/>
          </a:p>
        </p:txBody>
      </p:sp>
      <p:sp>
        <p:nvSpPr>
          <p:cNvPr id="137" name="Google Shape;137;p16"/>
          <p:cNvSpPr txBox="1"/>
          <p:nvPr/>
        </p:nvSpPr>
        <p:spPr>
          <a:xfrm>
            <a:off x="875100" y="1225924"/>
            <a:ext cx="16567499" cy="94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600"/>
              </a:spcBef>
              <a:spcAft>
                <a:spcPts val="0"/>
              </a:spcAft>
              <a:buClr>
                <a:srgbClr val="000000"/>
              </a:buClr>
              <a:buSzPts val="4000"/>
              <a:buFont typeface="Arial"/>
              <a:buNone/>
            </a:pPr>
            <a:r>
              <a:rPr b="0" i="0" lang="en-GB" sz="3200" u="none" cap="none" strike="noStrike">
                <a:solidFill>
                  <a:schemeClr val="dk2"/>
                </a:solidFill>
                <a:latin typeface="Montserrat"/>
                <a:ea typeface="Montserrat"/>
                <a:cs typeface="Montserrat"/>
                <a:sym typeface="Montserrat"/>
              </a:rPr>
              <a:t>Remember that ‘</a:t>
            </a:r>
            <a:r>
              <a:rPr b="1" i="0" lang="en-GB" sz="3200" u="none" cap="none" strike="noStrike">
                <a:solidFill>
                  <a:schemeClr val="accent5"/>
                </a:solidFill>
                <a:latin typeface="Montserrat"/>
                <a:ea typeface="Montserrat"/>
                <a:cs typeface="Montserrat"/>
                <a:sym typeface="Montserrat"/>
              </a:rPr>
              <a:t>mit</a:t>
            </a:r>
            <a:r>
              <a:rPr b="0" i="0" lang="en-GB" sz="3200" u="none" cap="none" strike="noStrike">
                <a:solidFill>
                  <a:schemeClr val="dk2"/>
                </a:solidFill>
                <a:latin typeface="Montserrat"/>
                <a:ea typeface="Montserrat"/>
                <a:cs typeface="Montserrat"/>
                <a:sym typeface="Montserrat"/>
              </a:rPr>
              <a:t>’ is always followed by the </a:t>
            </a:r>
            <a:r>
              <a:rPr b="0" i="0" lang="en-GB" sz="3200" u="none" cap="none" strike="noStrike">
                <a:solidFill>
                  <a:schemeClr val="accent5"/>
                </a:solidFill>
                <a:latin typeface="Montserrat"/>
                <a:ea typeface="Montserrat"/>
                <a:cs typeface="Montserrat"/>
                <a:sym typeface="Montserrat"/>
              </a:rPr>
              <a:t>dative</a:t>
            </a:r>
            <a:r>
              <a:rPr b="0" i="0" lang="en-GB" sz="3200" u="none" cap="none" strike="noStrike">
                <a:solidFill>
                  <a:schemeClr val="dk2"/>
                </a:solidFill>
                <a:latin typeface="Montserrat"/>
                <a:ea typeface="Montserrat"/>
                <a:cs typeface="Montserrat"/>
                <a:sym typeface="Montserrat"/>
              </a:rPr>
              <a:t> case.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4000"/>
              <a:buFont typeface="Arial"/>
              <a:buNone/>
            </a:pPr>
            <a:r>
              <a:rPr b="0" i="0" lang="en-GB" sz="3200" u="none" cap="none" strike="noStrike">
                <a:solidFill>
                  <a:schemeClr val="dk2"/>
                </a:solidFill>
                <a:latin typeface="Montserrat"/>
                <a:ea typeface="Montserrat"/>
                <a:cs typeface="Montserrat"/>
                <a:sym typeface="Montserrat"/>
              </a:rPr>
              <a:t>Pronouns replace nouns so that you don’t need to repeat them.</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4000"/>
              <a:buFont typeface="Arial"/>
              <a:buNone/>
            </a:pPr>
            <a:r>
              <a:rPr b="0" i="0" lang="en-GB" sz="3200" u="none" cap="none" strike="noStrike">
                <a:solidFill>
                  <a:schemeClr val="dk2"/>
                </a:solidFill>
                <a:latin typeface="Montserrat"/>
                <a:ea typeface="Montserrat"/>
                <a:cs typeface="Montserrat"/>
                <a:sym typeface="Montserrat"/>
              </a:rPr>
              <a:t>Pronouns change cases in the same way as the direct / indirect objects.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4000"/>
              <a:buFont typeface="Arial"/>
              <a:buNone/>
            </a:pPr>
            <a:r>
              <a:rPr b="0" i="0" lang="en-GB" sz="3200" u="none" cap="none" strike="noStrike">
                <a:solidFill>
                  <a:schemeClr val="dk2"/>
                </a:solidFill>
                <a:highlight>
                  <a:schemeClr val="lt1"/>
                </a:highlight>
                <a:latin typeface="Montserrat"/>
                <a:ea typeface="Montserrat"/>
                <a:cs typeface="Montserrat"/>
                <a:sym typeface="Montserrat"/>
              </a:rPr>
              <a:t>The table below shows the </a:t>
            </a:r>
            <a:r>
              <a:rPr b="0" i="0" lang="en-GB" sz="3200" u="none" cap="none" strike="noStrike">
                <a:solidFill>
                  <a:schemeClr val="accent5"/>
                </a:solidFill>
                <a:highlight>
                  <a:schemeClr val="lt1"/>
                </a:highlight>
                <a:latin typeface="Montserrat"/>
                <a:ea typeface="Montserrat"/>
                <a:cs typeface="Montserrat"/>
                <a:sym typeface="Montserrat"/>
              </a:rPr>
              <a:t>dative pronouns </a:t>
            </a:r>
            <a:r>
              <a:rPr b="0" i="0" lang="en-GB" sz="3200" u="none" cap="none" strike="noStrike">
                <a:solidFill>
                  <a:schemeClr val="dk2"/>
                </a:solidFill>
                <a:highlight>
                  <a:schemeClr val="lt1"/>
                </a:highlight>
                <a:latin typeface="Montserrat"/>
                <a:ea typeface="Montserrat"/>
                <a:cs typeface="Montserrat"/>
                <a:sym typeface="Montserrat"/>
              </a:rPr>
              <a:t> </a:t>
            </a:r>
            <a:endParaRPr b="0" i="0" sz="3200" u="none" cap="none" strike="noStrike">
              <a:solidFill>
                <a:schemeClr val="dk2"/>
              </a:solidFill>
              <a:highlight>
                <a:schemeClr val="lt1"/>
              </a:highlight>
              <a:latin typeface="Montserrat"/>
              <a:ea typeface="Montserrat"/>
              <a:cs typeface="Montserrat"/>
              <a:sym typeface="Montserrat"/>
            </a:endParaRPr>
          </a:p>
          <a:p>
            <a:pPr indent="0" lvl="0" marL="0" marR="0" rtl="0" algn="l">
              <a:lnSpc>
                <a:spcPct val="115000"/>
              </a:lnSpc>
              <a:spcBef>
                <a:spcPts val="1200"/>
              </a:spcBef>
              <a:spcAft>
                <a:spcPts val="600"/>
              </a:spcAft>
              <a:buClr>
                <a:srgbClr val="000000"/>
              </a:buClr>
              <a:buSzPts val="4000"/>
              <a:buFont typeface="Arial"/>
              <a:buNone/>
            </a:pPr>
            <a:r>
              <a:t/>
            </a:r>
            <a:endParaRPr b="0" i="0" sz="3200" u="none" cap="none" strike="noStrike">
              <a:solidFill>
                <a:srgbClr val="000000"/>
              </a:solidFill>
              <a:latin typeface="Montserrat"/>
              <a:ea typeface="Montserrat"/>
              <a:cs typeface="Montserrat"/>
              <a:sym typeface="Montserrat"/>
            </a:endParaRPr>
          </a:p>
        </p:txBody>
      </p:sp>
      <p:graphicFrame>
        <p:nvGraphicFramePr>
          <p:cNvPr id="138" name="Google Shape;138;p16"/>
          <p:cNvGraphicFramePr/>
          <p:nvPr/>
        </p:nvGraphicFramePr>
        <p:xfrm>
          <a:off x="875100" y="4370295"/>
          <a:ext cx="3000000" cy="3000000"/>
        </p:xfrm>
        <a:graphic>
          <a:graphicData uri="http://schemas.openxmlformats.org/drawingml/2006/table">
            <a:tbl>
              <a:tblPr>
                <a:noFill/>
                <a:tableStyleId>{4DD54E34-6006-4F26-A91C-08D5A1A026FC}</a:tableStyleId>
              </a:tblPr>
              <a:tblGrid>
                <a:gridCol w="1760525"/>
                <a:gridCol w="2455675"/>
                <a:gridCol w="3058950"/>
                <a:gridCol w="3058950"/>
                <a:gridCol w="3058950"/>
                <a:gridCol w="3058950"/>
              </a:tblGrid>
              <a:tr h="1178150">
                <a:tc>
                  <a:txBody>
                    <a:bodyPr/>
                    <a:lstStyle/>
                    <a:p>
                      <a:pPr indent="0" lvl="0" marL="0" marR="0" rtl="0" algn="l">
                        <a:lnSpc>
                          <a:spcPct val="100000"/>
                        </a:lnSpc>
                        <a:spcBef>
                          <a:spcPts val="0"/>
                        </a:spcBef>
                        <a:spcAft>
                          <a:spcPts val="0"/>
                        </a:spcAft>
                        <a:buClr>
                          <a:srgbClr val="000000"/>
                        </a:buClr>
                        <a:buSzPts val="3600"/>
                        <a:buFont typeface="Arial"/>
                        <a:buNone/>
                      </a:pPr>
                      <a:r>
                        <a:rPr b="1" i="1" lang="en-GB" sz="3600" u="sng" cap="none" strike="noStrike">
                          <a:solidFill>
                            <a:schemeClr val="accent3"/>
                          </a:solidFill>
                          <a:latin typeface="Montserrat"/>
                          <a:ea typeface="Montserrat"/>
                          <a:cs typeface="Montserrat"/>
                          <a:sym typeface="Montserrat"/>
                        </a:rPr>
                        <a:t>Nom.</a:t>
                      </a:r>
                      <a:endParaRPr b="1" i="1" sz="3600" u="sng"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b="1" lang="en-GB" sz="3600" u="none" cap="none" strike="noStrike">
                          <a:solidFill>
                            <a:schemeClr val="accent3"/>
                          </a:solidFill>
                        </a:rPr>
                        <a:t>ich</a:t>
                      </a:r>
                      <a:endParaRPr b="1" sz="3600" u="none" cap="none" strike="noStrike">
                        <a:solidFill>
                          <a:schemeClr val="accent3"/>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b="1" lang="en-GB" sz="3600" u="none" cap="none" strike="noStrike">
                          <a:solidFill>
                            <a:schemeClr val="accent3"/>
                          </a:solidFill>
                        </a:rPr>
                        <a:t>du</a:t>
                      </a:r>
                      <a:endParaRPr b="1" sz="3600" u="none" cap="none" strike="noStrike">
                        <a:solidFill>
                          <a:schemeClr val="accent3"/>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b="1" lang="en-GB" sz="3600" u="none" cap="none" strike="noStrike">
                          <a:solidFill>
                            <a:schemeClr val="accent3"/>
                          </a:solidFill>
                        </a:rPr>
                        <a:t>er</a:t>
                      </a:r>
                      <a:endParaRPr b="1" sz="3600" u="none" cap="none" strike="noStrike">
                        <a:solidFill>
                          <a:schemeClr val="accent3"/>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b="1" lang="en-GB" sz="3600" u="none" cap="none" strike="noStrike">
                          <a:solidFill>
                            <a:schemeClr val="accent3"/>
                          </a:solidFill>
                        </a:rPr>
                        <a:t>sie</a:t>
                      </a:r>
                      <a:endParaRPr b="1" sz="3600" u="none" cap="none" strike="noStrike">
                        <a:solidFill>
                          <a:schemeClr val="accent3"/>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b="1" lang="en-GB" sz="3600" u="none" cap="none" strike="noStrike">
                          <a:solidFill>
                            <a:schemeClr val="accent3"/>
                          </a:solidFill>
                        </a:rPr>
                        <a:t>es</a:t>
                      </a:r>
                      <a:endParaRPr b="1" sz="3600" u="none" cap="none" strike="noStrike">
                        <a:solidFill>
                          <a:schemeClr val="accent3"/>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b="1" i="1" lang="en-GB" sz="3600" u="sng" cap="none" strike="noStrike">
                          <a:solidFill>
                            <a:schemeClr val="accent5"/>
                          </a:solidFill>
                        </a:rPr>
                        <a:t>Dative</a:t>
                      </a:r>
                      <a:endParaRPr b="1" i="1" sz="3600" u="sng" cap="none" strike="noStrike">
                        <a:solidFill>
                          <a:schemeClr val="accent5"/>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b="1" lang="en-GB" sz="3600" u="none" cap="none" strike="noStrike">
                          <a:solidFill>
                            <a:schemeClr val="accent5"/>
                          </a:solidFill>
                        </a:rPr>
                        <a:t>mir</a:t>
                      </a:r>
                      <a:endParaRPr b="1" sz="3600" u="none" cap="none" strike="noStrike">
                        <a:solidFill>
                          <a:schemeClr val="accent5"/>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b="1" lang="en-GB" sz="3600" u="none" cap="none" strike="noStrike">
                          <a:solidFill>
                            <a:schemeClr val="accent5"/>
                          </a:solidFill>
                        </a:rPr>
                        <a:t>dir</a:t>
                      </a:r>
                      <a:endParaRPr b="1" sz="3600" u="none" cap="none" strike="noStrike">
                        <a:solidFill>
                          <a:schemeClr val="accent5"/>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b="1" lang="en-GB" sz="3600" u="none" cap="none" strike="noStrike">
                          <a:solidFill>
                            <a:schemeClr val="accent5"/>
                          </a:solidFill>
                        </a:rPr>
                        <a:t>ihm</a:t>
                      </a:r>
                      <a:endParaRPr b="1" sz="3600" u="none" cap="none" strike="noStrike">
                        <a:solidFill>
                          <a:schemeClr val="accent5"/>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b="1" lang="en-GB" sz="3600" u="none" cap="none" strike="noStrike">
                          <a:solidFill>
                            <a:schemeClr val="accent5"/>
                          </a:solidFill>
                        </a:rPr>
                        <a:t>ihr</a:t>
                      </a:r>
                      <a:endParaRPr b="1" sz="3600" u="none" cap="none" strike="noStrike">
                        <a:solidFill>
                          <a:schemeClr val="accent5"/>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b="1" lang="en-GB" sz="3600" u="none" cap="none" strike="noStrike">
                          <a:solidFill>
                            <a:schemeClr val="accent5"/>
                          </a:solidFill>
                        </a:rPr>
                        <a:t>ihm</a:t>
                      </a:r>
                      <a:endParaRPr b="1" sz="3600" u="none" cap="none" strike="noStrike">
                        <a:solidFill>
                          <a:schemeClr val="accent5"/>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7"/>
          <p:cNvSpPr txBox="1"/>
          <p:nvPr>
            <p:ph idx="1" type="body"/>
          </p:nvPr>
        </p:nvSpPr>
        <p:spPr>
          <a:xfrm>
            <a:off x="845400" y="1938900"/>
            <a:ext cx="16452001" cy="225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200"/>
              <a:buNone/>
            </a:pPr>
            <a:r>
              <a:t/>
            </a:r>
            <a:endParaRPr sz="2000">
              <a:highlight>
                <a:srgbClr val="FFFFFF"/>
              </a:highlight>
            </a:endParaRPr>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rPr lang="en-GB" sz="4000"/>
              <a:t>    		</a:t>
            </a:r>
            <a:endParaRPr sz="4000"/>
          </a:p>
          <a:p>
            <a:pPr indent="457200" lvl="0" marL="182880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2000"/>
              </a:spcAft>
              <a:buSzPts val="3200"/>
              <a:buNone/>
            </a:pPr>
            <a:r>
              <a:t/>
            </a:r>
            <a:endParaRPr sz="3500"/>
          </a:p>
        </p:txBody>
      </p:sp>
      <p:sp>
        <p:nvSpPr>
          <p:cNvPr id="144" name="Google Shape;144;p17"/>
          <p:cNvSpPr txBox="1"/>
          <p:nvPr>
            <p:ph type="title"/>
          </p:nvPr>
        </p:nvSpPr>
        <p:spPr>
          <a:xfrm>
            <a:off x="917950" y="318550"/>
            <a:ext cx="13201200" cy="1629000"/>
          </a:xfrm>
          <a:prstGeom prst="rect">
            <a:avLst/>
          </a:prstGeom>
          <a:noFill/>
          <a:ln>
            <a:noFill/>
          </a:ln>
        </p:spPr>
        <p:txBody>
          <a:bodyPr anchorCtr="0" anchor="t" bIns="0" lIns="0" spcFirstLastPara="1" rIns="0" wrap="square" tIns="0">
            <a:noAutofit/>
          </a:bodyPr>
          <a:lstStyle/>
          <a:p>
            <a:pPr indent="-685800" lvl="0" marL="914400" rtl="0" algn="l">
              <a:lnSpc>
                <a:spcPct val="115000"/>
              </a:lnSpc>
              <a:spcBef>
                <a:spcPts val="0"/>
              </a:spcBef>
              <a:spcAft>
                <a:spcPts val="0"/>
              </a:spcAft>
              <a:buSzPts val="3600"/>
              <a:buNone/>
            </a:pPr>
            <a:r>
              <a:rPr lang="en-GB" sz="4400">
                <a:solidFill>
                  <a:schemeClr val="dk2"/>
                </a:solidFill>
              </a:rPr>
              <a:t>‘mit’ + dative with nouns and pronouns</a:t>
            </a:r>
            <a:endParaRPr/>
          </a:p>
        </p:txBody>
      </p:sp>
      <p:sp>
        <p:nvSpPr>
          <p:cNvPr id="145" name="Google Shape;145;p17"/>
          <p:cNvSpPr txBox="1"/>
          <p:nvPr/>
        </p:nvSpPr>
        <p:spPr>
          <a:xfrm>
            <a:off x="875100" y="1225924"/>
            <a:ext cx="17184299" cy="94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latin typeface="Montserrat"/>
                <a:ea typeface="Montserrat"/>
                <a:cs typeface="Montserrat"/>
                <a:sym typeface="Montserrat"/>
              </a:rPr>
              <a:t>‘</a:t>
            </a:r>
            <a:r>
              <a:rPr b="1" i="0" lang="en-GB" sz="3200" u="none" cap="none" strike="noStrike">
                <a:solidFill>
                  <a:schemeClr val="accent5"/>
                </a:solidFill>
                <a:latin typeface="Montserrat"/>
                <a:ea typeface="Montserrat"/>
                <a:cs typeface="Montserrat"/>
                <a:sym typeface="Montserrat"/>
              </a:rPr>
              <a:t>mit</a:t>
            </a:r>
            <a:r>
              <a:rPr b="0" i="0" lang="en-GB" sz="3200" u="none" cap="none" strike="noStrike">
                <a:solidFill>
                  <a:schemeClr val="dk2"/>
                </a:solidFill>
                <a:latin typeface="Montserrat"/>
                <a:ea typeface="Montserrat"/>
                <a:cs typeface="Montserrat"/>
                <a:sym typeface="Montserrat"/>
              </a:rPr>
              <a:t>’ is always followed by the </a:t>
            </a:r>
            <a:r>
              <a:rPr b="0" i="0" lang="en-GB" sz="3200" u="none" cap="none" strike="noStrike">
                <a:solidFill>
                  <a:schemeClr val="accent5"/>
                </a:solidFill>
                <a:latin typeface="Montserrat"/>
                <a:ea typeface="Montserrat"/>
                <a:cs typeface="Montserrat"/>
                <a:sym typeface="Montserrat"/>
              </a:rPr>
              <a:t>dative</a:t>
            </a:r>
            <a:r>
              <a:rPr b="0" i="0" lang="en-GB" sz="3200" u="none" cap="none" strike="noStrike">
                <a:solidFill>
                  <a:schemeClr val="dk2"/>
                </a:solidFill>
                <a:latin typeface="Montserrat"/>
                <a:ea typeface="Montserrat"/>
                <a:cs typeface="Montserrat"/>
                <a:sym typeface="Montserrat"/>
              </a:rPr>
              <a:t> case.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rPr b="0" i="0" lang="en-GB" sz="3200" u="none" cap="none" strike="noStrike">
                <a:solidFill>
                  <a:schemeClr val="dk2"/>
                </a:solidFill>
                <a:highlight>
                  <a:schemeClr val="lt1"/>
                </a:highlight>
                <a:latin typeface="Montserrat"/>
                <a:ea typeface="Montserrat"/>
                <a:cs typeface="Montserrat"/>
                <a:sym typeface="Montserrat"/>
              </a:rPr>
              <a:t>The table below shows the </a:t>
            </a:r>
            <a:r>
              <a:rPr b="0" i="0" lang="en-GB" sz="3200" u="none" cap="none" strike="noStrike">
                <a:solidFill>
                  <a:schemeClr val="accent5"/>
                </a:solidFill>
                <a:highlight>
                  <a:schemeClr val="lt1"/>
                </a:highlight>
                <a:latin typeface="Montserrat"/>
                <a:ea typeface="Montserrat"/>
                <a:cs typeface="Montserrat"/>
                <a:sym typeface="Montserrat"/>
              </a:rPr>
              <a:t>dative ending </a:t>
            </a:r>
            <a:r>
              <a:rPr b="0" i="0" lang="en-GB" sz="3200" u="none" cap="none" strike="noStrike">
                <a:solidFill>
                  <a:schemeClr val="dk2"/>
                </a:solidFill>
                <a:highlight>
                  <a:schemeClr val="lt1"/>
                </a:highlight>
                <a:latin typeface="Montserrat"/>
                <a:ea typeface="Montserrat"/>
                <a:cs typeface="Montserrat"/>
                <a:sym typeface="Montserrat"/>
              </a:rPr>
              <a:t>for ein, kein and possessive adjectives (mein, dein, sein, ihr, etc.) as well as the dative pronouns</a:t>
            </a:r>
            <a:endParaRPr b="0" i="0" sz="3200" u="none" cap="none" strike="noStrike">
              <a:solidFill>
                <a:schemeClr val="dk2"/>
              </a:solidFill>
              <a:highlight>
                <a:schemeClr val="lt1"/>
              </a:highlight>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t/>
            </a:r>
            <a:endParaRPr b="0" i="0" sz="3200" u="none" cap="none" strike="noStrike">
              <a:solidFill>
                <a:srgbClr val="000000"/>
              </a:solidFill>
              <a:latin typeface="Montserrat"/>
              <a:ea typeface="Montserrat"/>
              <a:cs typeface="Montserrat"/>
              <a:sym typeface="Montserrat"/>
            </a:endParaRPr>
          </a:p>
        </p:txBody>
      </p:sp>
      <p:graphicFrame>
        <p:nvGraphicFramePr>
          <p:cNvPr id="146" name="Google Shape;146;p17"/>
          <p:cNvGraphicFramePr/>
          <p:nvPr/>
        </p:nvGraphicFramePr>
        <p:xfrm>
          <a:off x="1704574" y="3409076"/>
          <a:ext cx="3000000" cy="3000000"/>
        </p:xfrm>
        <a:graphic>
          <a:graphicData uri="http://schemas.openxmlformats.org/drawingml/2006/table">
            <a:tbl>
              <a:tblPr>
                <a:noFill/>
                <a:tableStyleId>{4DD54E34-6006-4F26-A91C-08D5A1A026FC}</a:tableStyleId>
              </a:tblPr>
              <a:tblGrid>
                <a:gridCol w="1974775"/>
                <a:gridCol w="5219900"/>
                <a:gridCol w="5219900"/>
              </a:tblGrid>
              <a:tr h="462550">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dk2"/>
                          </a:solidFill>
                          <a:latin typeface="Montserrat"/>
                          <a:ea typeface="Montserrat"/>
                          <a:cs typeface="Montserrat"/>
                          <a:sym typeface="Montserrat"/>
                        </a:rPr>
                        <a:t>Dative with nouns</a:t>
                      </a:r>
                      <a:endParaRPr sz="1400" u="none" cap="none" strike="noStrike">
                        <a:solidFill>
                          <a:schemeClr val="dk2"/>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dk2"/>
                          </a:solidFill>
                          <a:latin typeface="Montserrat"/>
                          <a:ea typeface="Montserrat"/>
                          <a:cs typeface="Montserrat"/>
                          <a:sym typeface="Montserrat"/>
                        </a:rPr>
                        <a:t>Dative with pronouns</a:t>
                      </a:r>
                      <a:endParaRPr sz="1400" u="none" cap="none" strike="noStrike">
                        <a:solidFill>
                          <a:schemeClr val="dk2"/>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3"/>
                          </a:solidFill>
                          <a:latin typeface="Montserrat"/>
                          <a:ea typeface="Montserrat"/>
                          <a:cs typeface="Montserrat"/>
                          <a:sym typeface="Montserrat"/>
                        </a:rPr>
                        <a:t>Masc.</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lang="en-GB" sz="3600" u="none" cap="none" strike="noStrike">
                          <a:solidFill>
                            <a:schemeClr val="accent3"/>
                          </a:solidFill>
                          <a:latin typeface="Montserrat"/>
                          <a:ea typeface="Montserrat"/>
                          <a:cs typeface="Montserrat"/>
                          <a:sym typeface="Montserrat"/>
                        </a:rPr>
                        <a:t>mein</a:t>
                      </a:r>
                      <a:r>
                        <a:rPr b="1" lang="en-GB" sz="3600" u="none" cap="none" strike="noStrike">
                          <a:solidFill>
                            <a:schemeClr val="accent3"/>
                          </a:solidFill>
                          <a:latin typeface="Montserrat"/>
                          <a:ea typeface="Montserrat"/>
                          <a:cs typeface="Montserrat"/>
                          <a:sym typeface="Montserrat"/>
                        </a:rPr>
                        <a:t>em</a:t>
                      </a:r>
                      <a:r>
                        <a:rPr lang="en-GB" sz="3600" u="none" cap="none" strike="noStrike">
                          <a:solidFill>
                            <a:schemeClr val="accent3"/>
                          </a:solidFill>
                          <a:latin typeface="Montserrat"/>
                          <a:ea typeface="Montserrat"/>
                          <a:cs typeface="Montserrat"/>
                          <a:sym typeface="Montserrat"/>
                        </a:rPr>
                        <a:t> Bruder</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lang="en-GB" sz="3600" u="none" cap="none" strike="noStrike">
                          <a:solidFill>
                            <a:schemeClr val="accent3"/>
                          </a:solidFill>
                          <a:latin typeface="Montserrat"/>
                          <a:ea typeface="Montserrat"/>
                          <a:cs typeface="Montserrat"/>
                          <a:sym typeface="Montserrat"/>
                        </a:rPr>
                        <a:t>ihm</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Fem.</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mein</a:t>
                      </a:r>
                      <a:r>
                        <a:rPr b="1" lang="en-GB" sz="3600" u="none" cap="none" strike="noStrike">
                          <a:solidFill>
                            <a:schemeClr val="accent5"/>
                          </a:solidFill>
                          <a:latin typeface="Montserrat"/>
                          <a:ea typeface="Montserrat"/>
                          <a:cs typeface="Montserrat"/>
                          <a:sym typeface="Montserrat"/>
                        </a:rPr>
                        <a:t>er </a:t>
                      </a:r>
                      <a:r>
                        <a:rPr lang="en-GB" sz="3600" u="none" cap="none" strike="noStrike">
                          <a:solidFill>
                            <a:schemeClr val="accent5"/>
                          </a:solidFill>
                          <a:latin typeface="Montserrat"/>
                          <a:ea typeface="Montserrat"/>
                          <a:cs typeface="Montserrat"/>
                          <a:sym typeface="Montserrat"/>
                        </a:rPr>
                        <a:t>Schwester</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ihr</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Neut.</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mein</a:t>
                      </a:r>
                      <a:r>
                        <a:rPr b="1" lang="en-GB" sz="3600" u="none" cap="none" strike="noStrike">
                          <a:solidFill>
                            <a:schemeClr val="accent1"/>
                          </a:solidFill>
                          <a:latin typeface="Montserrat"/>
                          <a:ea typeface="Montserrat"/>
                          <a:cs typeface="Montserrat"/>
                          <a:sym typeface="Montserrat"/>
                        </a:rPr>
                        <a:t>em</a:t>
                      </a:r>
                      <a:r>
                        <a:rPr lang="en-GB" sz="3600" u="none" cap="none" strike="noStrike">
                          <a:solidFill>
                            <a:schemeClr val="accent1"/>
                          </a:solidFill>
                          <a:latin typeface="Montserrat"/>
                          <a:ea typeface="Montserrat"/>
                          <a:cs typeface="Montserrat"/>
                          <a:sym typeface="Montserrat"/>
                        </a:rPr>
                        <a:t> Kind</a:t>
                      </a:r>
                      <a:endParaRPr sz="3600" u="none" cap="none" strike="noStrike">
                        <a:solidFill>
                          <a:schemeClr val="accen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600"/>
                        <a:buFont typeface="Arial"/>
                        <a:buNone/>
                      </a:pPr>
                      <a:r>
                        <a:t/>
                      </a:r>
                      <a:endParaRPr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ihm</a:t>
                      </a:r>
                      <a:endParaRPr sz="3600" u="none" cap="none" strike="noStrike">
                        <a:solidFill>
                          <a:schemeClr val="accent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solidFill>
                            <a:schemeClr val="accent4"/>
                          </a:solidFill>
                          <a:latin typeface="Montserrat"/>
                          <a:ea typeface="Montserrat"/>
                          <a:cs typeface="Montserrat"/>
                          <a:sym typeface="Montserrat"/>
                        </a:rPr>
                        <a:t>Plural</a:t>
                      </a:r>
                      <a:endParaRPr sz="32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mein</a:t>
                      </a:r>
                      <a:r>
                        <a:rPr b="1" lang="en-GB" sz="3600" u="none" cap="none" strike="noStrike">
                          <a:solidFill>
                            <a:schemeClr val="accent4"/>
                          </a:solidFill>
                          <a:latin typeface="Montserrat"/>
                          <a:ea typeface="Montserrat"/>
                          <a:cs typeface="Montserrat"/>
                          <a:sym typeface="Montserrat"/>
                        </a:rPr>
                        <a:t>en</a:t>
                      </a:r>
                      <a:r>
                        <a:rPr lang="en-GB" sz="3600" u="none" cap="none" strike="noStrike">
                          <a:solidFill>
                            <a:schemeClr val="accent4"/>
                          </a:solidFill>
                          <a:latin typeface="Montserrat"/>
                          <a:ea typeface="Montserrat"/>
                          <a:cs typeface="Montserrat"/>
                          <a:sym typeface="Montserrat"/>
                        </a:rPr>
                        <a:t> Eltern</a:t>
                      </a:r>
                      <a:endParaRPr sz="3600" u="none" cap="none" strike="noStrike">
                        <a:solidFill>
                          <a:schemeClr val="accent4"/>
                        </a:solidFill>
                      </a:endParaRPr>
                    </a:p>
                    <a:p>
                      <a:pPr indent="0" lvl="0" marL="0" marR="0" rtl="0" algn="ctr">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 </a:t>
                      </a:r>
                      <a:endParaRPr sz="3600" u="none" cap="none" strike="noStrike">
                        <a:solidFill>
                          <a:schemeClr val="accent4"/>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ihnen</a:t>
                      </a:r>
                      <a:endParaRPr sz="3600" u="none" cap="none" strike="noStrike">
                        <a:solidFill>
                          <a:schemeClr val="accent4"/>
                        </a:solidFill>
                      </a:endParaRPr>
                    </a:p>
                    <a:p>
                      <a:pPr indent="0" lvl="0" marL="0" marR="0" rtl="0" algn="ctr">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 </a:t>
                      </a:r>
                      <a:endParaRPr sz="3600" u="none" cap="none" strike="noStrike">
                        <a:solidFill>
                          <a:schemeClr val="accent4"/>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