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Quicksand"/>
      <p:regular r:id="rId27"/>
      <p:bold r:id="rId28"/>
    </p:embeddedFont>
    <p:embeddedFont>
      <p:font typeface="Handlee"/>
      <p:regular r:id="rId29"/>
    </p:embeddedFont>
    <p:embeddedFont>
      <p:font typeface="Quicksand Ligh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636FB5-6705-4EA2-9A63-A1532468227F}">
  <a:tblStyle styleId="{83636FB5-6705-4EA2-9A63-A153246822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8DCB002-E2CB-4EF7-B111-16BEC4E639A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Quicksand-bold.fntdata"/><Relationship Id="rId27" Type="http://schemas.openxmlformats.org/officeDocument/2006/relationships/font" Target="fonts/Quicksan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andle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icksandLight-bold.fntdata"/><Relationship Id="rId30" Type="http://schemas.openxmlformats.org/officeDocument/2006/relationships/font" Target="fonts/QuicksandLight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2e017b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982e017b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82e017bb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982e017bb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97ea453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997ea453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97ea453f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997ea453f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97ea453f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997ea453f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97ea453fa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997ea453fa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7ea453fa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997ea453fa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97ea453fa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97ea453fa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340248"/>
            <a:ext cx="8193000" cy="7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2" type="body"/>
          </p:nvPr>
        </p:nvSpPr>
        <p:spPr>
          <a:xfrm>
            <a:off x="9473200" y="2340200"/>
            <a:ext cx="8193000" cy="7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621800" y="639200"/>
            <a:ext cx="17042400" cy="9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sz="72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2400"/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open?id=1tdHCOnJrb7v0OeZN0Jb2on7ToPMJOoDFduwYw4VDjW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3: </a:t>
            </a:r>
            <a:r>
              <a:rPr lang="en-GB" sz="7000">
                <a:solidFill>
                  <a:srgbClr val="4B3241"/>
                </a:solidFill>
              </a:rPr>
              <a:t>RSC Merchandise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10" name="Google Shape;110;p2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KS4 - Spreadsheets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1" name="Google Shape;111;p20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Kashif Ahmed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621800" y="2035450"/>
            <a:ext cx="17044200" cy="5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Spend a short time investigating the types and prices of merchandise available for singers and bands.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 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Research the merchandise available for your favourite bands.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 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Complete the table on the next slide.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 </a:t>
            </a:r>
            <a:endParaRPr sz="33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You can add more rows if needed by clicking the Tab key when the cursor is in the final cell. </a:t>
            </a:r>
            <a:endParaRPr sz="1100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119" name="Google Shape;119;p21"/>
          <p:cNvSpPr txBox="1"/>
          <p:nvPr>
            <p:ph type="title"/>
          </p:nvPr>
        </p:nvSpPr>
        <p:spPr>
          <a:xfrm>
            <a:off x="917950" y="890050"/>
            <a:ext cx="162405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Merchandise - part 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7950" y="890050"/>
            <a:ext cx="162405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Task 1 - Merchandise - part 2</a:t>
            </a:r>
            <a:endParaRPr/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6" name="Google Shape;126;p22"/>
          <p:cNvGraphicFramePr/>
          <p:nvPr/>
        </p:nvGraphicFramePr>
        <p:xfrm>
          <a:off x="917950" y="21987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{83636FB5-6705-4EA2-9A63-A1532468227F}</a:tableStyleId>
              </a:tblPr>
              <a:tblGrid>
                <a:gridCol w="4121600"/>
                <a:gridCol w="4687300"/>
                <a:gridCol w="2947825"/>
                <a:gridCol w="4695775"/>
              </a:tblGrid>
              <a:tr h="125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33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Product</a:t>
                      </a:r>
                      <a:endParaRPr b="1" sz="33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33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Artist</a:t>
                      </a:r>
                      <a:endParaRPr sz="33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300"/>
                        <a:buFont typeface="Arial"/>
                        <a:buNone/>
                      </a:pPr>
                      <a:r>
                        <a:rPr b="1" lang="en-GB" sz="33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Price</a:t>
                      </a:r>
                      <a:endParaRPr b="1" sz="33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Web address link</a:t>
                      </a:r>
                      <a:endParaRPr b="1" sz="33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182850" marL="182850" anchor="ctr">
                    <a:lnL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5BE4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07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82850" marB="182850" marR="182850" marL="1828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3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 anchor="ctr">
                    <a:lnL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622800" y="385925"/>
            <a:ext cx="170424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en-GB" sz="4400"/>
              <a:t>Task 2 - </a:t>
            </a:r>
            <a:r>
              <a:rPr lang="en-GB" sz="4400"/>
              <a:t>Complete the model</a:t>
            </a:r>
            <a:endParaRPr b="0" sz="4400"/>
          </a:p>
        </p:txBody>
      </p:sp>
      <p:sp>
        <p:nvSpPr>
          <p:cNvPr id="132" name="Google Shape;132;p23"/>
          <p:cNvSpPr txBox="1"/>
          <p:nvPr/>
        </p:nvSpPr>
        <p:spPr>
          <a:xfrm>
            <a:off x="858550" y="1946300"/>
            <a:ext cx="151830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 the</a:t>
            </a:r>
            <a:r>
              <a:rPr b="1" i="0" lang="en-GB" sz="3300" u="none" cap="none" strike="noStrike">
                <a:solidFill>
                  <a:srgbClr val="000000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RSC merchandise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spreadsheet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9675" y="4122200"/>
            <a:ext cx="7558175" cy="471213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3"/>
          <p:cNvSpPr/>
          <p:nvPr/>
        </p:nvSpPr>
        <p:spPr>
          <a:xfrm>
            <a:off x="3000375" y="2457725"/>
            <a:ext cx="3546000" cy="1668900"/>
          </a:xfrm>
          <a:prstGeom prst="wedgeRectCallout">
            <a:avLst>
              <a:gd fmla="val 48898" name="adj1"/>
              <a:gd fmla="val 91821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sale price for each item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7294050" y="2596250"/>
            <a:ext cx="3546000" cy="1668900"/>
          </a:xfrm>
          <a:prstGeom prst="wedgeRectCallout">
            <a:avLst>
              <a:gd fmla="val -37475" name="adj1"/>
              <a:gd fmla="val 65218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a target sales figure for each item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10002175" y="4661238"/>
            <a:ext cx="5768400" cy="2112900"/>
          </a:xfrm>
          <a:prstGeom prst="wedgeRectCallout">
            <a:avLst>
              <a:gd fmla="val -68496" name="adj1"/>
              <a:gd fmla="val -11470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Enter a formula to calculate a forecast profit for each item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</a:t>
            </a:r>
            <a:r>
              <a:rPr b="1" i="0" lang="en-GB" sz="33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=(C8-B8)*D8</a:t>
            </a:r>
            <a:endParaRPr b="1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1496600" y="2730350"/>
            <a:ext cx="61686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Forecast profit is selling price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minus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cost price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multiplied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by target sales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10267525" y="7017825"/>
            <a:ext cx="6643800" cy="1668900"/>
          </a:xfrm>
          <a:prstGeom prst="wedgeRectCallout">
            <a:avLst>
              <a:gd fmla="val -50151" name="adj1"/>
              <a:gd fmla="val 19754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to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format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cells that contain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money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currency</a:t>
            </a:r>
            <a:endParaRPr b="1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621800" y="639200"/>
            <a:ext cx="17042400" cy="19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Task 3 - 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Calculate forecast profit - part 1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14573" l="0" r="40866" t="22663"/>
          <a:stretch/>
        </p:blipFill>
        <p:spPr>
          <a:xfrm>
            <a:off x="4084425" y="3464699"/>
            <a:ext cx="8882453" cy="5303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24"/>
          <p:cNvSpPr/>
          <p:nvPr/>
        </p:nvSpPr>
        <p:spPr>
          <a:xfrm>
            <a:off x="5784575" y="2045000"/>
            <a:ext cx="8882400" cy="1008900"/>
          </a:xfrm>
          <a:prstGeom prst="wedgeRectCallout">
            <a:avLst>
              <a:gd fmla="val 23762" name="adj1"/>
              <a:gd fmla="val 237201" name="adj2"/>
            </a:avLst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In cell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G5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 u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a </a:t>
            </a:r>
            <a:r>
              <a:rPr b="1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SUM </a:t>
            </a: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formula to add cells E8–E22</a:t>
            </a: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. e.g.  =SUM(E8:E22)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621800" y="2187850"/>
            <a:ext cx="8193000" cy="67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>
                <a:solidFill>
                  <a:srgbClr val="000000"/>
                </a:solidFill>
              </a:rPr>
              <a:t>Add conditional formatting to cell G5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>
                <a:solidFill>
                  <a:srgbClr val="000000"/>
                </a:solidFill>
              </a:rPr>
              <a:t>Select G5.  Select </a:t>
            </a:r>
            <a:r>
              <a:rPr b="1" lang="en-GB" sz="3300">
                <a:solidFill>
                  <a:srgbClr val="000000"/>
                </a:solidFill>
              </a:rPr>
              <a:t>Format -&gt; Conditional Formatting</a:t>
            </a:r>
            <a:endParaRPr b="1"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>
                <a:solidFill>
                  <a:srgbClr val="000000"/>
                </a:solidFill>
              </a:rPr>
              <a:t>Select</a:t>
            </a:r>
            <a:r>
              <a:rPr b="1" lang="en-GB" sz="3300">
                <a:solidFill>
                  <a:srgbClr val="000000"/>
                </a:solidFill>
              </a:rPr>
              <a:t> less than </a:t>
            </a:r>
            <a:r>
              <a:rPr lang="en-GB" sz="3300">
                <a:solidFill>
                  <a:srgbClr val="000000"/>
                </a:solidFill>
              </a:rPr>
              <a:t>and input an appropriate value and select a fill colour of </a:t>
            </a:r>
            <a:r>
              <a:rPr b="1" lang="en-GB" sz="3300">
                <a:solidFill>
                  <a:srgbClr val="000000"/>
                </a:solidFill>
              </a:rPr>
              <a:t>red</a:t>
            </a:r>
            <a:r>
              <a:rPr lang="en-GB" sz="3300">
                <a:solidFill>
                  <a:srgbClr val="000000"/>
                </a:solidFill>
              </a:rPr>
              <a:t>.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>
                <a:solidFill>
                  <a:srgbClr val="000000"/>
                </a:solidFill>
              </a:rPr>
              <a:t>Then </a:t>
            </a:r>
            <a:r>
              <a:rPr b="1" lang="en-GB" sz="3300">
                <a:solidFill>
                  <a:srgbClr val="000000"/>
                </a:solidFill>
              </a:rPr>
              <a:t>Add another rule</a:t>
            </a:r>
            <a:r>
              <a:rPr lang="en-GB" sz="3300">
                <a:solidFill>
                  <a:srgbClr val="000000"/>
                </a:solidFill>
              </a:rPr>
              <a:t> and select </a:t>
            </a:r>
            <a:r>
              <a:rPr b="1" lang="en-GB" sz="3300">
                <a:solidFill>
                  <a:srgbClr val="000000"/>
                </a:solidFill>
              </a:rPr>
              <a:t>greater than or equal to</a:t>
            </a:r>
            <a:r>
              <a:rPr lang="en-GB" sz="3300">
                <a:solidFill>
                  <a:srgbClr val="000000"/>
                </a:solidFill>
              </a:rPr>
              <a:t> and input an appropriate number and </a:t>
            </a:r>
            <a:r>
              <a:rPr lang="en-GB" sz="3300">
                <a:solidFill>
                  <a:srgbClr val="000000"/>
                </a:solidFill>
              </a:rPr>
              <a:t>select a fill colour of </a:t>
            </a:r>
            <a:r>
              <a:rPr b="1" lang="en-GB" sz="3300">
                <a:solidFill>
                  <a:srgbClr val="000000"/>
                </a:solidFill>
              </a:rPr>
              <a:t>green</a:t>
            </a:r>
            <a:r>
              <a:rPr lang="en-GB" sz="3300">
                <a:solidFill>
                  <a:srgbClr val="000000"/>
                </a:solidFill>
              </a:rPr>
              <a:t>.</a:t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3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 sz="3300">
              <a:solidFill>
                <a:srgbClr val="000000"/>
              </a:solidFill>
            </a:endParaRPr>
          </a:p>
        </p:txBody>
      </p:sp>
      <p:sp>
        <p:nvSpPr>
          <p:cNvPr id="151" name="Google Shape;151;p25"/>
          <p:cNvSpPr txBox="1"/>
          <p:nvPr>
            <p:ph type="title"/>
          </p:nvPr>
        </p:nvSpPr>
        <p:spPr>
          <a:xfrm>
            <a:off x="621800" y="639200"/>
            <a:ext cx="17042400" cy="19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Task 3 - Calculate forecast profit - part 2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20425" l="77067" r="3640" t="16001"/>
          <a:stretch/>
        </p:blipFill>
        <p:spPr>
          <a:xfrm>
            <a:off x="10106175" y="2109650"/>
            <a:ext cx="3586752" cy="66483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5"/>
          <p:cNvPicPr preferRelativeResize="0"/>
          <p:nvPr/>
        </p:nvPicPr>
        <p:blipFill rotWithShape="1">
          <a:blip r:embed="rId4">
            <a:alphaModFix/>
          </a:blip>
          <a:srcRect b="44149" l="76754" r="5449" t="15888"/>
          <a:stretch/>
        </p:blipFill>
        <p:spPr>
          <a:xfrm>
            <a:off x="13813849" y="2109650"/>
            <a:ext cx="3722074" cy="4701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621800" y="639200"/>
            <a:ext cx="17042400" cy="1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Task 4 - </a:t>
            </a: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Format the spreadsheet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11320750" y="2198700"/>
            <a:ext cx="6756600" cy="56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-666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Add borders – thin and thick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6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Fill headings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6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Bold headings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6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Centre headings – horizontal and vertical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6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Char char="●"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Wrap heading text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667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Quicksand"/>
              <a:buChar char="●"/>
            </a:pPr>
            <a:r>
              <a:rPr b="0" i="0" lang="en-GB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Cells C5–D5 could be merged</a:t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15048" l="0" r="39788" t="22665"/>
          <a:stretch/>
        </p:blipFill>
        <p:spPr>
          <a:xfrm>
            <a:off x="1476500" y="2636823"/>
            <a:ext cx="9723701" cy="5658001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917950" y="665325"/>
            <a:ext cx="9650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Task 5 - Can you make a profit?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917950" y="1918350"/>
            <a:ext cx="16877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Did you manage to meet the target profit?</a:t>
            </a:r>
            <a:endParaRPr sz="2800"/>
          </a:p>
        </p:txBody>
      </p:sp>
      <p:graphicFrame>
        <p:nvGraphicFramePr>
          <p:cNvPr id="168" name="Google Shape;168;p27"/>
          <p:cNvGraphicFramePr/>
          <p:nvPr/>
        </p:nvGraphicFramePr>
        <p:xfrm>
          <a:off x="917950" y="2723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{B8DCB002-E2CB-4EF7-B111-16BEC4E639A7}</a:tableStyleId>
              </a:tblPr>
              <a:tblGrid>
                <a:gridCol w="16877100"/>
              </a:tblGrid>
              <a:tr h="126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917950" y="4225725"/>
            <a:ext cx="16877100" cy="92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Did you have to change the target profit to make a forecast profit?</a:t>
            </a:r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917950" y="6569675"/>
            <a:ext cx="16877100" cy="80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rgbClr val="000000"/>
                </a:solidFill>
              </a:rPr>
              <a:t>Did your conditional formatting work?</a:t>
            </a:r>
            <a:endParaRPr/>
          </a:p>
        </p:txBody>
      </p:sp>
      <p:graphicFrame>
        <p:nvGraphicFramePr>
          <p:cNvPr id="171" name="Google Shape;171;p27"/>
          <p:cNvGraphicFramePr/>
          <p:nvPr/>
        </p:nvGraphicFramePr>
        <p:xfrm>
          <a:off x="917950" y="4992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{B8DCB002-E2CB-4EF7-B111-16BEC4E639A7}</a:tableStyleId>
              </a:tblPr>
              <a:tblGrid>
                <a:gridCol w="16877100"/>
              </a:tblGrid>
              <a:tr h="126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Google Shape;172;p27"/>
          <p:cNvGraphicFramePr/>
          <p:nvPr/>
        </p:nvGraphicFramePr>
        <p:xfrm>
          <a:off x="917950" y="7289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{B8DCB002-E2CB-4EF7-B111-16BEC4E639A7}</a:tableStyleId>
              </a:tblPr>
              <a:tblGrid>
                <a:gridCol w="16877100"/>
              </a:tblGrid>
              <a:tr h="126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