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10287000" cx="18288000"/>
  <p:notesSz cx="6858000" cy="9144000"/>
  <p:embeddedFontLst>
    <p:embeddedFont>
      <p:font typeface="Montserrat SemiBold"/>
      <p:regular r:id="rId18"/>
      <p:bold r:id="rId19"/>
      <p:italic r:id="rId20"/>
      <p:boldItalic r:id="rId21"/>
    </p:embeddedFont>
    <p:embeddedFont>
      <p:font typeface="Montserrat"/>
      <p:regular r:id="rId22"/>
      <p:bold r:id="rId23"/>
      <p:italic r:id="rId24"/>
      <p:boldItalic r:id="rId25"/>
    </p:embeddedFont>
    <p:embeddedFont>
      <p:font typeface="Montserrat Medium"/>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SemiBold-italic.fntdata"/><Relationship Id="rId22" Type="http://schemas.openxmlformats.org/officeDocument/2006/relationships/font" Target="fonts/Montserrat-regular.fntdata"/><Relationship Id="rId21" Type="http://schemas.openxmlformats.org/officeDocument/2006/relationships/font" Target="fonts/MontserratSemiBold-boldItalic.fntdata"/><Relationship Id="rId24" Type="http://schemas.openxmlformats.org/officeDocument/2006/relationships/font" Target="fonts/Montserrat-italic.fntdata"/><Relationship Id="rId23" Type="http://schemas.openxmlformats.org/officeDocument/2006/relationships/font" Target="fonts/Montserrat-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regular.fntdata"/><Relationship Id="rId25" Type="http://schemas.openxmlformats.org/officeDocument/2006/relationships/font" Target="fonts/Montserrat-boldItalic.fntdata"/><Relationship Id="rId28" Type="http://schemas.openxmlformats.org/officeDocument/2006/relationships/font" Target="fonts/MontserratMedium-italic.fntdata"/><Relationship Id="rId27" Type="http://schemas.openxmlformats.org/officeDocument/2006/relationships/font" Target="fonts/MontserratMedium-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MontserratMedium-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MontserratSemiBold-bold.fntdata"/><Relationship Id="rId18" Type="http://schemas.openxmlformats.org/officeDocument/2006/relationships/font" Target="fonts/MontserratSemiBold-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69b4c5eb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69b4c5eb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8ea8e37b19_0_2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8ea8e37b19_0_2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8ea8e37b1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8ea8e37b1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ea8e37b19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ea8e37b19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8ea8e37b19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8ea8e37b19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869b4c5eb2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869b4c5eb2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8acd18b945_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8acd18b945_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69b4c5eb2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69b4c5eb2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ea8e37b19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ea8e37b19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ea8e37b19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ea8e37b19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69b4c5eb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69b4c5eb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ea8e37b19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ea8e37b19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869b4c5eb2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869b4c5eb2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600">
                <a:solidFill>
                  <a:srgbClr val="4B3241"/>
                </a:solidFill>
              </a:rPr>
              <a:t>History: Unit 2</a:t>
            </a:r>
            <a:endParaRPr b="0" sz="3600">
              <a:solidFill>
                <a:srgbClr val="4B3241"/>
              </a:solidFill>
            </a:endParaRPr>
          </a:p>
          <a:p>
            <a:pPr indent="0" lvl="0" marL="0" rtl="0" algn="l">
              <a:spcBef>
                <a:spcPts val="0"/>
              </a:spcBef>
              <a:spcAft>
                <a:spcPts val="0"/>
              </a:spcAft>
              <a:buNone/>
            </a:pPr>
            <a:r>
              <a:rPr b="0" lang="en-GB" sz="3600">
                <a:solidFill>
                  <a:srgbClr val="4B3241"/>
                </a:solidFill>
              </a:rPr>
              <a:t>Lesson 12 of 30</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rgbClr val="4B3241"/>
                </a:solidFill>
                <a:latin typeface="Montserrat SemiBold"/>
                <a:ea typeface="Montserrat SemiBold"/>
                <a:cs typeface="Montserrat SemiBold"/>
                <a:sym typeface="Montserrat SemiBold"/>
              </a:rPr>
              <a:t>Why was Mary, Queen of Scots a problem?</a:t>
            </a:r>
            <a:endParaRPr/>
          </a:p>
        </p:txBody>
      </p:sp>
      <p:sp>
        <p:nvSpPr>
          <p:cNvPr id="81" name="Google Shape;81;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7" name="Google Shape;147;p23"/>
          <p:cNvSpPr txBox="1"/>
          <p:nvPr>
            <p:ph idx="1" type="body"/>
          </p:nvPr>
        </p:nvSpPr>
        <p:spPr>
          <a:xfrm>
            <a:off x="917950" y="2530250"/>
            <a:ext cx="16452000" cy="6765300"/>
          </a:xfrm>
          <a:prstGeom prst="rect">
            <a:avLst/>
          </a:prstGeom>
        </p:spPr>
        <p:txBody>
          <a:bodyPr anchorCtr="0" anchor="t" bIns="0" lIns="0" spcFirstLastPara="1" rIns="0" wrap="square" tIns="0">
            <a:noAutofit/>
          </a:bodyPr>
          <a:lstStyle/>
          <a:p>
            <a:pPr indent="-431800" lvl="0" marL="457200" rtl="0" algn="l">
              <a:spcBef>
                <a:spcPts val="0"/>
              </a:spcBef>
              <a:spcAft>
                <a:spcPts val="0"/>
              </a:spcAft>
              <a:buSzPts val="3200"/>
              <a:buChar char="●"/>
            </a:pPr>
            <a:r>
              <a:rPr b="1" lang="en-GB"/>
              <a:t>She could h</a:t>
            </a:r>
            <a:r>
              <a:rPr b="1" lang="en-GB"/>
              <a:t>elp Mary to fight back against the Protestant Lords</a:t>
            </a:r>
            <a:r>
              <a:rPr lang="en-GB"/>
              <a:t> → </a:t>
            </a:r>
            <a:r>
              <a:rPr i="1" lang="en-GB"/>
              <a:t>If successful, Mary would be a Catholic Queen of Scotland with a claim to the English throne</a:t>
            </a:r>
            <a:endParaRPr i="1"/>
          </a:p>
          <a:p>
            <a:pPr indent="-431800" lvl="0" marL="457200" rtl="0" algn="l">
              <a:spcBef>
                <a:spcPts val="0"/>
              </a:spcBef>
              <a:spcAft>
                <a:spcPts val="0"/>
              </a:spcAft>
              <a:buSzPts val="3200"/>
              <a:buChar char="●"/>
            </a:pPr>
            <a:r>
              <a:rPr b="1" lang="en-GB"/>
              <a:t>She could hand</a:t>
            </a:r>
            <a:r>
              <a:rPr b="1" lang="en-GB"/>
              <a:t> Mary back to the Protestant Lords</a:t>
            </a:r>
            <a:r>
              <a:rPr lang="en-GB"/>
              <a:t> → </a:t>
            </a:r>
            <a:r>
              <a:rPr i="1" lang="en-GB"/>
              <a:t>This may have led to the death of her own cousin which Elizabeth would be partially responsible for</a:t>
            </a:r>
            <a:endParaRPr i="1"/>
          </a:p>
          <a:p>
            <a:pPr indent="-431800" lvl="0" marL="457200" rtl="0" algn="l">
              <a:spcBef>
                <a:spcPts val="0"/>
              </a:spcBef>
              <a:spcAft>
                <a:spcPts val="0"/>
              </a:spcAft>
              <a:buSzPts val="3200"/>
              <a:buChar char="●"/>
            </a:pPr>
            <a:r>
              <a:rPr b="1" lang="en-GB"/>
              <a:t>She could allow</a:t>
            </a:r>
            <a:r>
              <a:rPr b="1" lang="en-GB"/>
              <a:t> Mary to go abroad to Europe</a:t>
            </a:r>
            <a:r>
              <a:rPr lang="en-GB"/>
              <a:t> → </a:t>
            </a:r>
            <a:r>
              <a:rPr i="1" lang="en-GB"/>
              <a:t>She might gain the support of Catholic powers abroad </a:t>
            </a:r>
            <a:endParaRPr i="1"/>
          </a:p>
          <a:p>
            <a:pPr indent="-431800" lvl="0" marL="457200" rtl="0" algn="l">
              <a:spcBef>
                <a:spcPts val="0"/>
              </a:spcBef>
              <a:spcAft>
                <a:spcPts val="0"/>
              </a:spcAft>
              <a:buSzPts val="3200"/>
              <a:buChar char="●"/>
            </a:pPr>
            <a:r>
              <a:rPr b="1" lang="en-GB"/>
              <a:t>She could</a:t>
            </a:r>
            <a:r>
              <a:rPr b="1" lang="en-GB"/>
              <a:t> keep Mary in England </a:t>
            </a:r>
            <a:r>
              <a:rPr lang="en-GB"/>
              <a:t>→ </a:t>
            </a:r>
            <a:r>
              <a:rPr i="1" lang="en-GB"/>
              <a:t>Her presence in England could inspire her own Catholic subjects to rebel and damage Elizabeth’s position </a:t>
            </a:r>
            <a:endParaRPr i="1"/>
          </a:p>
          <a:p>
            <a:pPr indent="0" lvl="0" marL="0" rtl="0" algn="l">
              <a:spcBef>
                <a:spcPts val="2000"/>
              </a:spcBef>
              <a:spcAft>
                <a:spcPts val="2000"/>
              </a:spcAft>
              <a:buNone/>
            </a:pPr>
            <a:r>
              <a:t/>
            </a:r>
            <a:endParaRPr sz="3500"/>
          </a:p>
        </p:txBody>
      </p:sp>
      <p:sp>
        <p:nvSpPr>
          <p:cNvPr id="148" name="Google Shape;148;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49" name="Google Shape;149;p23"/>
          <p:cNvSpPr txBox="1"/>
          <p:nvPr>
            <p:ph type="title"/>
          </p:nvPr>
        </p:nvSpPr>
        <p:spPr>
          <a:xfrm>
            <a:off x="788275" y="661450"/>
            <a:ext cx="13201200" cy="60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Why was it difficult for Elizabeth to decide what to do on Mary’s arrival?</a:t>
            </a:r>
            <a:endParaRPr>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cxnSp>
        <p:nvCxnSpPr>
          <p:cNvPr id="154" name="Google Shape;154;p24"/>
          <p:cNvCxnSpPr/>
          <p:nvPr/>
        </p:nvCxnSpPr>
        <p:spPr>
          <a:xfrm rot="10800000">
            <a:off x="1582675" y="5899350"/>
            <a:ext cx="9300" cy="1079100"/>
          </a:xfrm>
          <a:prstGeom prst="straightConnector1">
            <a:avLst/>
          </a:prstGeom>
          <a:noFill/>
          <a:ln cap="flat" cmpd="sng" w="38100">
            <a:solidFill>
              <a:schemeClr val="dk2"/>
            </a:solidFill>
            <a:prstDash val="solid"/>
            <a:round/>
            <a:headEnd len="med" w="med" type="none"/>
            <a:tailEnd len="med" w="med" type="none"/>
          </a:ln>
        </p:spPr>
      </p:cxnSp>
      <p:sp>
        <p:nvSpPr>
          <p:cNvPr id="155" name="Google Shape;155;p24"/>
          <p:cNvSpPr txBox="1"/>
          <p:nvPr>
            <p:ph type="title"/>
          </p:nvPr>
        </p:nvSpPr>
        <p:spPr>
          <a:xfrm>
            <a:off x="460750" y="375500"/>
            <a:ext cx="17246400" cy="965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Timeline of Mary’s life</a:t>
            </a:r>
            <a:endParaRPr sz="3600"/>
          </a:p>
        </p:txBody>
      </p:sp>
      <p:sp>
        <p:nvSpPr>
          <p:cNvPr id="156" name="Google Shape;156;p24"/>
          <p:cNvSpPr txBox="1"/>
          <p:nvPr>
            <p:ph idx="1" type="body"/>
          </p:nvPr>
        </p:nvSpPr>
        <p:spPr>
          <a:xfrm>
            <a:off x="566650" y="7597550"/>
            <a:ext cx="2124900" cy="2537400"/>
          </a:xfrm>
          <a:prstGeom prst="rect">
            <a:avLst/>
          </a:prstGeom>
          <a:ln>
            <a:noFill/>
          </a:ln>
          <a:effectLst>
            <a:reflection blurRad="0" dir="5400000" dist="38100" endA="0" fadeDir="5400012" kx="0" rotWithShape="0" algn="bl" stPos="0" sy="-100000" ky="0"/>
          </a:effectLst>
        </p:spPr>
        <p:txBody>
          <a:bodyPr anchorCtr="0" anchor="t" bIns="0" lIns="0" spcFirstLastPara="1" rIns="0" wrap="square" tIns="0">
            <a:noAutofit/>
          </a:bodyPr>
          <a:lstStyle/>
          <a:p>
            <a:pPr indent="0" lvl="0" marL="0" rtl="0" algn="ctr">
              <a:lnSpc>
                <a:spcPct val="115000"/>
              </a:lnSpc>
              <a:spcBef>
                <a:spcPts val="0"/>
              </a:spcBef>
              <a:spcAft>
                <a:spcPts val="0"/>
              </a:spcAft>
              <a:buNone/>
            </a:pPr>
            <a:r>
              <a:rPr lang="en-GB" sz="3600"/>
              <a:t>1542</a:t>
            </a:r>
            <a:endParaRPr sz="3600"/>
          </a:p>
          <a:p>
            <a:pPr indent="0" lvl="0" marL="0" rtl="0" algn="l">
              <a:spcBef>
                <a:spcPts val="2000"/>
              </a:spcBef>
              <a:spcAft>
                <a:spcPts val="0"/>
              </a:spcAft>
              <a:buNone/>
            </a:pPr>
            <a:r>
              <a:rPr lang="en-GB" sz="3100"/>
              <a:t>.</a:t>
            </a:r>
            <a:endParaRPr sz="3100"/>
          </a:p>
          <a:p>
            <a:pPr indent="0" lvl="0" marL="0" rtl="0" algn="l">
              <a:spcBef>
                <a:spcPts val="2000"/>
              </a:spcBef>
              <a:spcAft>
                <a:spcPts val="2000"/>
              </a:spcAft>
              <a:buNone/>
            </a:pPr>
            <a:r>
              <a:t/>
            </a:r>
            <a:endParaRPr sz="3600"/>
          </a:p>
        </p:txBody>
      </p:sp>
      <p:grpSp>
        <p:nvGrpSpPr>
          <p:cNvPr id="157" name="Google Shape;157;p24"/>
          <p:cNvGrpSpPr/>
          <p:nvPr/>
        </p:nvGrpSpPr>
        <p:grpSpPr>
          <a:xfrm>
            <a:off x="778905" y="5835800"/>
            <a:ext cx="16733160" cy="1177912"/>
            <a:chOff x="714300" y="2578021"/>
            <a:chExt cx="7715400" cy="408600"/>
          </a:xfrm>
        </p:grpSpPr>
        <p:cxnSp>
          <p:nvCxnSpPr>
            <p:cNvPr id="158" name="Google Shape;158;p24"/>
            <p:cNvCxnSpPr/>
            <p:nvPr/>
          </p:nvCxnSpPr>
          <p:spPr>
            <a:xfrm rot="10800000">
              <a:off x="714300" y="2951200"/>
              <a:ext cx="7715400" cy="0"/>
            </a:xfrm>
            <a:prstGeom prst="straightConnector1">
              <a:avLst/>
            </a:prstGeom>
            <a:noFill/>
            <a:ln cap="flat" cmpd="sng" w="38100">
              <a:solidFill>
                <a:schemeClr val="dk2"/>
              </a:solidFill>
              <a:prstDash val="solid"/>
              <a:round/>
              <a:headEnd len="med" w="med" type="none"/>
              <a:tailEnd len="med" w="med" type="none"/>
            </a:ln>
          </p:spPr>
        </p:cxnSp>
        <p:cxnSp>
          <p:nvCxnSpPr>
            <p:cNvPr id="159" name="Google Shape;159;p24"/>
            <p:cNvCxnSpPr>
              <a:endCxn id="160" idx="2"/>
            </p:cNvCxnSpPr>
            <p:nvPr/>
          </p:nvCxnSpPr>
          <p:spPr>
            <a:xfrm rot="10800000">
              <a:off x="8106865" y="2578021"/>
              <a:ext cx="10800" cy="408600"/>
            </a:xfrm>
            <a:prstGeom prst="straightConnector1">
              <a:avLst/>
            </a:prstGeom>
            <a:noFill/>
            <a:ln cap="flat" cmpd="sng" w="38100">
              <a:solidFill>
                <a:schemeClr val="dk2"/>
              </a:solidFill>
              <a:prstDash val="solid"/>
              <a:round/>
              <a:headEnd len="med" w="med" type="none"/>
              <a:tailEnd len="med" w="med" type="none"/>
            </a:ln>
          </p:spPr>
        </p:cxnSp>
      </p:grpSp>
      <p:sp>
        <p:nvSpPr>
          <p:cNvPr id="161" name="Google Shape;161;p24"/>
          <p:cNvSpPr txBox="1"/>
          <p:nvPr>
            <p:ph idx="1" type="body"/>
          </p:nvPr>
        </p:nvSpPr>
        <p:spPr>
          <a:xfrm>
            <a:off x="9766950" y="7545200"/>
            <a:ext cx="2256900" cy="2537400"/>
          </a:xfrm>
          <a:prstGeom prst="rect">
            <a:avLst/>
          </a:prstGeom>
          <a:ln>
            <a:noFill/>
          </a:ln>
        </p:spPr>
        <p:txBody>
          <a:bodyPr anchorCtr="0" anchor="t" bIns="0" lIns="0" spcFirstLastPara="1" rIns="0" wrap="square" tIns="0">
            <a:noAutofit/>
          </a:bodyPr>
          <a:lstStyle/>
          <a:p>
            <a:pPr indent="0" lvl="0" marL="0" rtl="0" algn="ctr">
              <a:lnSpc>
                <a:spcPct val="100000"/>
              </a:lnSpc>
              <a:spcBef>
                <a:spcPts val="0"/>
              </a:spcBef>
              <a:spcAft>
                <a:spcPts val="0"/>
              </a:spcAft>
              <a:buNone/>
            </a:pPr>
            <a:r>
              <a:rPr lang="en-GB" sz="3600"/>
              <a:t>1565</a:t>
            </a:r>
            <a:endParaRPr sz="3600"/>
          </a:p>
          <a:p>
            <a:pPr indent="0" lvl="0" marL="0" rtl="0" algn="l">
              <a:spcBef>
                <a:spcPts val="2000"/>
              </a:spcBef>
              <a:spcAft>
                <a:spcPts val="2000"/>
              </a:spcAft>
              <a:buNone/>
            </a:pPr>
            <a:r>
              <a:t/>
            </a:r>
            <a:endParaRPr sz="3600"/>
          </a:p>
        </p:txBody>
      </p:sp>
      <p:sp>
        <p:nvSpPr>
          <p:cNvPr id="162" name="Google Shape;162;p24"/>
          <p:cNvSpPr txBox="1"/>
          <p:nvPr>
            <p:ph idx="1" type="body"/>
          </p:nvPr>
        </p:nvSpPr>
        <p:spPr>
          <a:xfrm>
            <a:off x="16163050" y="7782250"/>
            <a:ext cx="2413800" cy="9654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sz="3600"/>
          </a:p>
          <a:p>
            <a:pPr indent="0" lvl="0" marL="0" rtl="0" algn="l">
              <a:spcBef>
                <a:spcPts val="2000"/>
              </a:spcBef>
              <a:spcAft>
                <a:spcPts val="2000"/>
              </a:spcAft>
              <a:buNone/>
            </a:pPr>
            <a:r>
              <a:t/>
            </a:r>
            <a:endParaRPr sz="3600"/>
          </a:p>
        </p:txBody>
      </p:sp>
      <p:sp>
        <p:nvSpPr>
          <p:cNvPr id="163" name="Google Shape;163;p24"/>
          <p:cNvSpPr/>
          <p:nvPr/>
        </p:nvSpPr>
        <p:spPr>
          <a:xfrm>
            <a:off x="6182388" y="1087925"/>
            <a:ext cx="2880000" cy="22869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900">
                <a:solidFill>
                  <a:schemeClr val="dk2"/>
                </a:solidFill>
                <a:latin typeface="Montserrat"/>
                <a:ea typeface="Montserrat"/>
                <a:cs typeface="Montserrat"/>
                <a:sym typeface="Montserrat"/>
              </a:rPr>
              <a:t>Treaty of Edinburgh - </a:t>
            </a:r>
            <a:r>
              <a:rPr lang="en-GB" sz="2900">
                <a:solidFill>
                  <a:schemeClr val="dk2"/>
                </a:solidFill>
                <a:latin typeface="Montserrat"/>
                <a:ea typeface="Montserrat"/>
                <a:cs typeface="Montserrat"/>
                <a:sym typeface="Montserrat"/>
              </a:rPr>
              <a:t>Mary not heir to English throne</a:t>
            </a:r>
            <a:endParaRPr sz="2900">
              <a:solidFill>
                <a:schemeClr val="dk2"/>
              </a:solidFill>
              <a:latin typeface="Montserrat"/>
              <a:ea typeface="Montserrat"/>
              <a:cs typeface="Montserrat"/>
              <a:sym typeface="Montserrat"/>
            </a:endParaRPr>
          </a:p>
        </p:txBody>
      </p:sp>
      <p:sp>
        <p:nvSpPr>
          <p:cNvPr id="164" name="Google Shape;164;p24"/>
          <p:cNvSpPr/>
          <p:nvPr/>
        </p:nvSpPr>
        <p:spPr>
          <a:xfrm>
            <a:off x="12448450" y="1216150"/>
            <a:ext cx="2958600" cy="24501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Murder of Darnley, marriage to Earl of Bothwell</a:t>
            </a:r>
            <a:endParaRPr b="1" sz="3200">
              <a:solidFill>
                <a:schemeClr val="dk2"/>
              </a:solidFill>
              <a:latin typeface="Montserrat"/>
              <a:ea typeface="Montserrat"/>
              <a:cs typeface="Montserrat"/>
              <a:sym typeface="Montserrat"/>
            </a:endParaRPr>
          </a:p>
        </p:txBody>
      </p:sp>
      <p:sp>
        <p:nvSpPr>
          <p:cNvPr id="165" name="Google Shape;165;p24"/>
          <p:cNvSpPr/>
          <p:nvPr/>
        </p:nvSpPr>
        <p:spPr>
          <a:xfrm>
            <a:off x="225925" y="3193700"/>
            <a:ext cx="2722800" cy="2702700"/>
          </a:xfrm>
          <a:prstGeom prst="rect">
            <a:avLst/>
          </a:prstGeom>
          <a:solidFill>
            <a:srgbClr val="FFFFFF"/>
          </a:solidFill>
          <a:ln>
            <a:noFill/>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Became Queen of Scotland at six days old but raised in France</a:t>
            </a:r>
            <a:endParaRPr b="1" sz="2800">
              <a:solidFill>
                <a:schemeClr val="dk2"/>
              </a:solidFill>
              <a:latin typeface="Montserrat"/>
              <a:ea typeface="Montserrat"/>
              <a:cs typeface="Montserrat"/>
              <a:sym typeface="Montserrat"/>
            </a:endParaRPr>
          </a:p>
        </p:txBody>
      </p:sp>
      <p:sp>
        <p:nvSpPr>
          <p:cNvPr id="166" name="Google Shape;166;p24"/>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67" name="Google Shape;167;p24"/>
          <p:cNvSpPr/>
          <p:nvPr/>
        </p:nvSpPr>
        <p:spPr>
          <a:xfrm>
            <a:off x="3164200" y="3918675"/>
            <a:ext cx="2722800" cy="1920900"/>
          </a:xfrm>
          <a:prstGeom prst="rect">
            <a:avLst/>
          </a:prstGeom>
          <a:solidFill>
            <a:srgbClr val="FFFFFF"/>
          </a:solidFill>
          <a:ln>
            <a:noFill/>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Married King Francis II of France</a:t>
            </a:r>
            <a:endParaRPr b="1" sz="2800">
              <a:solidFill>
                <a:schemeClr val="dk2"/>
              </a:solidFill>
              <a:latin typeface="Montserrat"/>
              <a:ea typeface="Montserrat"/>
              <a:cs typeface="Montserrat"/>
              <a:sym typeface="Montserrat"/>
            </a:endParaRPr>
          </a:p>
        </p:txBody>
      </p:sp>
      <p:sp>
        <p:nvSpPr>
          <p:cNvPr id="168" name="Google Shape;168;p24"/>
          <p:cNvSpPr/>
          <p:nvPr/>
        </p:nvSpPr>
        <p:spPr>
          <a:xfrm>
            <a:off x="6200525" y="3557950"/>
            <a:ext cx="2958600" cy="2286900"/>
          </a:xfrm>
          <a:prstGeom prst="rect">
            <a:avLst/>
          </a:prstGeom>
          <a:solidFill>
            <a:srgbClr val="FFFFFF"/>
          </a:solidFill>
          <a:ln>
            <a:noFill/>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Death of Francis II of France - Mary returns to Scotland</a:t>
            </a:r>
            <a:endParaRPr b="1" sz="2800">
              <a:solidFill>
                <a:schemeClr val="dk2"/>
              </a:solidFill>
              <a:latin typeface="Montserrat"/>
              <a:ea typeface="Montserrat"/>
              <a:cs typeface="Montserrat"/>
              <a:sym typeface="Montserrat"/>
            </a:endParaRPr>
          </a:p>
        </p:txBody>
      </p:sp>
      <p:sp>
        <p:nvSpPr>
          <p:cNvPr id="160" name="Google Shape;160;p24"/>
          <p:cNvSpPr/>
          <p:nvPr/>
        </p:nvSpPr>
        <p:spPr>
          <a:xfrm>
            <a:off x="15545300" y="3193700"/>
            <a:ext cx="2533200" cy="2642100"/>
          </a:xfrm>
          <a:prstGeom prst="rect">
            <a:avLst/>
          </a:prstGeom>
          <a:solidFill>
            <a:srgbClr val="FFFFFF"/>
          </a:solidFill>
          <a:ln>
            <a:noFill/>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Mary escapes captivity and flees to England</a:t>
            </a:r>
            <a:endParaRPr b="1" sz="2800">
              <a:solidFill>
                <a:schemeClr val="dk2"/>
              </a:solidFill>
              <a:latin typeface="Montserrat"/>
              <a:ea typeface="Montserrat"/>
              <a:cs typeface="Montserrat"/>
              <a:sym typeface="Montserrat"/>
            </a:endParaRPr>
          </a:p>
        </p:txBody>
      </p:sp>
      <p:cxnSp>
        <p:nvCxnSpPr>
          <p:cNvPr id="169" name="Google Shape;169;p24"/>
          <p:cNvCxnSpPr>
            <a:endCxn id="167" idx="2"/>
          </p:cNvCxnSpPr>
          <p:nvPr/>
        </p:nvCxnSpPr>
        <p:spPr>
          <a:xfrm rot="10800000">
            <a:off x="4525600" y="5839575"/>
            <a:ext cx="9300" cy="1079100"/>
          </a:xfrm>
          <a:prstGeom prst="straightConnector1">
            <a:avLst/>
          </a:prstGeom>
          <a:noFill/>
          <a:ln cap="flat" cmpd="sng" w="38100">
            <a:solidFill>
              <a:schemeClr val="dk2"/>
            </a:solidFill>
            <a:prstDash val="solid"/>
            <a:round/>
            <a:headEnd len="med" w="med" type="none"/>
            <a:tailEnd len="med" w="med" type="none"/>
          </a:ln>
        </p:spPr>
      </p:cxnSp>
      <p:sp>
        <p:nvSpPr>
          <p:cNvPr id="170" name="Google Shape;170;p24"/>
          <p:cNvSpPr txBox="1"/>
          <p:nvPr>
            <p:ph idx="1" type="body"/>
          </p:nvPr>
        </p:nvSpPr>
        <p:spPr>
          <a:xfrm>
            <a:off x="6493713" y="7560075"/>
            <a:ext cx="2256900" cy="2642100"/>
          </a:xfrm>
          <a:prstGeom prst="rect">
            <a:avLst/>
          </a:prstGeom>
          <a:ln>
            <a:noFill/>
          </a:ln>
        </p:spPr>
        <p:txBody>
          <a:bodyPr anchorCtr="0" anchor="t" bIns="0" lIns="0" spcFirstLastPara="1" rIns="0" wrap="square" tIns="0">
            <a:noAutofit/>
          </a:bodyPr>
          <a:lstStyle/>
          <a:p>
            <a:pPr indent="0" lvl="0" marL="0" rtl="0" algn="ctr">
              <a:lnSpc>
                <a:spcPct val="150000"/>
              </a:lnSpc>
              <a:spcBef>
                <a:spcPts val="0"/>
              </a:spcBef>
              <a:spcAft>
                <a:spcPts val="0"/>
              </a:spcAft>
              <a:buNone/>
            </a:pPr>
            <a:r>
              <a:rPr lang="en-GB" sz="3600"/>
              <a:t>1560</a:t>
            </a:r>
            <a:endParaRPr sz="3600"/>
          </a:p>
          <a:p>
            <a:pPr indent="0" lvl="0" marL="0" rtl="0" algn="ctr">
              <a:spcBef>
                <a:spcPts val="2000"/>
              </a:spcBef>
              <a:spcAft>
                <a:spcPts val="0"/>
              </a:spcAft>
              <a:buNone/>
            </a:pPr>
            <a:r>
              <a:t/>
            </a:r>
            <a:endParaRPr sz="3100"/>
          </a:p>
          <a:p>
            <a:pPr indent="0" lvl="0" marL="0" rtl="0" algn="l">
              <a:spcBef>
                <a:spcPts val="2000"/>
              </a:spcBef>
              <a:spcAft>
                <a:spcPts val="2000"/>
              </a:spcAft>
              <a:buNone/>
            </a:pPr>
            <a:r>
              <a:t/>
            </a:r>
            <a:endParaRPr sz="3600"/>
          </a:p>
        </p:txBody>
      </p:sp>
      <p:sp>
        <p:nvSpPr>
          <p:cNvPr id="171" name="Google Shape;171;p24"/>
          <p:cNvSpPr txBox="1"/>
          <p:nvPr>
            <p:ph idx="1" type="body"/>
          </p:nvPr>
        </p:nvSpPr>
        <p:spPr>
          <a:xfrm>
            <a:off x="3222475" y="7560075"/>
            <a:ext cx="2533200" cy="2642100"/>
          </a:xfrm>
          <a:prstGeom prst="rect">
            <a:avLst/>
          </a:prstGeom>
          <a:ln>
            <a:noFill/>
          </a:ln>
        </p:spPr>
        <p:txBody>
          <a:bodyPr anchorCtr="0" anchor="t" bIns="0" lIns="0" spcFirstLastPara="1" rIns="0" wrap="square" tIns="0">
            <a:noAutofit/>
          </a:bodyPr>
          <a:lstStyle/>
          <a:p>
            <a:pPr indent="0" lvl="0" marL="0" rtl="0" algn="ctr">
              <a:lnSpc>
                <a:spcPct val="150000"/>
              </a:lnSpc>
              <a:spcBef>
                <a:spcPts val="0"/>
              </a:spcBef>
              <a:spcAft>
                <a:spcPts val="2000"/>
              </a:spcAft>
              <a:buNone/>
            </a:pPr>
            <a:r>
              <a:rPr lang="en-GB" sz="3600"/>
              <a:t>1558</a:t>
            </a:r>
            <a:endParaRPr sz="3600"/>
          </a:p>
        </p:txBody>
      </p:sp>
      <p:sp>
        <p:nvSpPr>
          <p:cNvPr id="172" name="Google Shape;172;p24"/>
          <p:cNvSpPr txBox="1"/>
          <p:nvPr>
            <p:ph idx="1" type="body"/>
          </p:nvPr>
        </p:nvSpPr>
        <p:spPr>
          <a:xfrm>
            <a:off x="12857575" y="7505775"/>
            <a:ext cx="2124900" cy="2537400"/>
          </a:xfrm>
          <a:prstGeom prst="rect">
            <a:avLst/>
          </a:prstGeom>
          <a:ln>
            <a:noFill/>
          </a:ln>
        </p:spPr>
        <p:txBody>
          <a:bodyPr anchorCtr="0" anchor="t" bIns="0" lIns="0" spcFirstLastPara="1" rIns="0" wrap="square" tIns="0">
            <a:noAutofit/>
          </a:bodyPr>
          <a:lstStyle/>
          <a:p>
            <a:pPr indent="0" lvl="0" marL="0" rtl="0" algn="ctr">
              <a:lnSpc>
                <a:spcPct val="100000"/>
              </a:lnSpc>
              <a:spcBef>
                <a:spcPts val="0"/>
              </a:spcBef>
              <a:spcAft>
                <a:spcPts val="0"/>
              </a:spcAft>
              <a:buNone/>
            </a:pPr>
            <a:r>
              <a:rPr lang="en-GB" sz="3600"/>
              <a:t>1567</a:t>
            </a:r>
            <a:endParaRPr sz="3600"/>
          </a:p>
          <a:p>
            <a:pPr indent="0" lvl="0" marL="0" rtl="0" algn="l">
              <a:spcBef>
                <a:spcPts val="2000"/>
              </a:spcBef>
              <a:spcAft>
                <a:spcPts val="2000"/>
              </a:spcAft>
              <a:buNone/>
            </a:pPr>
            <a:r>
              <a:t/>
            </a:r>
            <a:endParaRPr sz="3600"/>
          </a:p>
        </p:txBody>
      </p:sp>
      <p:sp>
        <p:nvSpPr>
          <p:cNvPr id="173" name="Google Shape;173;p24"/>
          <p:cNvSpPr txBox="1"/>
          <p:nvPr>
            <p:ph idx="1" type="body"/>
          </p:nvPr>
        </p:nvSpPr>
        <p:spPr>
          <a:xfrm>
            <a:off x="15795800" y="7523950"/>
            <a:ext cx="2010300" cy="2537400"/>
          </a:xfrm>
          <a:prstGeom prst="rect">
            <a:avLst/>
          </a:prstGeom>
          <a:ln>
            <a:noFill/>
          </a:ln>
        </p:spPr>
        <p:txBody>
          <a:bodyPr anchorCtr="0" anchor="t" bIns="0" lIns="0" spcFirstLastPara="1" rIns="0" wrap="square" tIns="0">
            <a:noAutofit/>
          </a:bodyPr>
          <a:lstStyle/>
          <a:p>
            <a:pPr indent="0" lvl="0" marL="0" rtl="0" algn="ctr">
              <a:lnSpc>
                <a:spcPct val="150000"/>
              </a:lnSpc>
              <a:spcBef>
                <a:spcPts val="0"/>
              </a:spcBef>
              <a:spcAft>
                <a:spcPts val="0"/>
              </a:spcAft>
              <a:buNone/>
            </a:pPr>
            <a:r>
              <a:rPr lang="en-GB" sz="3600"/>
              <a:t>1568</a:t>
            </a:r>
            <a:endParaRPr sz="3600"/>
          </a:p>
          <a:p>
            <a:pPr indent="0" lvl="0" marL="0" rtl="0" algn="l">
              <a:spcBef>
                <a:spcPts val="2000"/>
              </a:spcBef>
              <a:spcAft>
                <a:spcPts val="2000"/>
              </a:spcAft>
              <a:buNone/>
            </a:pPr>
            <a:r>
              <a:t/>
            </a:r>
            <a:endParaRPr sz="3600"/>
          </a:p>
        </p:txBody>
      </p:sp>
      <p:cxnSp>
        <p:nvCxnSpPr>
          <p:cNvPr id="174" name="Google Shape;174;p24"/>
          <p:cNvCxnSpPr/>
          <p:nvPr/>
        </p:nvCxnSpPr>
        <p:spPr>
          <a:xfrm rot="10800000">
            <a:off x="10748538" y="5801475"/>
            <a:ext cx="9300" cy="1079100"/>
          </a:xfrm>
          <a:prstGeom prst="straightConnector1">
            <a:avLst/>
          </a:prstGeom>
          <a:noFill/>
          <a:ln cap="flat" cmpd="sng" w="38100">
            <a:solidFill>
              <a:schemeClr val="dk2"/>
            </a:solidFill>
            <a:prstDash val="solid"/>
            <a:round/>
            <a:headEnd len="med" w="med" type="none"/>
            <a:tailEnd len="med" w="med" type="none"/>
          </a:ln>
        </p:spPr>
      </p:cxnSp>
      <p:cxnSp>
        <p:nvCxnSpPr>
          <p:cNvPr id="175" name="Google Shape;175;p24"/>
          <p:cNvCxnSpPr/>
          <p:nvPr/>
        </p:nvCxnSpPr>
        <p:spPr>
          <a:xfrm flipH="1" rot="10800000">
            <a:off x="13912975" y="5799525"/>
            <a:ext cx="14100" cy="1109400"/>
          </a:xfrm>
          <a:prstGeom prst="straightConnector1">
            <a:avLst/>
          </a:prstGeom>
          <a:noFill/>
          <a:ln cap="flat" cmpd="sng" w="38100">
            <a:solidFill>
              <a:schemeClr val="dk2"/>
            </a:solidFill>
            <a:prstDash val="solid"/>
            <a:round/>
            <a:headEnd len="med" w="med" type="none"/>
            <a:tailEnd len="med" w="med" type="none"/>
          </a:ln>
        </p:spPr>
      </p:cxnSp>
      <p:cxnSp>
        <p:nvCxnSpPr>
          <p:cNvPr id="176" name="Google Shape;176;p24"/>
          <p:cNvCxnSpPr>
            <a:endCxn id="168" idx="2"/>
          </p:cNvCxnSpPr>
          <p:nvPr/>
        </p:nvCxnSpPr>
        <p:spPr>
          <a:xfrm rot="10800000">
            <a:off x="7679825" y="5844850"/>
            <a:ext cx="0" cy="1157100"/>
          </a:xfrm>
          <a:prstGeom prst="straightConnector1">
            <a:avLst/>
          </a:prstGeom>
          <a:noFill/>
          <a:ln cap="flat" cmpd="sng" w="38100">
            <a:solidFill>
              <a:schemeClr val="dk2"/>
            </a:solidFill>
            <a:prstDash val="solid"/>
            <a:round/>
            <a:headEnd len="med" w="med" type="none"/>
            <a:tailEnd len="med" w="med" type="none"/>
          </a:ln>
        </p:spPr>
      </p:cxnSp>
      <p:sp>
        <p:nvSpPr>
          <p:cNvPr id="177" name="Google Shape;177;p24"/>
          <p:cNvSpPr/>
          <p:nvPr/>
        </p:nvSpPr>
        <p:spPr>
          <a:xfrm>
            <a:off x="9472650" y="3958275"/>
            <a:ext cx="2533200" cy="18417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Marriage to Lord Darnley </a:t>
            </a:r>
            <a:endParaRPr b="1" sz="3200">
              <a:solidFill>
                <a:schemeClr val="dk2"/>
              </a:solidFill>
              <a:latin typeface="Montserrat"/>
              <a:ea typeface="Montserrat"/>
              <a:cs typeface="Montserrat"/>
              <a:sym typeface="Montserrat"/>
            </a:endParaRPr>
          </a:p>
        </p:txBody>
      </p:sp>
      <p:sp>
        <p:nvSpPr>
          <p:cNvPr id="178" name="Google Shape;178;p24"/>
          <p:cNvSpPr/>
          <p:nvPr/>
        </p:nvSpPr>
        <p:spPr>
          <a:xfrm>
            <a:off x="12499675" y="3766050"/>
            <a:ext cx="2880000" cy="2033400"/>
          </a:xfrm>
          <a:prstGeom prst="rect">
            <a:avLst/>
          </a:prstGeom>
          <a:solidFill>
            <a:srgbClr val="FFFFFF"/>
          </a:solidFill>
          <a:ln cap="flat" cmpd="sng" w="9525">
            <a:solidFill>
              <a:schemeClr val="accent1"/>
            </a:solidFill>
            <a:prstDash val="solid"/>
            <a:round/>
            <a:headEnd len="sm" w="sm" type="none"/>
            <a:tailEnd len="sm" w="sm" type="none"/>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Civil War - Mary forced to abdicate </a:t>
            </a:r>
            <a:endParaRPr b="1" sz="3200">
              <a:solidFill>
                <a:schemeClr val="dk2"/>
              </a:solidFill>
              <a:latin typeface="Montserrat"/>
              <a:ea typeface="Montserrat"/>
              <a:cs typeface="Montserrat"/>
              <a:sym typeface="Montserrat"/>
            </a:endParaRPr>
          </a:p>
        </p:txBody>
      </p:sp>
      <p:sp>
        <p:nvSpPr>
          <p:cNvPr id="179" name="Google Shape;179;p24"/>
          <p:cNvSpPr/>
          <p:nvPr/>
        </p:nvSpPr>
        <p:spPr>
          <a:xfrm>
            <a:off x="10916725" y="201550"/>
            <a:ext cx="2958600" cy="886500"/>
          </a:xfrm>
          <a:prstGeom prst="rect">
            <a:avLst/>
          </a:prstGeom>
          <a:solidFill>
            <a:srgbClr val="FFFFFF"/>
          </a:solidFill>
          <a:ln cap="flat" cmpd="sng" w="9525">
            <a:solidFill>
              <a:schemeClr val="lt2"/>
            </a:solidFill>
            <a:prstDash val="solid"/>
            <a:round/>
            <a:headEnd len="sm" w="sm" type="none"/>
            <a:tailEnd len="sm" w="sm" type="none"/>
          </a:ln>
        </p:spPr>
        <p:txBody>
          <a:bodyPr anchorCtr="0" anchor="ctr" bIns="182850" lIns="182850" spcFirstLastPara="1" rIns="182850" wrap="square" tIns="182850">
            <a:noAutofit/>
          </a:bodyPr>
          <a:lstStyle/>
          <a:p>
            <a:pPr indent="0" lvl="0" marL="0" rtl="0" algn="ctr">
              <a:spcBef>
                <a:spcPts val="0"/>
              </a:spcBef>
              <a:spcAft>
                <a:spcPts val="0"/>
              </a:spcAft>
              <a:buNone/>
            </a:pPr>
            <a:r>
              <a:rPr b="1" lang="en-GB" sz="2800">
                <a:solidFill>
                  <a:schemeClr val="dk2"/>
                </a:solidFill>
                <a:latin typeface="Montserrat"/>
                <a:ea typeface="Montserrat"/>
                <a:cs typeface="Montserrat"/>
                <a:sym typeface="Montserrat"/>
              </a:rPr>
              <a:t>Birth of son, James </a:t>
            </a:r>
            <a:r>
              <a:rPr lang="en-GB" sz="2800">
                <a:solidFill>
                  <a:schemeClr val="dk2"/>
                </a:solidFill>
                <a:latin typeface="Montserrat"/>
                <a:ea typeface="Montserrat"/>
                <a:cs typeface="Montserrat"/>
                <a:sym typeface="Montserrat"/>
              </a:rPr>
              <a:t>(1566)</a:t>
            </a:r>
            <a:endParaRPr sz="3200">
              <a:solidFill>
                <a:schemeClr val="dk2"/>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highlight>
                  <a:schemeClr val="lt1"/>
                </a:highlight>
              </a:rPr>
              <a:t>Glossary</a:t>
            </a:r>
            <a:endParaRPr>
              <a:solidFill>
                <a:schemeClr val="accent1"/>
              </a:solidFill>
              <a:highlight>
                <a:schemeClr val="lt1"/>
              </a:highlight>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85" name="Google Shape;185;p2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86" name="Google Shape;186;p25"/>
          <p:cNvSpPr txBox="1"/>
          <p:nvPr/>
        </p:nvSpPr>
        <p:spPr>
          <a:xfrm>
            <a:off x="725650" y="1835450"/>
            <a:ext cx="16813200" cy="716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3100">
                <a:solidFill>
                  <a:schemeClr val="accent4"/>
                </a:solidFill>
                <a:latin typeface="Montserrat"/>
                <a:ea typeface="Montserrat"/>
                <a:cs typeface="Montserrat"/>
                <a:sym typeface="Montserrat"/>
              </a:rPr>
              <a:t>Legitimate</a:t>
            </a:r>
            <a:r>
              <a:rPr b="1" lang="en-GB" sz="3100">
                <a:latin typeface="Montserrat"/>
                <a:ea typeface="Montserrat"/>
                <a:cs typeface="Montserrat"/>
                <a:sym typeface="Montserrat"/>
              </a:rPr>
              <a:t> - </a:t>
            </a:r>
            <a:r>
              <a:rPr b="1" lang="en-GB" sz="3100">
                <a:latin typeface="Montserrat"/>
                <a:ea typeface="Montserrat"/>
                <a:cs typeface="Montserrat"/>
                <a:sym typeface="Montserrat"/>
              </a:rPr>
              <a:t> </a:t>
            </a:r>
            <a:r>
              <a:rPr lang="en-GB" sz="3100">
                <a:latin typeface="Montserrat"/>
                <a:ea typeface="Montserrat"/>
                <a:cs typeface="Montserrat"/>
                <a:sym typeface="Montserrat"/>
              </a:rPr>
              <a:t>when something is valid or has justification with evidence</a:t>
            </a:r>
            <a:endParaRPr sz="3100">
              <a:latin typeface="Montserrat"/>
              <a:ea typeface="Montserrat"/>
              <a:cs typeface="Montserrat"/>
              <a:sym typeface="Montserrat"/>
            </a:endParaRPr>
          </a:p>
          <a:p>
            <a:pPr indent="0" lvl="0" marL="0" rtl="0" algn="l">
              <a:spcBef>
                <a:spcPts val="0"/>
              </a:spcBef>
              <a:spcAft>
                <a:spcPts val="0"/>
              </a:spcAft>
              <a:buNone/>
            </a:pPr>
            <a:r>
              <a:t/>
            </a:r>
            <a:endParaRPr b="1" sz="3100">
              <a:latin typeface="Montserrat"/>
              <a:ea typeface="Montserrat"/>
              <a:cs typeface="Montserrat"/>
              <a:sym typeface="Montserrat"/>
            </a:endParaRPr>
          </a:p>
          <a:p>
            <a:pPr indent="0" lvl="0" marL="0" rtl="0" algn="l">
              <a:spcBef>
                <a:spcPts val="0"/>
              </a:spcBef>
              <a:spcAft>
                <a:spcPts val="0"/>
              </a:spcAft>
              <a:buNone/>
            </a:pPr>
            <a:r>
              <a:rPr b="1" lang="en-GB" sz="3100">
                <a:solidFill>
                  <a:schemeClr val="accent4"/>
                </a:solidFill>
                <a:latin typeface="Montserrat"/>
                <a:ea typeface="Montserrat"/>
                <a:cs typeface="Montserrat"/>
                <a:sym typeface="Montserrat"/>
              </a:rPr>
              <a:t>Treaty of Edinburgh </a:t>
            </a:r>
            <a:r>
              <a:rPr b="1" lang="en-GB" sz="3100">
                <a:latin typeface="Montserrat"/>
                <a:ea typeface="Montserrat"/>
                <a:cs typeface="Montserrat"/>
                <a:sym typeface="Montserrat"/>
              </a:rPr>
              <a:t>-</a:t>
            </a:r>
            <a:r>
              <a:rPr lang="en-GB" sz="3100">
                <a:latin typeface="Montserrat"/>
                <a:ea typeface="Montserrat"/>
                <a:cs typeface="Montserrat"/>
                <a:sym typeface="Montserrat"/>
              </a:rPr>
              <a:t> An agreement between Elizabeth and the Protestant Lords that Mary, Queen of Scots would not claim to be the heir to the English throne</a:t>
            </a:r>
            <a:endParaRPr sz="3100">
              <a:latin typeface="Montserrat"/>
              <a:ea typeface="Montserrat"/>
              <a:cs typeface="Montserrat"/>
              <a:sym typeface="Montserrat"/>
            </a:endParaRPr>
          </a:p>
          <a:p>
            <a:pPr indent="0" lvl="0" marL="0" rtl="0" algn="l">
              <a:spcBef>
                <a:spcPts val="0"/>
              </a:spcBef>
              <a:spcAft>
                <a:spcPts val="0"/>
              </a:spcAft>
              <a:buNone/>
            </a:pPr>
            <a:r>
              <a:t/>
            </a:r>
            <a:endParaRPr b="1" sz="3100">
              <a:latin typeface="Montserrat"/>
              <a:ea typeface="Montserrat"/>
              <a:cs typeface="Montserrat"/>
              <a:sym typeface="Montserrat"/>
            </a:endParaRPr>
          </a:p>
          <a:p>
            <a:pPr indent="0" lvl="0" marL="0" rtl="0" algn="l">
              <a:spcBef>
                <a:spcPts val="0"/>
              </a:spcBef>
              <a:spcAft>
                <a:spcPts val="0"/>
              </a:spcAft>
              <a:buNone/>
            </a:pPr>
            <a:r>
              <a:rPr b="1" lang="en-GB" sz="3100">
                <a:solidFill>
                  <a:schemeClr val="accent4"/>
                </a:solidFill>
                <a:latin typeface="Montserrat"/>
                <a:ea typeface="Montserrat"/>
                <a:cs typeface="Montserrat"/>
                <a:sym typeface="Montserrat"/>
              </a:rPr>
              <a:t>Abdicate</a:t>
            </a:r>
            <a:r>
              <a:rPr b="1" lang="en-GB" sz="3100">
                <a:latin typeface="Montserrat"/>
                <a:ea typeface="Montserrat"/>
                <a:cs typeface="Montserrat"/>
                <a:sym typeface="Montserrat"/>
              </a:rPr>
              <a:t> - </a:t>
            </a:r>
            <a:r>
              <a:rPr lang="en-GB" sz="3100">
                <a:latin typeface="Montserrat"/>
                <a:ea typeface="Montserrat"/>
                <a:cs typeface="Montserrat"/>
                <a:sym typeface="Montserrat"/>
              </a:rPr>
              <a:t>When a monarch steps down from the throne</a:t>
            </a:r>
            <a:endParaRPr sz="3100">
              <a:latin typeface="Montserrat"/>
              <a:ea typeface="Montserrat"/>
              <a:cs typeface="Montserrat"/>
              <a:sym typeface="Montserrat"/>
            </a:endParaRPr>
          </a:p>
          <a:p>
            <a:pPr indent="0" lvl="0" marL="0" rtl="0" algn="l">
              <a:spcBef>
                <a:spcPts val="0"/>
              </a:spcBef>
              <a:spcAft>
                <a:spcPts val="0"/>
              </a:spcAft>
              <a:buNone/>
            </a:pPr>
            <a:r>
              <a:t/>
            </a:r>
            <a:endParaRPr sz="3000">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6"/>
          <p:cNvSpPr txBox="1"/>
          <p:nvPr>
            <p:ph idx="1" type="body"/>
          </p:nvPr>
        </p:nvSpPr>
        <p:spPr>
          <a:xfrm>
            <a:off x="594925" y="215625"/>
            <a:ext cx="16775100" cy="72354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b="1" sz="3400" u="sng">
              <a:solidFill>
                <a:schemeClr val="accent3"/>
              </a:solidFill>
            </a:endParaRPr>
          </a:p>
          <a:p>
            <a:pPr indent="0" lvl="0" marL="0" marR="0" rtl="0" algn="l">
              <a:lnSpc>
                <a:spcPct val="115000"/>
              </a:lnSpc>
              <a:spcBef>
                <a:spcPts val="0"/>
              </a:spcBef>
              <a:spcAft>
                <a:spcPts val="0"/>
              </a:spcAft>
              <a:buNone/>
            </a:pPr>
            <a:r>
              <a:t/>
            </a:r>
            <a:endParaRPr sz="3000"/>
          </a:p>
          <a:p>
            <a:pPr indent="0" lvl="0" marL="0" marR="0" rtl="0" algn="l">
              <a:lnSpc>
                <a:spcPct val="115000"/>
              </a:lnSpc>
              <a:spcBef>
                <a:spcPts val="0"/>
              </a:spcBef>
              <a:spcAft>
                <a:spcPts val="0"/>
              </a:spcAft>
              <a:buNone/>
            </a:pPr>
            <a:r>
              <a:t/>
            </a:r>
            <a:endParaRPr b="1" sz="3000" u="sng"/>
          </a:p>
          <a:p>
            <a:pPr indent="0" lvl="0" marL="0" marR="0" rtl="0" algn="l">
              <a:lnSpc>
                <a:spcPct val="115000"/>
              </a:lnSpc>
              <a:spcBef>
                <a:spcPts val="0"/>
              </a:spcBef>
              <a:spcAft>
                <a:spcPts val="0"/>
              </a:spcAft>
              <a:buNone/>
            </a:pPr>
            <a:r>
              <a:rPr b="1" lang="en-GB" sz="3000" u="sng"/>
              <a:t> </a:t>
            </a:r>
            <a:endParaRPr b="1" sz="3000" u="sng"/>
          </a:p>
        </p:txBody>
      </p:sp>
      <p:sp>
        <p:nvSpPr>
          <p:cNvPr id="192" name="Google Shape;192;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93" name="Google Shape;193;p26"/>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accent1"/>
                </a:solidFill>
              </a:rPr>
              <a:t>Questions - let’s test your understanding!</a:t>
            </a:r>
            <a:endParaRPr b="0" sz="3000">
              <a:solidFill>
                <a:schemeClr val="accent1"/>
              </a:solidFill>
            </a:endParaRPr>
          </a:p>
          <a:p>
            <a:pPr indent="0" lvl="0" marL="0" rtl="0" algn="l">
              <a:spcBef>
                <a:spcPts val="0"/>
              </a:spcBef>
              <a:spcAft>
                <a:spcPts val="0"/>
              </a:spcAft>
              <a:buNone/>
            </a:pPr>
            <a:r>
              <a:t/>
            </a:r>
            <a:endParaRPr>
              <a:solidFill>
                <a:schemeClr val="dk2"/>
              </a:solidFill>
            </a:endParaRPr>
          </a:p>
          <a:p>
            <a:pPr indent="0" lvl="0" marL="0" rtl="0" algn="l">
              <a:spcBef>
                <a:spcPts val="0"/>
              </a:spcBef>
              <a:spcAft>
                <a:spcPts val="0"/>
              </a:spcAft>
              <a:buNone/>
            </a:pPr>
            <a:r>
              <a:t/>
            </a:r>
            <a:endParaRPr>
              <a:solidFill>
                <a:schemeClr val="dk2"/>
              </a:solidFill>
            </a:endParaRPr>
          </a:p>
        </p:txBody>
      </p:sp>
      <p:sp>
        <p:nvSpPr>
          <p:cNvPr id="194" name="Google Shape;194;p26"/>
          <p:cNvSpPr txBox="1"/>
          <p:nvPr/>
        </p:nvSpPr>
        <p:spPr>
          <a:xfrm>
            <a:off x="725650" y="1835450"/>
            <a:ext cx="16452000" cy="5207400"/>
          </a:xfrm>
          <a:prstGeom prst="rect">
            <a:avLst/>
          </a:prstGeom>
          <a:noFill/>
          <a:ln>
            <a:noFill/>
          </a:ln>
        </p:spPr>
        <p:txBody>
          <a:bodyPr anchorCtr="0" anchor="t" bIns="91425" lIns="91425" spcFirstLastPara="1" rIns="91425" wrap="square" tIns="91425">
            <a:noAutofit/>
          </a:bodyPr>
          <a:lstStyle/>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Why did Mary, Queen of Scots have a legitimate claim to the English throne?</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How was Mary, Queen of Scots, connected with France?</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Why was Mary, Queen of Scots’s relationship difficult with Scotland?</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Why was Mary, Queen of Scots, forced to abdicate in 1567?</a:t>
            </a:r>
            <a:endParaRPr sz="3400">
              <a:latin typeface="Montserrat"/>
              <a:ea typeface="Montserrat"/>
              <a:cs typeface="Montserrat"/>
              <a:sym typeface="Montserrat"/>
            </a:endParaRPr>
          </a:p>
          <a:p>
            <a:pPr indent="-444500" lvl="0" marL="457200" rtl="0" algn="l">
              <a:spcBef>
                <a:spcPts val="0"/>
              </a:spcBef>
              <a:spcAft>
                <a:spcPts val="0"/>
              </a:spcAft>
              <a:buSzPts val="3400"/>
              <a:buFont typeface="Montserrat"/>
              <a:buAutoNum type="arabicPeriod"/>
            </a:pPr>
            <a:r>
              <a:rPr lang="en-GB" sz="3400">
                <a:latin typeface="Montserrat"/>
                <a:ea typeface="Montserrat"/>
                <a:cs typeface="Montserrat"/>
                <a:sym typeface="Montserrat"/>
              </a:rPr>
              <a:t>On Mary’s arrival in England, why was Elizabeth put in a difficult position?</a:t>
            </a:r>
            <a:endParaRPr sz="3400">
              <a:latin typeface="Montserrat"/>
              <a:ea typeface="Montserrat"/>
              <a:cs typeface="Montserrat"/>
              <a:sym typeface="Montserrat"/>
            </a:endParaRPr>
          </a:p>
          <a:p>
            <a:pPr indent="0" lvl="0" marL="0" rtl="0" algn="l">
              <a:spcBef>
                <a:spcPts val="0"/>
              </a:spcBef>
              <a:spcAft>
                <a:spcPts val="0"/>
              </a:spcAft>
              <a:buNone/>
            </a:pPr>
            <a:r>
              <a:t/>
            </a:r>
            <a:endParaRPr sz="3400">
              <a:latin typeface="Montserrat"/>
              <a:ea typeface="Montserrat"/>
              <a:cs typeface="Montserrat"/>
              <a:sym typeface="Montserrat"/>
            </a:endParaRPr>
          </a:p>
          <a:p>
            <a:pPr indent="0" lvl="0" marL="0" rtl="0" algn="l">
              <a:spcBef>
                <a:spcPts val="0"/>
              </a:spcBef>
              <a:spcAft>
                <a:spcPts val="0"/>
              </a:spcAft>
              <a:buNone/>
            </a:pPr>
            <a:r>
              <a:rPr b="1" lang="en-GB" sz="3400" u="sng">
                <a:latin typeface="Montserrat"/>
                <a:ea typeface="Montserrat"/>
                <a:cs typeface="Montserrat"/>
                <a:sym typeface="Montserrat"/>
              </a:rPr>
              <a:t>Challenge yourself: </a:t>
            </a:r>
            <a:r>
              <a:rPr lang="en-GB" sz="3400">
                <a:latin typeface="Montserrat"/>
                <a:ea typeface="Montserrat"/>
                <a:cs typeface="Montserrat"/>
                <a:sym typeface="Montserrat"/>
              </a:rPr>
              <a:t>How would you judge Elizabeth’s decision to keep Mary in captivity in England? Was this the best solution?</a:t>
            </a:r>
            <a:endParaRPr sz="3400">
              <a:latin typeface="Montserrat"/>
              <a:ea typeface="Montserrat"/>
              <a:cs typeface="Montserrat"/>
              <a:sym typeface="Montserrat"/>
            </a:endParaRPr>
          </a:p>
          <a:p>
            <a:pPr indent="0" lvl="0" marL="0" rtl="0" algn="l">
              <a:spcBef>
                <a:spcPts val="0"/>
              </a:spcBef>
              <a:spcAft>
                <a:spcPts val="0"/>
              </a:spcAft>
              <a:buNone/>
            </a:pPr>
            <a:r>
              <a:t/>
            </a:r>
            <a:endParaRPr i="1" sz="30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87" name="Google Shape;87;p15"/>
          <p:cNvSpPr txBox="1"/>
          <p:nvPr>
            <p:ph idx="1" type="body"/>
          </p:nvPr>
        </p:nvSpPr>
        <p:spPr>
          <a:xfrm>
            <a:off x="917950" y="2519050"/>
            <a:ext cx="104013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Who was Mary, Queen of Scots?</a:t>
            </a:r>
            <a:endParaRPr/>
          </a:p>
        </p:txBody>
      </p:sp>
      <p:sp>
        <p:nvSpPr>
          <p:cNvPr id="88" name="Google Shape;88;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4" name="Google Shape;94;p16"/>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500">
                <a:solidFill>
                  <a:schemeClr val="accent3"/>
                </a:solidFill>
              </a:rPr>
              <a:t>Mary Stuart </a:t>
            </a:r>
            <a:r>
              <a:rPr lang="en-GB" sz="3500"/>
              <a:t>was a cousin of Elizabeth because she was </a:t>
            </a:r>
            <a:r>
              <a:rPr b="1" lang="en-GB" sz="3500">
                <a:solidFill>
                  <a:schemeClr val="accent3"/>
                </a:solidFill>
              </a:rPr>
              <a:t>Henry VII’s</a:t>
            </a:r>
            <a:r>
              <a:rPr lang="en-GB" sz="3500"/>
              <a:t> great granddaughter - she had a </a:t>
            </a:r>
            <a:r>
              <a:rPr b="1" lang="en-GB" sz="3500">
                <a:solidFill>
                  <a:schemeClr val="accent4"/>
                </a:solidFill>
              </a:rPr>
              <a:t>legitimate</a:t>
            </a:r>
            <a:r>
              <a:rPr b="1" lang="en-GB" sz="3500"/>
              <a:t> </a:t>
            </a:r>
            <a:r>
              <a:rPr lang="en-GB" sz="3500"/>
              <a:t>claim to the English throne. She became the Queen of Scotland at only six days old when her father, </a:t>
            </a:r>
            <a:r>
              <a:rPr b="1" lang="en-GB" sz="3500">
                <a:solidFill>
                  <a:schemeClr val="accent3"/>
                </a:solidFill>
              </a:rPr>
              <a:t>James V </a:t>
            </a:r>
            <a:r>
              <a:rPr lang="en-GB" sz="3500"/>
              <a:t>of Scotland, died in 1542. After this, there was a lot of instability in Scotland which meant that she was raised in France. Her mother was the french </a:t>
            </a:r>
            <a:r>
              <a:rPr b="1" lang="en-GB" sz="3500">
                <a:solidFill>
                  <a:schemeClr val="accent3"/>
                </a:solidFill>
              </a:rPr>
              <a:t>Mary of Guise, </a:t>
            </a:r>
            <a:r>
              <a:rPr lang="en-GB" sz="3500"/>
              <a:t>who acted as </a:t>
            </a:r>
            <a:r>
              <a:rPr b="1" lang="en-GB" sz="3500">
                <a:solidFill>
                  <a:schemeClr val="accent5"/>
                </a:solidFill>
              </a:rPr>
              <a:t>regent</a:t>
            </a:r>
            <a:r>
              <a:rPr lang="en-GB" sz="3500"/>
              <a:t> for her infant daughter (she ruled on her behalf). </a:t>
            </a:r>
            <a:r>
              <a:rPr b="1" lang="en-GB" sz="3500">
                <a:solidFill>
                  <a:schemeClr val="accent3"/>
                </a:solidFill>
              </a:rPr>
              <a:t>Mary of Guise </a:t>
            </a:r>
            <a:r>
              <a:rPr lang="en-GB" sz="3500"/>
              <a:t>was a strict Catholic, but was unable to prevent the Protestant Reformation spreading to Scotland. </a:t>
            </a:r>
            <a:endParaRPr sz="3500"/>
          </a:p>
          <a:p>
            <a:pPr indent="0" lvl="0" marL="0" rtl="0" algn="l">
              <a:spcBef>
                <a:spcPts val="2000"/>
              </a:spcBef>
              <a:spcAft>
                <a:spcPts val="2000"/>
              </a:spcAft>
              <a:buNone/>
            </a:pPr>
            <a:r>
              <a:rPr b="1" lang="en-GB" sz="3500">
                <a:solidFill>
                  <a:schemeClr val="accent5"/>
                </a:solidFill>
              </a:rPr>
              <a:t>Mary Stuart = Mary Queen of Scots.</a:t>
            </a:r>
            <a:endParaRPr b="1" sz="3500">
              <a:solidFill>
                <a:schemeClr val="accent5"/>
              </a:solidFill>
            </a:endParaRPr>
          </a:p>
        </p:txBody>
      </p:sp>
      <p:sp>
        <p:nvSpPr>
          <p:cNvPr id="95" name="Google Shape;95;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6" name="Google Shape;96;p16"/>
          <p:cNvSpPr txBox="1"/>
          <p:nvPr>
            <p:ph type="title"/>
          </p:nvPr>
        </p:nvSpPr>
        <p:spPr>
          <a:xfrm>
            <a:off x="788275" y="890050"/>
            <a:ext cx="13201200" cy="60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Background to Mary, Queen of Scots</a:t>
            </a:r>
            <a:endParaRPr>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02" name="Google Shape;102;p17"/>
          <p:cNvSpPr txBox="1"/>
          <p:nvPr>
            <p:ph idx="1" type="body"/>
          </p:nvPr>
        </p:nvSpPr>
        <p:spPr>
          <a:xfrm>
            <a:off x="917950" y="2519050"/>
            <a:ext cx="96894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What was the Treaty of Edinburgh?</a:t>
            </a:r>
            <a:endParaRPr/>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9" name="Google Shape;109;p18"/>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100">
                <a:solidFill>
                  <a:schemeClr val="accent3"/>
                </a:solidFill>
              </a:rPr>
              <a:t>Mary, Queen of Scots </a:t>
            </a:r>
            <a:r>
              <a:rPr lang="en-GB" sz="3100"/>
              <a:t>was married to King </a:t>
            </a:r>
            <a:r>
              <a:rPr b="1" lang="en-GB" sz="3100">
                <a:solidFill>
                  <a:schemeClr val="accent3"/>
                </a:solidFill>
              </a:rPr>
              <a:t>Francis II </a:t>
            </a:r>
            <a:r>
              <a:rPr lang="en-GB" sz="3100"/>
              <a:t>of France in 1558. </a:t>
            </a:r>
            <a:endParaRPr sz="3100"/>
          </a:p>
          <a:p>
            <a:pPr indent="0" lvl="0" marL="0" rtl="0" algn="l">
              <a:spcBef>
                <a:spcPts val="2000"/>
              </a:spcBef>
              <a:spcAft>
                <a:spcPts val="0"/>
              </a:spcAft>
              <a:buNone/>
            </a:pPr>
            <a:r>
              <a:rPr lang="en-GB" sz="3100"/>
              <a:t>In 1560, Scottish Protestant Lords (members of the Scottish nobility) rebelled against Mary of Guise because they did not like the fact that she brought Catholic influence to Scotland. Elizabeth helped the Scottish Lords with the rebellion by secretly sending money and eventually, soldiers. She helped because she did not want Mary, Queen of Scots to be successful in Scotland. This is because the French Catholics could help her potentially claim the English throne now she was married to the French King. </a:t>
            </a:r>
            <a:endParaRPr sz="3100"/>
          </a:p>
          <a:p>
            <a:pPr indent="0" lvl="0" marL="0" rtl="0" algn="l">
              <a:spcBef>
                <a:spcPts val="2000"/>
              </a:spcBef>
              <a:spcAft>
                <a:spcPts val="0"/>
              </a:spcAft>
              <a:buNone/>
            </a:pPr>
            <a:r>
              <a:rPr b="1" lang="en-GB" sz="3100">
                <a:solidFill>
                  <a:schemeClr val="accent4"/>
                </a:solidFill>
              </a:rPr>
              <a:t>The Treaty of Edinburgh</a:t>
            </a:r>
            <a:r>
              <a:rPr lang="en-GB" sz="3100"/>
              <a:t> was signed by the Protestant Lords and Elizabeth in 1560 which said that Mary, Queen of Scots would give up her claim to the English throne. </a:t>
            </a:r>
            <a:endParaRPr sz="3100"/>
          </a:p>
          <a:p>
            <a:pPr indent="0" lvl="0" marL="0" rtl="0" algn="l">
              <a:spcBef>
                <a:spcPts val="2000"/>
              </a:spcBef>
              <a:spcAft>
                <a:spcPts val="0"/>
              </a:spcAft>
              <a:buNone/>
            </a:pPr>
            <a:r>
              <a:t/>
            </a:r>
            <a:endParaRPr sz="3000"/>
          </a:p>
          <a:p>
            <a:pPr indent="0" lvl="0" marL="0" rtl="0" algn="l">
              <a:spcBef>
                <a:spcPts val="2000"/>
              </a:spcBef>
              <a:spcAft>
                <a:spcPts val="2000"/>
              </a:spcAft>
              <a:buNone/>
            </a:pPr>
            <a:r>
              <a:t/>
            </a:r>
            <a:endParaRPr sz="3500"/>
          </a:p>
        </p:txBody>
      </p:sp>
      <p:sp>
        <p:nvSpPr>
          <p:cNvPr id="110" name="Google Shape;110;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1" name="Google Shape;111;p18"/>
          <p:cNvSpPr txBox="1"/>
          <p:nvPr>
            <p:ph type="title"/>
          </p:nvPr>
        </p:nvSpPr>
        <p:spPr>
          <a:xfrm>
            <a:off x="788275" y="890050"/>
            <a:ext cx="13201200" cy="60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Treaty of Edinburgh, 1560</a:t>
            </a:r>
            <a:endParaRPr>
              <a:solidFill>
                <a:schemeClr val="dk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7" name="Google Shape;117;p19"/>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King Francis II France died unexpectedly from illness in 1560. Mary therefore returned to Scotland from France in 1561.</a:t>
            </a:r>
            <a:endParaRPr/>
          </a:p>
          <a:p>
            <a:pPr indent="0" lvl="0" marL="0" rtl="0" algn="l">
              <a:spcBef>
                <a:spcPts val="2000"/>
              </a:spcBef>
              <a:spcAft>
                <a:spcPts val="0"/>
              </a:spcAft>
              <a:buNone/>
            </a:pPr>
            <a:r>
              <a:rPr lang="en-GB"/>
              <a:t>When Mary</a:t>
            </a:r>
            <a:r>
              <a:rPr lang="en-GB"/>
              <a:t> returned to Scotland, she had poor relations with the Protestant Lords in her country who controlled the Scottish government. Mary claimed that she never agreed to the </a:t>
            </a:r>
            <a:r>
              <a:rPr b="1" lang="en-GB">
                <a:solidFill>
                  <a:schemeClr val="accent4"/>
                </a:solidFill>
              </a:rPr>
              <a:t>Treaty of Edinburgh</a:t>
            </a:r>
            <a:r>
              <a:rPr lang="en-GB"/>
              <a:t> and she wanted to be named Elizabeth’s heir. </a:t>
            </a:r>
            <a:endParaRPr/>
          </a:p>
          <a:p>
            <a:pPr indent="0" lvl="0" marL="0" rtl="0" algn="l">
              <a:spcBef>
                <a:spcPts val="2000"/>
              </a:spcBef>
              <a:spcAft>
                <a:spcPts val="0"/>
              </a:spcAft>
              <a:buNone/>
            </a:pPr>
            <a:r>
              <a:rPr lang="en-GB"/>
              <a:t>Elizabeth refused to name Mary as her heir because this would provide hope to Catholics in England and could become a threat to Elizabeth. </a:t>
            </a:r>
            <a:endParaRPr/>
          </a:p>
          <a:p>
            <a:pPr indent="0" lvl="0" marL="0" rtl="0" algn="l">
              <a:spcBef>
                <a:spcPts val="2000"/>
              </a:spcBef>
              <a:spcAft>
                <a:spcPts val="2000"/>
              </a:spcAft>
              <a:buNone/>
            </a:pPr>
            <a:r>
              <a:t/>
            </a:r>
            <a:endParaRPr sz="3500"/>
          </a:p>
        </p:txBody>
      </p:sp>
      <p:sp>
        <p:nvSpPr>
          <p:cNvPr id="118" name="Google Shape;118;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9" name="Google Shape;119;p19"/>
          <p:cNvSpPr txBox="1"/>
          <p:nvPr>
            <p:ph type="title"/>
          </p:nvPr>
        </p:nvSpPr>
        <p:spPr>
          <a:xfrm>
            <a:off x="788275" y="890050"/>
            <a:ext cx="13201200" cy="60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Death of King Francis II of France</a:t>
            </a:r>
            <a:endParaRPr>
              <a:solidFill>
                <a:schemeClr val="dk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25" name="Google Shape;125;p20"/>
          <p:cNvSpPr txBox="1"/>
          <p:nvPr>
            <p:ph idx="1" type="body"/>
          </p:nvPr>
        </p:nvSpPr>
        <p:spPr>
          <a:xfrm>
            <a:off x="917950" y="2519050"/>
            <a:ext cx="123591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Why did Mary, Queen of Scots come to England?</a:t>
            </a:r>
            <a:endParaRPr/>
          </a:p>
        </p:txBody>
      </p:sp>
      <p:sp>
        <p:nvSpPr>
          <p:cNvPr id="126" name="Google Shape;126;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2" name="Google Shape;132;p21"/>
          <p:cNvSpPr txBox="1"/>
          <p:nvPr>
            <p:ph idx="1" type="body"/>
          </p:nvPr>
        </p:nvSpPr>
        <p:spPr>
          <a:xfrm>
            <a:off x="917950" y="2073050"/>
            <a:ext cx="16452000" cy="6765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 1565, Mary married her cousin, </a:t>
            </a:r>
            <a:r>
              <a:rPr b="1" lang="en-GB">
                <a:solidFill>
                  <a:schemeClr val="accent3"/>
                </a:solidFill>
              </a:rPr>
              <a:t>Henry Stuart, Lord Darnley. </a:t>
            </a:r>
            <a:r>
              <a:rPr lang="en-GB"/>
              <a:t>He was also a descendant of </a:t>
            </a:r>
            <a:r>
              <a:rPr b="1" lang="en-GB">
                <a:solidFill>
                  <a:schemeClr val="accent3"/>
                </a:solidFill>
              </a:rPr>
              <a:t>Henry VII</a:t>
            </a:r>
            <a:r>
              <a:rPr lang="en-GB"/>
              <a:t>, and so a</a:t>
            </a:r>
            <a:r>
              <a:rPr lang="en-GB"/>
              <a:t>lso had a claim to the English throne. Mary had a son with Henry, but the marriage was not a success. He was murdered during an explosion at a castle where he was staying in early 1567, but Mary was away at the time. </a:t>
            </a:r>
            <a:endParaRPr/>
          </a:p>
          <a:p>
            <a:pPr indent="0" lvl="0" marL="0" rtl="0" algn="l">
              <a:spcBef>
                <a:spcPts val="2000"/>
              </a:spcBef>
              <a:spcAft>
                <a:spcPts val="0"/>
              </a:spcAft>
              <a:buNone/>
            </a:pPr>
            <a:r>
              <a:rPr lang="en-GB"/>
              <a:t>Shortly after the death of Lord Darnley, Mary married the </a:t>
            </a:r>
            <a:r>
              <a:rPr b="1" lang="en-GB">
                <a:solidFill>
                  <a:schemeClr val="accent3"/>
                </a:solidFill>
              </a:rPr>
              <a:t>Earl of Bothwell, </a:t>
            </a:r>
            <a:r>
              <a:rPr lang="en-GB"/>
              <a:t>who was a suspect in Darnley’s murder. This led to </a:t>
            </a:r>
            <a:r>
              <a:rPr b="1" lang="en-GB">
                <a:solidFill>
                  <a:schemeClr val="accent5"/>
                </a:solidFill>
              </a:rPr>
              <a:t>Civil War</a:t>
            </a:r>
            <a:r>
              <a:rPr lang="en-GB"/>
              <a:t> breaking out in Scotland, and Mary had to </a:t>
            </a:r>
            <a:r>
              <a:rPr b="1" lang="en-GB">
                <a:solidFill>
                  <a:schemeClr val="accent4"/>
                </a:solidFill>
              </a:rPr>
              <a:t>abdicate</a:t>
            </a:r>
            <a:r>
              <a:rPr lang="en-GB"/>
              <a:t>. She fled to England in 1568 after being held as a prisoner for a short time, and left her infant son, now </a:t>
            </a:r>
            <a:r>
              <a:rPr b="1" lang="en-GB">
                <a:solidFill>
                  <a:schemeClr val="accent3"/>
                </a:solidFill>
              </a:rPr>
              <a:t>James VI, </a:t>
            </a:r>
            <a:r>
              <a:rPr lang="en-GB"/>
              <a:t>behind. </a:t>
            </a:r>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sz="3500"/>
          </a:p>
        </p:txBody>
      </p:sp>
      <p:sp>
        <p:nvSpPr>
          <p:cNvPr id="133" name="Google Shape;133;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4" name="Google Shape;134;p21"/>
          <p:cNvSpPr txBox="1"/>
          <p:nvPr>
            <p:ph type="title"/>
          </p:nvPr>
        </p:nvSpPr>
        <p:spPr>
          <a:xfrm>
            <a:off x="788275" y="890050"/>
            <a:ext cx="14447700" cy="601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Why did Mary Queen of Scots come to England?</a:t>
            </a:r>
            <a:endParaRPr>
              <a:solidFill>
                <a:schemeClr val="dk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p:txBody>
      </p:sp>
      <p:sp>
        <p:nvSpPr>
          <p:cNvPr id="140" name="Google Shape;140;p22"/>
          <p:cNvSpPr txBox="1"/>
          <p:nvPr>
            <p:ph idx="1" type="body"/>
          </p:nvPr>
        </p:nvSpPr>
        <p:spPr>
          <a:xfrm>
            <a:off x="917950" y="2519050"/>
            <a:ext cx="116826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latin typeface="Montserrat SemiBold"/>
                <a:ea typeface="Montserrat SemiBold"/>
                <a:cs typeface="Montserrat SemiBold"/>
                <a:sym typeface="Montserrat SemiBold"/>
              </a:rPr>
              <a:t>Why was Mary’s arrival a problem for Elizabeth?</a:t>
            </a:r>
            <a:endParaRPr/>
          </a:p>
        </p:txBody>
      </p:sp>
      <p:sp>
        <p:nvSpPr>
          <p:cNvPr id="141" name="Google Shape;141;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