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3843A6A-8951-41D7-9CC6-A68F4B50A8E4}">
  <a:tblStyle styleId="{A3843A6A-8951-41D7-9CC6-A68F4B50A8E4}"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4e1b5e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4e1b5e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bdc9a466c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bdc9a466c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c4e1b5d7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c4e1b5d7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eb4206a4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eb4206a4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eb4206a4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eb4206a4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8c4e1b5d7b_1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c4e1b5d7b_1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8eb4206a49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8eb4206a49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8eb4206a49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eb4206a49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ec3150bd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ec3150bd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ec3150bde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ec3150bd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Speech and Language Therapy </a:t>
            </a:r>
            <a:endParaRPr>
              <a:solidFill>
                <a:srgbClr val="4B3241"/>
              </a:solidFill>
            </a:endParaRPr>
          </a:p>
        </p:txBody>
      </p:sp>
      <p:sp>
        <p:nvSpPr>
          <p:cNvPr id="80" name="Google Shape;80;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1" name="Google Shape;81;p14"/>
          <p:cNvSpPr txBox="1"/>
          <p:nvPr>
            <p:ph idx="4294967295" type="ctrTitle"/>
          </p:nvPr>
        </p:nvSpPr>
        <p:spPr>
          <a:xfrm>
            <a:off x="917950" y="2046775"/>
            <a:ext cx="16452000" cy="45525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Exploring for More Early Attention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Lesson number 3 of 14 on Attention and Listening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2" name="Google Shape;82;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Emma Jones</a:t>
            </a:r>
            <a:endParaRPr>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44" name="Google Shape;144;p23"/>
          <p:cNvGraphicFramePr/>
          <p:nvPr/>
        </p:nvGraphicFramePr>
        <p:xfrm>
          <a:off x="10247100" y="455650"/>
          <a:ext cx="3000000" cy="3000000"/>
        </p:xfrm>
        <a:graphic>
          <a:graphicData uri="http://schemas.openxmlformats.org/drawingml/2006/table">
            <a:tbl>
              <a:tblPr>
                <a:noFill/>
                <a:tableStyleId>{A3843A6A-8951-41D7-9CC6-A68F4B50A8E4}</a:tableStyleId>
              </a:tblPr>
              <a:tblGrid>
                <a:gridCol w="7566500"/>
              </a:tblGrid>
              <a:tr h="6015425">
                <a:tc>
                  <a:txBody>
                    <a:bodyPr/>
                    <a:lstStyle/>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rPr lang="en-GB">
                          <a:latin typeface="Montserrat"/>
                          <a:ea typeface="Montserrat"/>
                          <a:cs typeface="Montserrat"/>
                          <a:sym typeface="Montserrat"/>
                        </a:rPr>
                        <a:t>Insert picture</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txBody>
                  <a:tcPr marT="63500" marB="63500" marR="63500" marL="63500"/>
                </a:tc>
              </a:tr>
            </a:tbl>
          </a:graphicData>
        </a:graphic>
      </p:graphicFrame>
      <p:sp>
        <p:nvSpPr>
          <p:cNvPr id="145" name="Google Shape;145;p23"/>
          <p:cNvSpPr txBox="1"/>
          <p:nvPr/>
        </p:nvSpPr>
        <p:spPr>
          <a:xfrm>
            <a:off x="577075" y="455650"/>
            <a:ext cx="8243100" cy="8702400"/>
          </a:xfrm>
          <a:prstGeom prst="rect">
            <a:avLst/>
          </a:prstGeom>
          <a:noFill/>
          <a:ln>
            <a:noFill/>
          </a:ln>
        </p:spPr>
        <p:txBody>
          <a:bodyPr anchorCtr="0" anchor="ctr" bIns="91425" lIns="91425" spcFirstLastPara="1" rIns="91425" wrap="square" tIns="91425">
            <a:noAutofit/>
          </a:bodyPr>
          <a:lstStyle/>
          <a:p>
            <a:pPr indent="0" lvl="0" marL="0" rtl="0" algn="l">
              <a:lnSpc>
                <a:spcPct val="140000"/>
              </a:lnSpc>
              <a:spcBef>
                <a:spcPts val="1000"/>
              </a:spcBef>
              <a:spcAft>
                <a:spcPts val="0"/>
              </a:spcAft>
              <a:buNone/>
            </a:pPr>
            <a:r>
              <a:rPr b="1" lang="en-GB" sz="2900">
                <a:solidFill>
                  <a:srgbClr val="4B3241"/>
                </a:solidFill>
                <a:latin typeface="Montserrat"/>
                <a:ea typeface="Montserrat"/>
                <a:cs typeface="Montserrat"/>
                <a:sym typeface="Montserrat"/>
              </a:rPr>
              <a:t>Special Time Diary</a:t>
            </a:r>
            <a:r>
              <a:rPr b="1" lang="en-GB" sz="2900">
                <a:solidFill>
                  <a:srgbClr val="69BE4B"/>
                </a:solidFill>
                <a:latin typeface="Montserrat"/>
                <a:ea typeface="Montserrat"/>
                <a:cs typeface="Montserrat"/>
                <a:sym typeface="Montserrat"/>
              </a:rPr>
              <a:t> </a:t>
            </a:r>
            <a:endParaRPr b="1" sz="2900">
              <a:solidFill>
                <a:srgbClr val="69BE4B"/>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Date:</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We learnt about _______________________________________________</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t/>
            </a:r>
            <a:endParaRPr sz="2500">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latin typeface="Montserrat"/>
                <a:ea typeface="Montserrat"/>
                <a:cs typeface="Montserrat"/>
                <a:sym typeface="Montserrat"/>
              </a:rPr>
              <a:t>When my adult ____________________________________________________________________________________________________</a:t>
            </a:r>
            <a:endParaRPr sz="2500">
              <a:solidFill>
                <a:srgbClr val="434343"/>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solidFill>
                  <a:srgbClr val="434343"/>
                </a:solidFill>
                <a:latin typeface="Montserrat"/>
                <a:ea typeface="Montserrat"/>
                <a:cs typeface="Montserrat"/>
                <a:sym typeface="Montserrat"/>
              </a:rPr>
              <a:t>I…</a:t>
            </a:r>
            <a:endParaRPr sz="2500">
              <a:solidFill>
                <a:srgbClr val="434343"/>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500">
                <a:solidFill>
                  <a:srgbClr val="434343"/>
                </a:solidFill>
                <a:latin typeface="Montserrat"/>
                <a:ea typeface="Montserrat"/>
                <a:cs typeface="Montserrat"/>
                <a:sym typeface="Montserrat"/>
              </a:rPr>
              <a:t>____________________________________________________________________________________________________</a:t>
            </a:r>
            <a:endParaRPr sz="2500">
              <a:latin typeface="Montserrat"/>
              <a:ea typeface="Montserrat"/>
              <a:cs typeface="Montserrat"/>
              <a:sym typeface="Montserrat"/>
            </a:endParaRPr>
          </a:p>
          <a:p>
            <a:pPr indent="0" lvl="0" marL="0" rtl="0" algn="l">
              <a:lnSpc>
                <a:spcPct val="140000"/>
              </a:lnSpc>
              <a:spcBef>
                <a:spcPts val="1000"/>
              </a:spcBef>
              <a:spcAft>
                <a:spcPts val="1000"/>
              </a:spcAft>
              <a:buNone/>
            </a:pPr>
            <a:r>
              <a:t/>
            </a:r>
            <a:endParaRPr b="1" sz="2900">
              <a:solidFill>
                <a:srgbClr val="69BE4B"/>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Early Attention and Exploring</a:t>
            </a:r>
            <a:endParaRPr/>
          </a:p>
        </p:txBody>
      </p:sp>
      <p:sp>
        <p:nvSpPr>
          <p:cNvPr id="88" name="Google Shape;88;p15"/>
          <p:cNvSpPr txBox="1"/>
          <p:nvPr>
            <p:ph idx="1" type="body"/>
          </p:nvPr>
        </p:nvSpPr>
        <p:spPr>
          <a:xfrm>
            <a:off x="917950" y="2199450"/>
            <a:ext cx="16452000" cy="7061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t>Play that gives the child the opportunity to </a:t>
            </a:r>
            <a:r>
              <a:rPr b="1" lang="en-GB" sz="2900"/>
              <a:t>explore</a:t>
            </a:r>
            <a:r>
              <a:rPr lang="en-GB" sz="2900"/>
              <a:t> is crucial in developing early attention skills. </a:t>
            </a:r>
            <a:endParaRPr sz="2900"/>
          </a:p>
          <a:p>
            <a:pPr indent="0" lvl="0" marL="0" rtl="0" algn="l">
              <a:spcBef>
                <a:spcPts val="2000"/>
              </a:spcBef>
              <a:spcAft>
                <a:spcPts val="0"/>
              </a:spcAft>
              <a:buNone/>
            </a:pPr>
            <a:r>
              <a:rPr lang="en-GB" sz="2900"/>
              <a:t>Exploring new objects and situations through their </a:t>
            </a:r>
            <a:r>
              <a:rPr b="1" lang="en-GB" sz="2900"/>
              <a:t>senses </a:t>
            </a:r>
            <a:r>
              <a:rPr lang="en-GB" sz="2900"/>
              <a:t>children can have </a:t>
            </a:r>
            <a:r>
              <a:rPr b="1" lang="en-GB" sz="2900"/>
              <a:t>more opportunities to respond.</a:t>
            </a:r>
            <a:r>
              <a:rPr lang="en-GB" sz="2900"/>
              <a:t> </a:t>
            </a:r>
            <a:endParaRPr sz="2900"/>
          </a:p>
          <a:p>
            <a:pPr indent="0" lvl="0" marL="0" rtl="0" algn="l">
              <a:spcBef>
                <a:spcPts val="2000"/>
              </a:spcBef>
              <a:spcAft>
                <a:spcPts val="0"/>
              </a:spcAft>
              <a:buNone/>
            </a:pPr>
            <a:r>
              <a:rPr lang="en-GB" sz="2900"/>
              <a:t>Through this active exploration, children </a:t>
            </a:r>
            <a:r>
              <a:rPr b="1" lang="en-GB" sz="2900"/>
              <a:t>learn about their world.</a:t>
            </a:r>
            <a:r>
              <a:rPr lang="en-GB" sz="2900"/>
              <a:t> </a:t>
            </a:r>
            <a:endParaRPr sz="2900"/>
          </a:p>
          <a:p>
            <a:pPr indent="0" lvl="0" marL="0" rtl="0" algn="l">
              <a:spcBef>
                <a:spcPts val="2000"/>
              </a:spcBef>
              <a:spcAft>
                <a:spcPts val="0"/>
              </a:spcAft>
              <a:buNone/>
            </a:pPr>
            <a:r>
              <a:t/>
            </a:r>
            <a:endParaRPr sz="2900"/>
          </a:p>
          <a:p>
            <a:pPr indent="0" lvl="0" marL="0" rtl="0" algn="l">
              <a:spcBef>
                <a:spcPts val="2000"/>
              </a:spcBef>
              <a:spcAft>
                <a:spcPts val="2000"/>
              </a:spcAft>
              <a:buNone/>
            </a:pPr>
            <a:r>
              <a:t/>
            </a:r>
            <a:endParaRPr sz="2900"/>
          </a:p>
        </p:txBody>
      </p:sp>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Thinking and Exploring</a:t>
            </a:r>
            <a:endParaRPr/>
          </a:p>
        </p:txBody>
      </p:sp>
      <p:sp>
        <p:nvSpPr>
          <p:cNvPr id="95" name="Google Shape;95;p16"/>
          <p:cNvSpPr txBox="1"/>
          <p:nvPr>
            <p:ph idx="1" type="body"/>
          </p:nvPr>
        </p:nvSpPr>
        <p:spPr>
          <a:xfrm>
            <a:off x="917950" y="2656650"/>
            <a:ext cx="16900500" cy="6972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800"/>
              <a:t>Exploring objects and experiences should only be for short periods of time. </a:t>
            </a:r>
            <a:endParaRPr sz="2800"/>
          </a:p>
          <a:p>
            <a:pPr indent="0" lvl="0" marL="0" rtl="0" algn="l">
              <a:spcBef>
                <a:spcPts val="2000"/>
              </a:spcBef>
              <a:spcAft>
                <a:spcPts val="0"/>
              </a:spcAft>
              <a:buNone/>
            </a:pPr>
            <a:r>
              <a:rPr lang="en-GB" sz="2800"/>
              <a:t>New object/experiences should provide sensory experiences. </a:t>
            </a:r>
            <a:endParaRPr sz="2800"/>
          </a:p>
          <a:p>
            <a:pPr indent="0" lvl="0" marL="0" rtl="0" algn="l">
              <a:spcBef>
                <a:spcPts val="2000"/>
              </a:spcBef>
              <a:spcAft>
                <a:spcPts val="0"/>
              </a:spcAft>
              <a:buNone/>
            </a:pPr>
            <a:r>
              <a:rPr lang="en-GB" sz="2800"/>
              <a:t>The adult needs to:</a:t>
            </a:r>
            <a:endParaRPr sz="2800"/>
          </a:p>
          <a:p>
            <a:pPr indent="0" lvl="0" marL="0" rtl="0" algn="l">
              <a:spcBef>
                <a:spcPts val="2000"/>
              </a:spcBef>
              <a:spcAft>
                <a:spcPts val="0"/>
              </a:spcAft>
              <a:buNone/>
            </a:pPr>
            <a:r>
              <a:rPr lang="en-GB" sz="2800"/>
              <a:t> - Use their </a:t>
            </a:r>
            <a:r>
              <a:rPr b="1" lang="en-GB" sz="2800"/>
              <a:t>Stop, Look and Listen</a:t>
            </a:r>
            <a:r>
              <a:rPr lang="en-GB" sz="2800"/>
              <a:t> strategies</a:t>
            </a:r>
            <a:endParaRPr sz="2800"/>
          </a:p>
          <a:p>
            <a:pPr indent="0" lvl="0" marL="0" rtl="0" algn="l">
              <a:spcBef>
                <a:spcPts val="2000"/>
              </a:spcBef>
              <a:spcAft>
                <a:spcPts val="0"/>
              </a:spcAft>
              <a:buNone/>
            </a:pPr>
            <a:r>
              <a:rPr lang="en-GB" sz="2800"/>
              <a:t>- Use </a:t>
            </a:r>
            <a:r>
              <a:rPr b="1" lang="en-GB" sz="2800"/>
              <a:t>LOTS of enthusiasm and excitement</a:t>
            </a:r>
            <a:r>
              <a:rPr lang="en-GB" sz="2800"/>
              <a:t> in their voice and face to capture and model attention. </a:t>
            </a:r>
            <a:endParaRPr sz="2800"/>
          </a:p>
          <a:p>
            <a:pPr indent="0" lvl="0" marL="0" rtl="0" algn="l">
              <a:spcBef>
                <a:spcPts val="2000"/>
              </a:spcBef>
              <a:spcAft>
                <a:spcPts val="0"/>
              </a:spcAft>
              <a:buNone/>
            </a:pPr>
            <a:r>
              <a:rPr lang="en-GB" sz="2800"/>
              <a:t>- Use a few </a:t>
            </a:r>
            <a:r>
              <a:rPr b="1" lang="en-GB" sz="2800"/>
              <a:t>key words</a:t>
            </a:r>
            <a:r>
              <a:rPr lang="en-GB" sz="2800"/>
              <a:t> to label and comment on the experience or object. </a:t>
            </a:r>
            <a:endParaRPr sz="2800"/>
          </a:p>
          <a:p>
            <a:pPr indent="0" lvl="0" marL="0" rtl="0" algn="l">
              <a:spcBef>
                <a:spcPts val="2000"/>
              </a:spcBef>
              <a:spcAft>
                <a:spcPts val="2000"/>
              </a:spcAft>
              <a:buNone/>
            </a:pPr>
            <a:r>
              <a:t/>
            </a:r>
            <a:endParaRPr sz="2100"/>
          </a:p>
        </p:txBody>
      </p:sp>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Thinking and Exploring</a:t>
            </a:r>
            <a:endParaRPr/>
          </a:p>
        </p:txBody>
      </p:sp>
      <p:sp>
        <p:nvSpPr>
          <p:cNvPr id="102" name="Google Shape;102;p17"/>
          <p:cNvSpPr txBox="1"/>
          <p:nvPr>
            <p:ph idx="1" type="body"/>
          </p:nvPr>
        </p:nvSpPr>
        <p:spPr>
          <a:xfrm>
            <a:off x="764875" y="3179175"/>
            <a:ext cx="16452000" cy="6972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800"/>
              <a:t>Watch for </a:t>
            </a:r>
            <a:r>
              <a:rPr b="1" lang="en-GB" sz="2800"/>
              <a:t>signals</a:t>
            </a:r>
            <a:r>
              <a:rPr lang="en-GB" sz="2800"/>
              <a:t> that give messages such as ‘I like’ this ‘I want more’ or ‘I don’t like this’. </a:t>
            </a:r>
            <a:endParaRPr sz="2800"/>
          </a:p>
          <a:p>
            <a:pPr indent="0" lvl="0" marL="0" rtl="0" algn="l">
              <a:spcBef>
                <a:spcPts val="2000"/>
              </a:spcBef>
              <a:spcAft>
                <a:spcPts val="0"/>
              </a:spcAft>
              <a:buNone/>
            </a:pPr>
            <a:r>
              <a:rPr lang="en-GB" sz="2800"/>
              <a:t>If the signal is positive, respond with more or repeat the action. </a:t>
            </a:r>
            <a:endParaRPr sz="2800"/>
          </a:p>
          <a:p>
            <a:pPr indent="0" lvl="0" marL="0" rtl="0" algn="l">
              <a:spcBef>
                <a:spcPts val="2000"/>
              </a:spcBef>
              <a:spcAft>
                <a:spcPts val="0"/>
              </a:spcAft>
              <a:buNone/>
            </a:pPr>
            <a:r>
              <a:rPr lang="en-GB" sz="2800"/>
              <a:t>If the message is ‘I don’t like it’ or ‘I’ve had enough’ try </a:t>
            </a:r>
            <a:r>
              <a:rPr b="1" lang="en-GB" sz="2800"/>
              <a:t>exploring</a:t>
            </a:r>
            <a:r>
              <a:rPr lang="en-GB" sz="2800"/>
              <a:t> the object or activity </a:t>
            </a:r>
            <a:r>
              <a:rPr b="1" lang="en-GB" sz="2800"/>
              <a:t>in another way before moving on. </a:t>
            </a:r>
            <a:endParaRPr b="1" sz="2800"/>
          </a:p>
          <a:p>
            <a:pPr indent="0" lvl="0" marL="0" rtl="0" algn="l">
              <a:spcBef>
                <a:spcPts val="2000"/>
              </a:spcBef>
              <a:spcAft>
                <a:spcPts val="0"/>
              </a:spcAft>
              <a:buNone/>
            </a:pPr>
            <a:r>
              <a:rPr i="1" lang="en-GB" sz="2800"/>
              <a:t>For example, with bubbles if the child doesn’t engage or enjoy bubbles being blown around their face, you could try blowing them against their hand so they can feel them as well. </a:t>
            </a:r>
            <a:endParaRPr i="1" sz="2800"/>
          </a:p>
          <a:p>
            <a:pPr indent="0" lvl="0" marL="0" rtl="0" algn="l">
              <a:spcBef>
                <a:spcPts val="2000"/>
              </a:spcBef>
              <a:spcAft>
                <a:spcPts val="0"/>
              </a:spcAft>
              <a:buNone/>
            </a:pPr>
            <a:r>
              <a:t/>
            </a:r>
            <a:endParaRPr sz="2100"/>
          </a:p>
          <a:p>
            <a:pPr indent="0" lvl="0" marL="0" rtl="0" algn="l">
              <a:spcBef>
                <a:spcPts val="2000"/>
              </a:spcBef>
              <a:spcAft>
                <a:spcPts val="2000"/>
              </a:spcAft>
              <a:buNone/>
            </a:pPr>
            <a:r>
              <a:t/>
            </a:r>
            <a:endParaRPr sz="2100"/>
          </a:p>
        </p:txBody>
      </p:sp>
      <p:sp>
        <p:nvSpPr>
          <p:cNvPr id="103" name="Google Shape;103;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Golden Rules</a:t>
            </a:r>
            <a:endParaRPr/>
          </a:p>
        </p:txBody>
      </p:sp>
      <p:sp>
        <p:nvSpPr>
          <p:cNvPr id="109" name="Google Shape;109;p18"/>
          <p:cNvSpPr txBox="1"/>
          <p:nvPr>
            <p:ph idx="1" type="body"/>
          </p:nvPr>
        </p:nvSpPr>
        <p:spPr>
          <a:xfrm>
            <a:off x="917950" y="2519050"/>
            <a:ext cx="16681500" cy="6319500"/>
          </a:xfrm>
          <a:prstGeom prst="rect">
            <a:avLst/>
          </a:prstGeom>
        </p:spPr>
        <p:txBody>
          <a:bodyPr anchorCtr="0" anchor="t" bIns="0" lIns="0" spcFirstLastPara="1" rIns="0" wrap="square" tIns="0">
            <a:noAutofit/>
          </a:bodyPr>
          <a:lstStyle/>
          <a:p>
            <a:pPr indent="0" lvl="0" marL="457200" rtl="0" algn="l">
              <a:spcBef>
                <a:spcPts val="0"/>
              </a:spcBef>
              <a:spcAft>
                <a:spcPts val="0"/>
              </a:spcAft>
              <a:buNone/>
            </a:pPr>
            <a:r>
              <a:rPr lang="en-GB" sz="2700"/>
              <a:t>1 - Place the object where the child can </a:t>
            </a:r>
            <a:r>
              <a:rPr b="1" lang="en-GB" sz="2700"/>
              <a:t>see it and reach for it (or have 2 of them)</a:t>
            </a:r>
            <a:endParaRPr b="1" sz="2700"/>
          </a:p>
          <a:p>
            <a:pPr indent="0" lvl="0" marL="457200" rtl="0" algn="l">
              <a:spcBef>
                <a:spcPts val="2000"/>
              </a:spcBef>
              <a:spcAft>
                <a:spcPts val="0"/>
              </a:spcAft>
              <a:buNone/>
            </a:pPr>
            <a:r>
              <a:rPr lang="en-GB" sz="2700"/>
              <a:t>2 - </a:t>
            </a:r>
            <a:r>
              <a:rPr b="1" lang="en-GB" sz="2700"/>
              <a:t>Stop and wait</a:t>
            </a:r>
            <a:r>
              <a:rPr lang="en-GB" sz="2700"/>
              <a:t> for the pupil to take or reach for the object. Remember to give plenty of time. </a:t>
            </a:r>
            <a:endParaRPr sz="2700"/>
          </a:p>
          <a:p>
            <a:pPr indent="0" lvl="0" marL="457200" rtl="0" algn="l">
              <a:spcBef>
                <a:spcPts val="2000"/>
              </a:spcBef>
              <a:spcAft>
                <a:spcPts val="0"/>
              </a:spcAft>
              <a:buNone/>
            </a:pPr>
            <a:r>
              <a:rPr lang="en-GB" sz="2700"/>
              <a:t>3 - If they don’t, </a:t>
            </a:r>
            <a:r>
              <a:rPr b="1" lang="en-GB" sz="2700"/>
              <a:t>show</a:t>
            </a:r>
            <a:r>
              <a:rPr lang="en-GB" sz="2700"/>
              <a:t> them exploring it looks like (e.g. looking at it, moving it, making it make an action or output) </a:t>
            </a:r>
            <a:endParaRPr sz="2700"/>
          </a:p>
          <a:p>
            <a:pPr indent="0" lvl="0" marL="457200" rtl="0" algn="l">
              <a:spcBef>
                <a:spcPts val="2000"/>
              </a:spcBef>
              <a:spcAft>
                <a:spcPts val="0"/>
              </a:spcAft>
              <a:buNone/>
            </a:pPr>
            <a:r>
              <a:rPr lang="en-GB" sz="2700"/>
              <a:t>4 - </a:t>
            </a:r>
            <a:r>
              <a:rPr b="1" lang="en-GB" sz="2700"/>
              <a:t>Observe</a:t>
            </a:r>
            <a:r>
              <a:rPr lang="en-GB" sz="2700"/>
              <a:t> any messages</a:t>
            </a:r>
            <a:endParaRPr sz="2700"/>
          </a:p>
          <a:p>
            <a:pPr indent="0" lvl="0" marL="457200" rtl="0" algn="l">
              <a:spcBef>
                <a:spcPts val="2000"/>
              </a:spcBef>
              <a:spcAft>
                <a:spcPts val="0"/>
              </a:spcAft>
              <a:buNone/>
            </a:pPr>
            <a:r>
              <a:rPr lang="en-GB" sz="2700"/>
              <a:t>5 - </a:t>
            </a:r>
            <a:r>
              <a:rPr b="1" lang="en-GB" sz="2700"/>
              <a:t>Respond</a:t>
            </a:r>
            <a:r>
              <a:rPr lang="en-GB" sz="2700"/>
              <a:t> to those messages </a:t>
            </a:r>
            <a:endParaRPr sz="2700"/>
          </a:p>
          <a:p>
            <a:pPr indent="0" lvl="0" marL="457200" rtl="0" algn="l">
              <a:spcBef>
                <a:spcPts val="2000"/>
              </a:spcBef>
              <a:spcAft>
                <a:spcPts val="0"/>
              </a:spcAft>
              <a:buNone/>
            </a:pPr>
            <a:r>
              <a:rPr lang="en-GB" sz="2700"/>
              <a:t>If the message is ‘I like it’ give the pupil more time with the object. Help them to feel it. </a:t>
            </a:r>
            <a:endParaRPr sz="2700"/>
          </a:p>
          <a:p>
            <a:pPr indent="0" lvl="0" marL="457200" rtl="0" algn="l">
              <a:spcBef>
                <a:spcPts val="2000"/>
              </a:spcBef>
              <a:spcAft>
                <a:spcPts val="0"/>
              </a:spcAft>
              <a:buNone/>
            </a:pPr>
            <a:r>
              <a:rPr lang="en-GB" sz="2700"/>
              <a:t>6 - </a:t>
            </a:r>
            <a:r>
              <a:rPr b="1" lang="en-GB" sz="2700"/>
              <a:t>Say</a:t>
            </a:r>
            <a:r>
              <a:rPr lang="en-GB" sz="2700"/>
              <a:t> something about the activity - just one or two key words</a:t>
            </a:r>
            <a:endParaRPr sz="2700"/>
          </a:p>
          <a:p>
            <a:pPr indent="0" lvl="0" marL="0" rtl="0" algn="l">
              <a:spcBef>
                <a:spcPts val="2000"/>
              </a:spcBef>
              <a:spcAft>
                <a:spcPts val="2000"/>
              </a:spcAft>
              <a:buNone/>
            </a:pPr>
            <a:r>
              <a:t/>
            </a:r>
            <a:endParaRPr sz="2700"/>
          </a:p>
        </p:txBody>
      </p:sp>
      <p:sp>
        <p:nvSpPr>
          <p:cNvPr id="110" name="Google Shape;110;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9"/>
          <p:cNvSpPr txBox="1"/>
          <p:nvPr>
            <p:ph type="title"/>
          </p:nvPr>
        </p:nvSpPr>
        <p:spPr>
          <a:xfrm>
            <a:off x="917950" y="890050"/>
            <a:ext cx="15979200" cy="16290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1000"/>
              </a:spcAft>
              <a:buNone/>
            </a:pPr>
            <a:r>
              <a:rPr lang="en-GB" sz="4700">
                <a:solidFill>
                  <a:srgbClr val="4B3241"/>
                </a:solidFill>
              </a:rPr>
              <a:t>Communicating Early Attention when Exploring</a:t>
            </a:r>
            <a:endParaRPr sz="6900">
              <a:solidFill>
                <a:srgbClr val="4B3241"/>
              </a:solidFill>
            </a:endParaRPr>
          </a:p>
        </p:txBody>
      </p:sp>
      <p:sp>
        <p:nvSpPr>
          <p:cNvPr id="116" name="Google Shape;116;p19"/>
          <p:cNvSpPr txBox="1"/>
          <p:nvPr>
            <p:ph idx="1" type="body"/>
          </p:nvPr>
        </p:nvSpPr>
        <p:spPr>
          <a:xfrm>
            <a:off x="918000" y="2009025"/>
            <a:ext cx="16452000" cy="12135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2600"/>
              <a:t>There are two key messages we are likely to see during play. These are detailed below with some descriptions of how a child might communicate these messages. </a:t>
            </a:r>
            <a:endParaRPr sz="2600"/>
          </a:p>
          <a:p>
            <a:pPr indent="0" lvl="0" marL="0" rtl="0" algn="l">
              <a:spcBef>
                <a:spcPts val="1000"/>
              </a:spcBef>
              <a:spcAft>
                <a:spcPts val="2000"/>
              </a:spcAft>
              <a:buNone/>
            </a:pPr>
            <a:r>
              <a:t/>
            </a:r>
            <a:endParaRPr sz="4300"/>
          </a:p>
        </p:txBody>
      </p:sp>
      <p:sp>
        <p:nvSpPr>
          <p:cNvPr id="117" name="Google Shape;117;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18" name="Google Shape;118;p19"/>
          <p:cNvGraphicFramePr/>
          <p:nvPr/>
        </p:nvGraphicFramePr>
        <p:xfrm>
          <a:off x="3098400" y="3527325"/>
          <a:ext cx="3000000" cy="3000000"/>
        </p:xfrm>
        <a:graphic>
          <a:graphicData uri="http://schemas.openxmlformats.org/drawingml/2006/table">
            <a:tbl>
              <a:tblPr>
                <a:noFill/>
                <a:tableStyleId>{A3843A6A-8951-41D7-9CC6-A68F4B50A8E4}</a:tableStyleId>
              </a:tblPr>
              <a:tblGrid>
                <a:gridCol w="6418375"/>
                <a:gridCol w="6418375"/>
              </a:tblGrid>
              <a:tr h="824950">
                <a:tc>
                  <a:txBody>
                    <a:bodyPr/>
                    <a:lstStyle/>
                    <a:p>
                      <a:pPr indent="0" lvl="0" marL="0" rtl="0" algn="l">
                        <a:spcBef>
                          <a:spcPts val="0"/>
                        </a:spcBef>
                        <a:spcAft>
                          <a:spcPts val="0"/>
                        </a:spcAft>
                        <a:buNone/>
                      </a:pPr>
                      <a:r>
                        <a:rPr b="1" lang="en-GB" sz="2200">
                          <a:solidFill>
                            <a:srgbClr val="434343"/>
                          </a:solidFill>
                          <a:latin typeface="Montserrat"/>
                          <a:ea typeface="Montserrat"/>
                          <a:cs typeface="Montserrat"/>
                          <a:sym typeface="Montserrat"/>
                        </a:rPr>
                        <a:t>I like this, more please, I want that </a:t>
                      </a:r>
                      <a:endParaRPr b="1" sz="22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b="1" lang="en-GB" sz="2200">
                          <a:solidFill>
                            <a:srgbClr val="434343"/>
                          </a:solidFill>
                          <a:latin typeface="Montserrat"/>
                          <a:ea typeface="Montserrat"/>
                          <a:cs typeface="Montserrat"/>
                          <a:sym typeface="Montserrat"/>
                        </a:rPr>
                        <a:t>I don’t like this, no more please, I don’t want that</a:t>
                      </a:r>
                      <a:endParaRPr b="1" sz="2200">
                        <a:solidFill>
                          <a:srgbClr val="434343"/>
                        </a:solidFill>
                        <a:latin typeface="Montserrat"/>
                        <a:ea typeface="Montserrat"/>
                        <a:cs typeface="Montserrat"/>
                        <a:sym typeface="Montserrat"/>
                      </a:endParaRPr>
                    </a:p>
                  </a:txBody>
                  <a:tcPr marT="63500" marB="63500" marR="63500" marL="63500"/>
                </a:tc>
              </a:tr>
              <a:tr h="5405125">
                <a:tc>
                  <a:txBody>
                    <a:bodyPr/>
                    <a:lstStyle/>
                    <a:p>
                      <a:pPr indent="0" lvl="0" marL="0" rtl="0" algn="l">
                        <a:spcBef>
                          <a:spcPts val="0"/>
                        </a:spcBef>
                        <a:spcAft>
                          <a:spcPts val="0"/>
                        </a:spcAft>
                        <a:buNone/>
                      </a:pPr>
                      <a:r>
                        <a:rPr lang="en-GB" sz="2200">
                          <a:solidFill>
                            <a:srgbClr val="434343"/>
                          </a:solidFill>
                          <a:latin typeface="Montserrat"/>
                          <a:ea typeface="Montserrat"/>
                          <a:cs typeface="Montserrat"/>
                          <a:sym typeface="Montserrat"/>
                        </a:rPr>
                        <a:t>Eyes - looking between you and the object or fixing their gaze on the object</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200">
                          <a:solidFill>
                            <a:srgbClr val="434343"/>
                          </a:solidFill>
                          <a:latin typeface="Montserrat"/>
                          <a:ea typeface="Montserrat"/>
                          <a:cs typeface="Montserrat"/>
                          <a:sym typeface="Montserrat"/>
                        </a:rPr>
                        <a:t>Hands - reaching or touching</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200">
                          <a:solidFill>
                            <a:srgbClr val="434343"/>
                          </a:solidFill>
                          <a:latin typeface="Montserrat"/>
                          <a:ea typeface="Montserrat"/>
                          <a:cs typeface="Montserrat"/>
                          <a:sym typeface="Montserrat"/>
                        </a:rPr>
                        <a:t>Face - smiling or nodding</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200">
                          <a:solidFill>
                            <a:srgbClr val="434343"/>
                          </a:solidFill>
                          <a:latin typeface="Montserrat"/>
                          <a:ea typeface="Montserrat"/>
                          <a:cs typeface="Montserrat"/>
                          <a:sym typeface="Montserrat"/>
                        </a:rPr>
                        <a:t>Mouth - making sounds or words</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200">
                          <a:solidFill>
                            <a:srgbClr val="434343"/>
                          </a:solidFill>
                          <a:latin typeface="Montserrat"/>
                          <a:ea typeface="Montserrat"/>
                          <a:cs typeface="Montserrat"/>
                          <a:sym typeface="Montserrat"/>
                        </a:rPr>
                        <a:t>Body - moving arms and legs with excitement OR being very still because I’m thinking!</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200">
                          <a:solidFill>
                            <a:srgbClr val="434343"/>
                          </a:solidFill>
                          <a:latin typeface="Montserrat"/>
                          <a:ea typeface="Montserrat"/>
                          <a:cs typeface="Montserrat"/>
                          <a:sym typeface="Montserrat"/>
                        </a:rPr>
                        <a:t>A combination of the above or something completely different (you know the child best!)</a:t>
                      </a:r>
                      <a:endParaRPr sz="2200">
                        <a:solidFill>
                          <a:srgbClr val="434343"/>
                        </a:solidFill>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lang="en-GB" sz="2200">
                          <a:solidFill>
                            <a:srgbClr val="434343"/>
                          </a:solidFill>
                          <a:latin typeface="Montserrat"/>
                          <a:ea typeface="Montserrat"/>
                          <a:cs typeface="Montserrat"/>
                          <a:sym typeface="Montserrat"/>
                        </a:rPr>
                        <a:t>Eyes - not focusing or looking away</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200">
                          <a:solidFill>
                            <a:srgbClr val="434343"/>
                          </a:solidFill>
                          <a:latin typeface="Montserrat"/>
                          <a:ea typeface="Montserrat"/>
                          <a:cs typeface="Montserrat"/>
                          <a:sym typeface="Montserrat"/>
                        </a:rPr>
                        <a:t>Hands - withdrawing or pushing the object away</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200">
                          <a:solidFill>
                            <a:srgbClr val="434343"/>
                          </a:solidFill>
                          <a:latin typeface="Montserrat"/>
                          <a:ea typeface="Montserrat"/>
                          <a:cs typeface="Montserrat"/>
                          <a:sym typeface="Montserrat"/>
                        </a:rPr>
                        <a:t>Face - frowning, turning head away</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200">
                          <a:solidFill>
                            <a:srgbClr val="434343"/>
                          </a:solidFill>
                          <a:latin typeface="Montserrat"/>
                          <a:ea typeface="Montserrat"/>
                          <a:cs typeface="Montserrat"/>
                          <a:sym typeface="Montserrat"/>
                        </a:rPr>
                        <a:t>Mouth - making different sounds or words, clamping mouth closed</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200">
                          <a:solidFill>
                            <a:srgbClr val="434343"/>
                          </a:solidFill>
                          <a:latin typeface="Montserrat"/>
                          <a:ea typeface="Montserrat"/>
                          <a:cs typeface="Montserrat"/>
                          <a:sym typeface="Montserrat"/>
                        </a:rPr>
                        <a:t>Body - keeping still, wriggling more, trying to move away</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200">
                          <a:solidFill>
                            <a:srgbClr val="434343"/>
                          </a:solidFill>
                          <a:latin typeface="Montserrat"/>
                          <a:ea typeface="Montserrat"/>
                          <a:cs typeface="Montserrat"/>
                          <a:sym typeface="Montserrat"/>
                        </a:rPr>
                        <a:t>A combination of the above or something completely different!</a:t>
                      </a:r>
                      <a:endParaRPr sz="22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200">
                        <a:solidFill>
                          <a:srgbClr val="434343"/>
                        </a:solidFill>
                        <a:latin typeface="Montserrat"/>
                        <a:ea typeface="Montserrat"/>
                        <a:cs typeface="Montserrat"/>
                        <a:sym typeface="Montserrat"/>
                      </a:endParaRPr>
                    </a:p>
                  </a:txBody>
                  <a:tcPr marT="63500" marB="63500" marR="63500" marL="6350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Reassurance </a:t>
            </a:r>
            <a:endParaRPr/>
          </a:p>
        </p:txBody>
      </p:sp>
      <p:sp>
        <p:nvSpPr>
          <p:cNvPr id="124" name="Google Shape;124;p20"/>
          <p:cNvSpPr txBox="1"/>
          <p:nvPr>
            <p:ph idx="1" type="body"/>
          </p:nvPr>
        </p:nvSpPr>
        <p:spPr>
          <a:xfrm>
            <a:off x="917950" y="2519050"/>
            <a:ext cx="12880800" cy="6319500"/>
          </a:xfrm>
          <a:prstGeom prst="rect">
            <a:avLst/>
          </a:prstGeom>
        </p:spPr>
        <p:txBody>
          <a:bodyPr anchorCtr="0" anchor="t" bIns="0" lIns="0" spcFirstLastPara="1" rIns="0" wrap="square" tIns="0">
            <a:noAutofit/>
          </a:bodyPr>
          <a:lstStyle/>
          <a:p>
            <a:pPr indent="0" lvl="0" marL="457200" rtl="0" algn="l">
              <a:spcBef>
                <a:spcPts val="0"/>
              </a:spcBef>
              <a:spcAft>
                <a:spcPts val="0"/>
              </a:spcAft>
              <a:buNone/>
            </a:pPr>
            <a:r>
              <a:rPr lang="en-GB" sz="2800"/>
              <a:t>Keep things short and sweet! </a:t>
            </a:r>
            <a:endParaRPr sz="2800"/>
          </a:p>
          <a:p>
            <a:pPr indent="0" lvl="0" marL="457200" rtl="0" algn="l">
              <a:spcBef>
                <a:spcPts val="2000"/>
              </a:spcBef>
              <a:spcAft>
                <a:spcPts val="0"/>
              </a:spcAft>
              <a:buNone/>
            </a:pPr>
            <a:r>
              <a:rPr lang="en-GB" sz="2800"/>
              <a:t>Avoid turning this or any activity into a battle of wills. </a:t>
            </a:r>
            <a:endParaRPr sz="2800"/>
          </a:p>
          <a:p>
            <a:pPr indent="0" lvl="0" marL="457200" rtl="0" algn="l">
              <a:spcBef>
                <a:spcPts val="2000"/>
              </a:spcBef>
              <a:spcAft>
                <a:spcPts val="0"/>
              </a:spcAft>
              <a:buNone/>
            </a:pPr>
            <a:r>
              <a:rPr lang="en-GB" sz="2800"/>
              <a:t>Keep encouraging your child by saying their name. </a:t>
            </a:r>
            <a:endParaRPr sz="2800"/>
          </a:p>
          <a:p>
            <a:pPr indent="0" lvl="0" marL="457200" rtl="0" algn="l">
              <a:spcBef>
                <a:spcPts val="2000"/>
              </a:spcBef>
              <a:spcAft>
                <a:spcPts val="0"/>
              </a:spcAft>
              <a:buNone/>
            </a:pPr>
            <a:r>
              <a:rPr lang="en-GB" sz="2800"/>
              <a:t>Keep adding more excitement and enthusiasm into your voice. </a:t>
            </a:r>
            <a:endParaRPr sz="2800"/>
          </a:p>
          <a:p>
            <a:pPr indent="0" lvl="0" marL="457200" rtl="0" algn="l">
              <a:spcBef>
                <a:spcPts val="2000"/>
              </a:spcBef>
              <a:spcAft>
                <a:spcPts val="0"/>
              </a:spcAft>
              <a:buNone/>
            </a:pPr>
            <a:r>
              <a:rPr lang="en-GB" sz="2800"/>
              <a:t>Use objects to increase fascination with your eyes/face e.g. strange, oversized or coloured classes, or shiny stickers by your eyes. </a:t>
            </a:r>
            <a:endParaRPr sz="2800"/>
          </a:p>
          <a:p>
            <a:pPr indent="0" lvl="0" marL="457200" rtl="0" algn="l">
              <a:spcBef>
                <a:spcPts val="2000"/>
              </a:spcBef>
              <a:spcAft>
                <a:spcPts val="0"/>
              </a:spcAft>
              <a:buNone/>
            </a:pPr>
            <a:r>
              <a:rPr lang="en-GB" sz="2800"/>
              <a:t>Maintain warmth and positive facial expressions to give praise engagement and early attention. </a:t>
            </a:r>
            <a:endParaRPr sz="2800"/>
          </a:p>
          <a:p>
            <a:pPr indent="0" lvl="0" marL="457200" rtl="0" algn="l">
              <a:spcBef>
                <a:spcPts val="2000"/>
              </a:spcBef>
              <a:spcAft>
                <a:spcPts val="0"/>
              </a:spcAft>
              <a:buNone/>
            </a:pPr>
            <a:r>
              <a:rPr lang="en-GB" sz="2800"/>
              <a:t>Perseverance is key!</a:t>
            </a:r>
            <a:endParaRPr sz="2800"/>
          </a:p>
          <a:p>
            <a:pPr indent="0" lvl="0" marL="457200" rtl="0" algn="l">
              <a:spcBef>
                <a:spcPts val="2000"/>
              </a:spcBef>
              <a:spcAft>
                <a:spcPts val="0"/>
              </a:spcAft>
              <a:buNone/>
            </a:pPr>
            <a:r>
              <a:t/>
            </a:r>
            <a:endParaRPr sz="2700"/>
          </a:p>
          <a:p>
            <a:pPr indent="0" lvl="0" marL="0" rtl="0" algn="l">
              <a:spcBef>
                <a:spcPts val="2000"/>
              </a:spcBef>
              <a:spcAft>
                <a:spcPts val="2000"/>
              </a:spcAft>
              <a:buNone/>
            </a:pPr>
            <a:r>
              <a:t/>
            </a:r>
            <a:endParaRPr sz="2700"/>
          </a:p>
        </p:txBody>
      </p:sp>
      <p:sp>
        <p:nvSpPr>
          <p:cNvPr id="125" name="Google Shape;125;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ph type="title"/>
          </p:nvPr>
        </p:nvSpPr>
        <p:spPr>
          <a:xfrm>
            <a:off x="917950" y="890050"/>
            <a:ext cx="162483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300"/>
              <a:t>Ideas for more early play and exploring using the senses - All of these activities will provide you with the opportunity to provide different sensory inputs for your child to respond to.</a:t>
            </a:r>
            <a:endParaRPr sz="3300"/>
          </a:p>
        </p:txBody>
      </p:sp>
      <p:sp>
        <p:nvSpPr>
          <p:cNvPr id="131" name="Google Shape;131;p21"/>
          <p:cNvSpPr txBox="1"/>
          <p:nvPr>
            <p:ph idx="1" type="body"/>
          </p:nvPr>
        </p:nvSpPr>
        <p:spPr>
          <a:xfrm>
            <a:off x="917950" y="3194138"/>
            <a:ext cx="16452000" cy="564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t>Looking - introducing interesting objects to look at, such as: musical mobiles, hanging mirrors, holographic paper, christmas baubles, glitter wands, torches and light up toys, wind up toys, brightly coloured materials, balloons and bubbles.  </a:t>
            </a:r>
            <a:endParaRPr sz="2900"/>
          </a:p>
          <a:p>
            <a:pPr indent="0" lvl="0" marL="0" rtl="0" algn="l">
              <a:spcBef>
                <a:spcPts val="2000"/>
              </a:spcBef>
              <a:spcAft>
                <a:spcPts val="0"/>
              </a:spcAft>
              <a:buNone/>
            </a:pPr>
            <a:r>
              <a:rPr lang="en-GB" sz="2900"/>
              <a:t>Smelling - introduce smell based variations to your play and everyday routines for example: Use smelly creams or oils for massage, creating smelly pots or sponges (with scents soaked into them) e.g. lavender, perfume etc, smelling foods in play, and homemade scented playdough recipes. </a:t>
            </a:r>
            <a:endParaRPr sz="2900"/>
          </a:p>
          <a:p>
            <a:pPr indent="0" lvl="0" marL="0" rtl="0" algn="l">
              <a:spcBef>
                <a:spcPts val="2000"/>
              </a:spcBef>
              <a:spcAft>
                <a:spcPts val="0"/>
              </a:spcAft>
              <a:buNone/>
            </a:pPr>
            <a:r>
              <a:rPr lang="en-GB" sz="2900"/>
              <a:t>Tasting - Introduce a range of foods of different textures and flavours into food exploration. </a:t>
            </a:r>
            <a:endParaRPr sz="2900"/>
          </a:p>
          <a:p>
            <a:pPr indent="0" lvl="0" marL="0" rtl="0" algn="l">
              <a:spcBef>
                <a:spcPts val="2000"/>
              </a:spcBef>
              <a:spcAft>
                <a:spcPts val="2000"/>
              </a:spcAft>
              <a:buNone/>
            </a:pPr>
            <a:r>
              <a:t/>
            </a:r>
            <a:endParaRPr sz="2900"/>
          </a:p>
        </p:txBody>
      </p:sp>
      <p:sp>
        <p:nvSpPr>
          <p:cNvPr id="132" name="Google Shape;132;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idx="1" type="body"/>
          </p:nvPr>
        </p:nvSpPr>
        <p:spPr>
          <a:xfrm>
            <a:off x="917950" y="1560575"/>
            <a:ext cx="16452000" cy="7134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Hearing - Use lots of song and experiment with different volume, tone, pitch and intonation through activities, songs and singing. Try introducing a song or piece of music to signal a certain activity e.g. hello song, or a tooth brushing song. Say a consistent word every time a daily activity occurs, in time it will act as a signal for the activity e.g. snack</a:t>
            </a:r>
            <a:endParaRPr sz="3000"/>
          </a:p>
          <a:p>
            <a:pPr indent="0" lvl="0" marL="0" rtl="0" algn="l">
              <a:spcBef>
                <a:spcPts val="2000"/>
              </a:spcBef>
              <a:spcAft>
                <a:spcPts val="2000"/>
              </a:spcAft>
              <a:buNone/>
            </a:pPr>
            <a:r>
              <a:rPr lang="en-GB" sz="3000"/>
              <a:t>Touch - Introduce different toys and activities that will provide a wider range of touch based input. For example touch based rhymes such as  ‘round and round the garden’, light touch activities for example playing with materials or feathers, water play and playing with toys of different textures.  </a:t>
            </a:r>
            <a:endParaRPr sz="3000"/>
          </a:p>
        </p:txBody>
      </p:sp>
      <p:sp>
        <p:nvSpPr>
          <p:cNvPr id="138" name="Google Shape;138;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