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Quicksan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icksand-regular.fntdata"/><Relationship Id="rId25" Type="http://schemas.openxmlformats.org/officeDocument/2006/relationships/font" Target="fonts/MontserratMedium-boldItalic.fntdata"/><Relationship Id="rId27" Type="http://schemas.openxmlformats.org/officeDocument/2006/relationships/font" Target="fonts/Quicksan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e7e7380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e7e7380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1e616311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1e616311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1e616311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1e616311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1e616311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1e616311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1e616311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1e616311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1e616311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1e616311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1ee4684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1ee4684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oaknat.uk/comp-digital-artef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Bethany Davies </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t/>
            </a:r>
            <a:endParaRPr i="1" sz="1500">
              <a:solidFill>
                <a:srgbClr val="4B3241"/>
              </a:solidFill>
            </a:endParaRPr>
          </a:p>
        </p:txBody>
      </p:sp>
      <p:sp>
        <p:nvSpPr>
          <p:cNvPr id="81" name="Google Shape;81;p14"/>
          <p:cNvSpPr txBox="1"/>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7000">
                <a:solidFill>
                  <a:srgbClr val="4B3241"/>
                </a:solidFill>
                <a:latin typeface="Montserrat SemiBold"/>
                <a:ea typeface="Montserrat SemiBold"/>
                <a:cs typeface="Montserrat SemiBold"/>
                <a:sym typeface="Montserrat SemiBold"/>
              </a:rPr>
              <a:t>Lesson 5: Planning your Digital Media Artefact</a:t>
            </a:r>
            <a:br>
              <a:rPr lang="en-GB" sz="6000">
                <a:solidFill>
                  <a:srgbClr val="4B3241"/>
                </a:solidFill>
                <a:latin typeface="Montserrat SemiBold"/>
                <a:ea typeface="Montserrat SemiBold"/>
                <a:cs typeface="Montserrat SemiBold"/>
                <a:sym typeface="Montserrat SemiBold"/>
              </a:rPr>
            </a:br>
            <a:endParaRPr sz="6000">
              <a:solidFill>
                <a:srgbClr val="4B324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t/>
            </a:r>
            <a:endParaRPr sz="6000">
              <a:solidFill>
                <a:srgbClr val="4B324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t/>
            </a:r>
            <a:endParaRPr sz="3000">
              <a:solidFill>
                <a:srgbClr val="4B3241"/>
              </a:solidFill>
              <a:latin typeface="Montserrat SemiBold"/>
              <a:ea typeface="Montserrat SemiBold"/>
              <a:cs typeface="Montserrat SemiBold"/>
              <a:sym typeface="Montserrat SemiBold"/>
            </a:endParaRPr>
          </a:p>
        </p:txBody>
      </p:sp>
      <p:sp>
        <p:nvSpPr>
          <p:cNvPr id="82" name="Google Shape;82;p14"/>
          <p:cNvSpPr txBox="1"/>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solidFill>
                  <a:srgbClr val="4B3241"/>
                </a:solidFill>
                <a:latin typeface="Montserrat"/>
                <a:ea typeface="Montserrat"/>
                <a:cs typeface="Montserrat"/>
                <a:sym typeface="Montserrat"/>
              </a:rPr>
              <a:t>Media Studies</a:t>
            </a:r>
            <a:endParaRPr sz="3600">
              <a:solidFill>
                <a:srgbClr val="4B324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600">
              <a:solidFill>
                <a:srgbClr val="4B3241"/>
              </a:solidFill>
              <a:latin typeface="Montserrat"/>
              <a:ea typeface="Montserrat"/>
              <a:cs typeface="Montserrat"/>
              <a:sym typeface="Montserrat"/>
            </a:endParaRPr>
          </a:p>
        </p:txBody>
      </p:sp>
      <p:sp>
        <p:nvSpPr>
          <p:cNvPr id="83" name="Google Shape;83;p14"/>
          <p:cNvSpPr txBox="1"/>
          <p:nvPr/>
        </p:nvSpPr>
        <p:spPr>
          <a:xfrm>
            <a:off x="917950" y="7906150"/>
            <a:ext cx="110571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t/>
            </a:r>
            <a:endParaRPr sz="2800">
              <a:solidFill>
                <a:srgbClr val="4B3241"/>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t/>
            </a:r>
            <a:endParaRPr sz="2800">
              <a:solidFill>
                <a:srgbClr val="4B3241"/>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rPr i="1" lang="en-GB" sz="1500">
                <a:solidFill>
                  <a:srgbClr val="4B3241"/>
                </a:solidFill>
                <a:latin typeface="Montserrat SemiBold"/>
                <a:ea typeface="Montserrat SemiBold"/>
                <a:cs typeface="Montserrat SemiBold"/>
                <a:sym typeface="Montserrat SemiBold"/>
              </a:rPr>
              <a:t>Materials from the Teach Computing Curriculum created by the National Centre for Computing Education</a:t>
            </a:r>
            <a:endParaRPr i="1" sz="1500">
              <a:solidFill>
                <a:srgbClr val="4B3241"/>
              </a:solidFill>
              <a:latin typeface="Montserrat SemiBold"/>
              <a:ea typeface="Montserrat SemiBold"/>
              <a:cs typeface="Montserrat SemiBold"/>
              <a:sym typeface="Montserrat SemiBold"/>
            </a:endParaRPr>
          </a:p>
        </p:txBody>
      </p:sp>
      <p:sp>
        <p:nvSpPr>
          <p:cNvPr id="84" name="Google Shape;84;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5" name="Google Shape;85;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91" name="Google Shape;91;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2" name="Google Shape;92;p15"/>
          <p:cNvSpPr txBox="1"/>
          <p:nvPr>
            <p:ph idx="1" type="body"/>
          </p:nvPr>
        </p:nvSpPr>
        <p:spPr>
          <a:xfrm>
            <a:off x="906150" y="2199450"/>
            <a:ext cx="15827700" cy="6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Assets that are needed to complete this task can be obtained here: </a:t>
            </a:r>
            <a:r>
              <a:rPr lang="en-GB" u="sng">
                <a:hlinkClick r:id="rId3"/>
              </a:rPr>
              <a:t>oaknat.uk/comp-digital-artefact</a:t>
            </a:r>
            <a:endParaRPr u="sng"/>
          </a:p>
          <a:p>
            <a:pPr indent="0" lvl="0" marL="0" rtl="0" algn="l">
              <a:spcBef>
                <a:spcPts val="2000"/>
              </a:spcBef>
              <a:spcAft>
                <a:spcPts val="20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Client Brief </a:t>
            </a:r>
            <a:endParaRPr>
              <a:solidFill>
                <a:schemeClr val="dk2"/>
              </a:solidFill>
            </a:endParaRPr>
          </a:p>
        </p:txBody>
      </p:sp>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9" name="Google Shape;99;p16"/>
          <p:cNvSpPr txBox="1"/>
          <p:nvPr>
            <p:ph idx="1" type="body"/>
          </p:nvPr>
        </p:nvSpPr>
        <p:spPr>
          <a:xfrm>
            <a:off x="917950" y="2876300"/>
            <a:ext cx="15216900" cy="608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500"/>
              <a:t>This worksheet contains four different client briefs for your ‘Digital media artefact’ project. Read through all of them, then decide on which brief you are going to follow for your project. You should choose one brief and then select one of the possible media artefacts listed at the end of the worksheet. </a:t>
            </a:r>
            <a:endParaRPr sz="3500"/>
          </a:p>
          <a:p>
            <a:pPr indent="0" lvl="0" marL="0" rtl="0" algn="l">
              <a:lnSpc>
                <a:spcPct val="115000"/>
              </a:lnSpc>
              <a:spcBef>
                <a:spcPts val="0"/>
              </a:spcBef>
              <a:spcAft>
                <a:spcPts val="0"/>
              </a:spcAft>
              <a:buNone/>
            </a:pPr>
            <a:r>
              <a:t/>
            </a:r>
            <a:endParaRPr sz="3500"/>
          </a:p>
          <a:p>
            <a:pPr indent="0" lvl="0" marL="0" rtl="0" algn="l">
              <a:lnSpc>
                <a:spcPct val="115000"/>
              </a:lnSpc>
              <a:spcBef>
                <a:spcPts val="0"/>
              </a:spcBef>
              <a:spcAft>
                <a:spcPts val="0"/>
              </a:spcAft>
              <a:buNone/>
            </a:pPr>
            <a:r>
              <a:rPr lang="en-GB" sz="3500"/>
              <a:t>Write a paragraph outlining your decisions on your reasonings for picking the brief and media artefact that you decided upon.</a:t>
            </a:r>
            <a:endParaRPr sz="3500"/>
          </a:p>
          <a:p>
            <a:pPr indent="0" lvl="0" marL="0" rtl="0" algn="l">
              <a:spcBef>
                <a:spcPts val="0"/>
              </a:spcBef>
              <a:spcAft>
                <a:spcPts val="2000"/>
              </a:spcAft>
              <a:buNone/>
            </a:pPr>
            <a:r>
              <a:t/>
            </a:r>
            <a:endParaRPr sz="3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Client Brief </a:t>
            </a:r>
            <a:endParaRPr>
              <a:solidFill>
                <a:schemeClr val="dk2"/>
              </a:solidFill>
            </a:endParaRPr>
          </a:p>
        </p:txBody>
      </p:sp>
      <p:sp>
        <p:nvSpPr>
          <p:cNvPr id="105" name="Google Shape;10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06" name="Google Shape;106;p17"/>
          <p:cNvSpPr txBox="1"/>
          <p:nvPr>
            <p:ph idx="1" type="body"/>
          </p:nvPr>
        </p:nvSpPr>
        <p:spPr>
          <a:xfrm>
            <a:off x="917950" y="1476375"/>
            <a:ext cx="15216900" cy="6086100"/>
          </a:xfrm>
          <a:prstGeom prst="rect">
            <a:avLst/>
          </a:prstGeom>
        </p:spPr>
        <p:txBody>
          <a:bodyPr anchorCtr="0" anchor="t" bIns="0" lIns="0" spcFirstLastPara="1" rIns="0" wrap="square" tIns="0">
            <a:noAutofit/>
          </a:bodyPr>
          <a:lstStyle/>
          <a:p>
            <a:pPr indent="0" lvl="0" marL="0" rtl="0" algn="l">
              <a:lnSpc>
                <a:spcPct val="108235"/>
              </a:lnSpc>
              <a:spcBef>
                <a:spcPts val="1800"/>
              </a:spcBef>
              <a:spcAft>
                <a:spcPts val="0"/>
              </a:spcAft>
              <a:buNone/>
            </a:pPr>
            <a:r>
              <a:rPr b="1" lang="en-GB" sz="2800"/>
              <a:t>Brief 1: New mobile game app</a:t>
            </a:r>
            <a:endParaRPr b="1" sz="2800"/>
          </a:p>
          <a:p>
            <a:pPr indent="0" lvl="0" marL="0" rtl="0" algn="l">
              <a:lnSpc>
                <a:spcPct val="115000"/>
              </a:lnSpc>
              <a:spcBef>
                <a:spcPts val="600"/>
              </a:spcBef>
              <a:spcAft>
                <a:spcPts val="0"/>
              </a:spcAft>
              <a:buNone/>
            </a:pPr>
            <a:r>
              <a:rPr b="1" lang="en-GB" sz="2800"/>
              <a:t>Client: </a:t>
            </a:r>
            <a:r>
              <a:rPr lang="en-GB" sz="2800"/>
              <a:t>App Aura</a:t>
            </a:r>
            <a:endParaRPr sz="2800"/>
          </a:p>
          <a:p>
            <a:pPr indent="0" lvl="0" marL="0" rtl="0" algn="l">
              <a:lnSpc>
                <a:spcPct val="115000"/>
              </a:lnSpc>
              <a:spcBef>
                <a:spcPts val="0"/>
              </a:spcBef>
              <a:spcAft>
                <a:spcPts val="0"/>
              </a:spcAft>
              <a:buNone/>
            </a:pPr>
            <a:r>
              <a:rPr b="1" lang="en-GB" sz="2800"/>
              <a:t>Product:</a:t>
            </a:r>
            <a:r>
              <a:rPr lang="en-GB" sz="2800"/>
              <a:t> Battle Beacon</a:t>
            </a:r>
            <a:endParaRPr sz="2800"/>
          </a:p>
          <a:p>
            <a:pPr indent="0" lvl="0" marL="0" rtl="0" algn="l">
              <a:lnSpc>
                <a:spcPct val="115000"/>
              </a:lnSpc>
              <a:spcBef>
                <a:spcPts val="0"/>
              </a:spcBef>
              <a:spcAft>
                <a:spcPts val="0"/>
              </a:spcAft>
              <a:buNone/>
            </a:pPr>
            <a:r>
              <a:rPr b="1" lang="en-GB" sz="2800"/>
              <a:t>Details:</a:t>
            </a:r>
            <a:r>
              <a:rPr lang="en-GB" sz="2800"/>
              <a:t> The client has developed a new mobile game called ‘</a:t>
            </a:r>
            <a:r>
              <a:rPr b="1" lang="en-GB" sz="2800"/>
              <a:t>Battle Beacon</a:t>
            </a:r>
            <a:r>
              <a:rPr lang="en-GB" sz="2800"/>
              <a:t>’. They require media artefacts to promote it across social media channels. The game is a multiplayer fantasy battle game set in a land of magic, honour, and war; think </a:t>
            </a:r>
            <a:r>
              <a:rPr i="1" lang="en-GB" sz="2800"/>
              <a:t>The</a:t>
            </a:r>
            <a:r>
              <a:rPr lang="en-GB" sz="2800"/>
              <a:t> </a:t>
            </a:r>
            <a:r>
              <a:rPr i="1" lang="en-GB" sz="2800"/>
              <a:t>Lord of the Rings</a:t>
            </a:r>
            <a:r>
              <a:rPr lang="en-GB" sz="2800"/>
              <a:t> meets </a:t>
            </a:r>
            <a:r>
              <a:rPr i="1" lang="en-GB" sz="2800"/>
              <a:t>Game of Thrones</a:t>
            </a:r>
            <a:r>
              <a:rPr lang="en-GB" sz="2800"/>
              <a:t>! </a:t>
            </a:r>
            <a:endParaRPr sz="2800"/>
          </a:p>
          <a:p>
            <a:pPr indent="0" lvl="0" marL="0" rtl="0" algn="l">
              <a:lnSpc>
                <a:spcPct val="115000"/>
              </a:lnSpc>
              <a:spcBef>
                <a:spcPts val="0"/>
              </a:spcBef>
              <a:spcAft>
                <a:spcPts val="0"/>
              </a:spcAft>
              <a:buNone/>
            </a:pPr>
            <a:r>
              <a:t/>
            </a:r>
            <a:endParaRPr sz="2800"/>
          </a:p>
          <a:p>
            <a:pPr indent="0" lvl="0" marL="0" rtl="0" algn="l">
              <a:lnSpc>
                <a:spcPct val="115000"/>
              </a:lnSpc>
              <a:spcBef>
                <a:spcPts val="0"/>
              </a:spcBef>
              <a:spcAft>
                <a:spcPts val="0"/>
              </a:spcAft>
              <a:buNone/>
            </a:pPr>
            <a:r>
              <a:rPr lang="en-GB" sz="2800"/>
              <a:t>The media artefact needs to encourage people to download and install the app. It is a free app, but there are paid-for upgrade options within it. It is available on both Android and Apple devices. Their target audience is gamers aged 10 to 16. </a:t>
            </a:r>
            <a:endParaRPr sz="2800"/>
          </a:p>
          <a:p>
            <a:pPr indent="0" lvl="0" marL="0" rtl="0" algn="l">
              <a:lnSpc>
                <a:spcPct val="115000"/>
              </a:lnSpc>
              <a:spcBef>
                <a:spcPts val="0"/>
              </a:spcBef>
              <a:spcAft>
                <a:spcPts val="0"/>
              </a:spcAft>
              <a:buNone/>
            </a:pPr>
            <a:r>
              <a:rPr lang="en-GB" sz="2800"/>
              <a:t> </a:t>
            </a:r>
            <a:endParaRPr sz="2800"/>
          </a:p>
          <a:p>
            <a:pPr indent="0" lvl="0" marL="0" rtl="0" algn="l">
              <a:lnSpc>
                <a:spcPct val="115000"/>
              </a:lnSpc>
              <a:spcBef>
                <a:spcPts val="0"/>
              </a:spcBef>
              <a:spcAft>
                <a:spcPts val="0"/>
              </a:spcAft>
              <a:buNone/>
            </a:pPr>
            <a:r>
              <a:rPr lang="en-GB" sz="2800"/>
              <a:t>They also require a logo for the game, which should be prominent throughout the media artefact as it will be used across app stores.</a:t>
            </a:r>
            <a:endParaRPr sz="2800"/>
          </a:p>
          <a:p>
            <a:pPr indent="0" lvl="0" marL="0" rtl="0" algn="l">
              <a:lnSpc>
                <a:spcPct val="115000"/>
              </a:lnSpc>
              <a:spcBef>
                <a:spcPts val="0"/>
              </a:spcBef>
              <a:spcAft>
                <a:spcPts val="0"/>
              </a:spcAft>
              <a:buNone/>
            </a:pPr>
            <a:r>
              <a:t/>
            </a:r>
            <a:endParaRPr sz="2800"/>
          </a:p>
          <a:p>
            <a:pPr indent="0" lvl="0" marL="0" rtl="0" algn="l">
              <a:spcBef>
                <a:spcPts val="0"/>
              </a:spcBef>
              <a:spcAft>
                <a:spcPts val="2000"/>
              </a:spcAft>
              <a:buNone/>
            </a:pPr>
            <a:r>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Client Brief </a:t>
            </a:r>
            <a:endParaRPr>
              <a:solidFill>
                <a:schemeClr val="dk2"/>
              </a:solidFill>
            </a:endParaRPr>
          </a:p>
        </p:txBody>
      </p:sp>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13" name="Google Shape;113;p18"/>
          <p:cNvSpPr txBox="1"/>
          <p:nvPr>
            <p:ph idx="1" type="body"/>
          </p:nvPr>
        </p:nvSpPr>
        <p:spPr>
          <a:xfrm>
            <a:off x="917950" y="1476350"/>
            <a:ext cx="15216900" cy="6086100"/>
          </a:xfrm>
          <a:prstGeom prst="rect">
            <a:avLst/>
          </a:prstGeom>
        </p:spPr>
        <p:txBody>
          <a:bodyPr anchorCtr="0" anchor="t" bIns="0" lIns="0" spcFirstLastPara="1" rIns="0" wrap="square" tIns="0">
            <a:noAutofit/>
          </a:bodyPr>
          <a:lstStyle/>
          <a:p>
            <a:pPr indent="0" lvl="0" marL="0" rtl="0" algn="l">
              <a:lnSpc>
                <a:spcPct val="108235"/>
              </a:lnSpc>
              <a:spcBef>
                <a:spcPts val="1800"/>
              </a:spcBef>
              <a:spcAft>
                <a:spcPts val="0"/>
              </a:spcAft>
              <a:buNone/>
            </a:pPr>
            <a:r>
              <a:rPr b="1" lang="en-GB" sz="2800">
                <a:solidFill>
                  <a:srgbClr val="434343"/>
                </a:solidFill>
              </a:rPr>
              <a:t>Brief 2: Agricultural robotics company</a:t>
            </a:r>
            <a:endParaRPr b="1" sz="2800">
              <a:solidFill>
                <a:srgbClr val="434343"/>
              </a:solidFill>
            </a:endParaRPr>
          </a:p>
          <a:p>
            <a:pPr indent="0" lvl="0" marL="0" rtl="0" algn="l">
              <a:lnSpc>
                <a:spcPct val="115000"/>
              </a:lnSpc>
              <a:spcBef>
                <a:spcPts val="600"/>
              </a:spcBef>
              <a:spcAft>
                <a:spcPts val="0"/>
              </a:spcAft>
              <a:buNone/>
            </a:pPr>
            <a:r>
              <a:rPr b="1" lang="en-GB" sz="2800">
                <a:solidFill>
                  <a:srgbClr val="434343"/>
                </a:solidFill>
              </a:rPr>
              <a:t>Client:</a:t>
            </a:r>
            <a:r>
              <a:rPr lang="en-GB" sz="2800">
                <a:solidFill>
                  <a:srgbClr val="434343"/>
                </a:solidFill>
              </a:rPr>
              <a:t> Green Gaia</a:t>
            </a:r>
            <a:endParaRPr sz="2800">
              <a:solidFill>
                <a:srgbClr val="434343"/>
              </a:solidFill>
            </a:endParaRPr>
          </a:p>
          <a:p>
            <a:pPr indent="0" lvl="0" marL="0" rtl="0" algn="l">
              <a:lnSpc>
                <a:spcPct val="115000"/>
              </a:lnSpc>
              <a:spcBef>
                <a:spcPts val="0"/>
              </a:spcBef>
              <a:spcAft>
                <a:spcPts val="0"/>
              </a:spcAft>
              <a:buNone/>
            </a:pPr>
            <a:r>
              <a:rPr b="1" lang="en-GB" sz="2800">
                <a:solidFill>
                  <a:srgbClr val="434343"/>
                </a:solidFill>
              </a:rPr>
              <a:t>Product:</a:t>
            </a:r>
            <a:r>
              <a:rPr lang="en-GB" sz="2800">
                <a:solidFill>
                  <a:srgbClr val="434343"/>
                </a:solidFill>
              </a:rPr>
              <a:t> Range of farming robotics</a:t>
            </a:r>
            <a:endParaRPr sz="2800">
              <a:solidFill>
                <a:srgbClr val="434343"/>
              </a:solidFill>
            </a:endParaRPr>
          </a:p>
          <a:p>
            <a:pPr indent="0" lvl="0" marL="0" rtl="0" algn="l">
              <a:lnSpc>
                <a:spcPct val="115000"/>
              </a:lnSpc>
              <a:spcBef>
                <a:spcPts val="0"/>
              </a:spcBef>
              <a:spcAft>
                <a:spcPts val="0"/>
              </a:spcAft>
              <a:buNone/>
            </a:pPr>
            <a:r>
              <a:rPr b="1" lang="en-GB" sz="2800">
                <a:solidFill>
                  <a:srgbClr val="434343"/>
                </a:solidFill>
              </a:rPr>
              <a:t>Details:</a:t>
            </a:r>
            <a:r>
              <a:rPr lang="en-GB" sz="2800">
                <a:solidFill>
                  <a:srgbClr val="434343"/>
                </a:solidFill>
              </a:rPr>
              <a:t> The client has a new range of farming robotics that they wish to launch into the agricultural industry. They are keen to promote the ‘green’ angle of their products, with a focus on the increase in output and speed, and the associated reduction in costs, waste, and time from field to shelf.</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 </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The robots are focused mainly on the farming of crops and grains and can carry out tasks from the whole range of farming processes, including sowing, fertilising, monitoring and maintaining crops, harvesting, and packaging.</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 </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The range of robots does not yet have a name, and the company would like an updated logo too.</a:t>
            </a:r>
            <a:endParaRPr sz="2800">
              <a:solidFill>
                <a:srgbClr val="434343"/>
              </a:solidFill>
            </a:endParaRPr>
          </a:p>
          <a:p>
            <a:pPr indent="0" lvl="0" marL="0" rtl="0" algn="l">
              <a:lnSpc>
                <a:spcPct val="115000"/>
              </a:lnSpc>
              <a:spcBef>
                <a:spcPts val="0"/>
              </a:spcBef>
              <a:spcAft>
                <a:spcPts val="0"/>
              </a:spcAft>
              <a:buNone/>
            </a:pPr>
            <a:r>
              <a:t/>
            </a:r>
            <a:endParaRPr b="1" sz="2800">
              <a:solidFill>
                <a:srgbClr val="000000"/>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sz="2800"/>
          </a:p>
          <a:p>
            <a:pPr indent="0" lvl="0" marL="0" rtl="0" algn="l">
              <a:spcBef>
                <a:spcPts val="0"/>
              </a:spcBef>
              <a:spcAft>
                <a:spcPts val="2000"/>
              </a:spcAft>
              <a:buNone/>
            </a:pPr>
            <a:r>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Client Brief </a:t>
            </a:r>
            <a:endParaRPr>
              <a:solidFill>
                <a:schemeClr val="dk2"/>
              </a:solidFill>
            </a:endParaRPr>
          </a:p>
        </p:txBody>
      </p:sp>
      <p:sp>
        <p:nvSpPr>
          <p:cNvPr id="119" name="Google Shape;11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0" name="Google Shape;120;p19"/>
          <p:cNvSpPr txBox="1"/>
          <p:nvPr>
            <p:ph idx="1" type="body"/>
          </p:nvPr>
        </p:nvSpPr>
        <p:spPr>
          <a:xfrm>
            <a:off x="917950" y="1452000"/>
            <a:ext cx="15216900" cy="6086100"/>
          </a:xfrm>
          <a:prstGeom prst="rect">
            <a:avLst/>
          </a:prstGeom>
        </p:spPr>
        <p:txBody>
          <a:bodyPr anchorCtr="0" anchor="t" bIns="0" lIns="0" spcFirstLastPara="1" rIns="0" wrap="square" tIns="0">
            <a:noAutofit/>
          </a:bodyPr>
          <a:lstStyle/>
          <a:p>
            <a:pPr indent="0" lvl="0" marL="0" rtl="0" algn="l">
              <a:lnSpc>
                <a:spcPct val="108235"/>
              </a:lnSpc>
              <a:spcBef>
                <a:spcPts val="1800"/>
              </a:spcBef>
              <a:spcAft>
                <a:spcPts val="0"/>
              </a:spcAft>
              <a:buNone/>
            </a:pPr>
            <a:r>
              <a:rPr b="1" lang="en-GB" sz="2800"/>
              <a:t>Brief 3: Medical artificial intelligence company</a:t>
            </a:r>
            <a:endParaRPr b="1" sz="2800"/>
          </a:p>
          <a:p>
            <a:pPr indent="0" lvl="0" marL="0" rtl="0" algn="l">
              <a:lnSpc>
                <a:spcPct val="115000"/>
              </a:lnSpc>
              <a:spcBef>
                <a:spcPts val="600"/>
              </a:spcBef>
              <a:spcAft>
                <a:spcPts val="0"/>
              </a:spcAft>
              <a:buNone/>
            </a:pPr>
            <a:r>
              <a:rPr b="1" lang="en-GB" sz="2800"/>
              <a:t>Client:</a:t>
            </a:r>
            <a:r>
              <a:rPr lang="en-GB" sz="2800"/>
              <a:t> Medical Algorithm </a:t>
            </a:r>
            <a:endParaRPr sz="2800"/>
          </a:p>
          <a:p>
            <a:pPr indent="0" lvl="0" marL="0" rtl="0" algn="l">
              <a:lnSpc>
                <a:spcPct val="115000"/>
              </a:lnSpc>
              <a:spcBef>
                <a:spcPts val="0"/>
              </a:spcBef>
              <a:spcAft>
                <a:spcPts val="0"/>
              </a:spcAft>
              <a:buNone/>
            </a:pPr>
            <a:r>
              <a:rPr b="1" lang="en-GB" sz="2800"/>
              <a:t>Product:</a:t>
            </a:r>
            <a:r>
              <a:rPr lang="en-GB" sz="2800"/>
              <a:t> New artificial intelligence product to detect brain tumours </a:t>
            </a:r>
            <a:endParaRPr sz="2800"/>
          </a:p>
          <a:p>
            <a:pPr indent="0" lvl="0" marL="0" rtl="0" algn="l">
              <a:lnSpc>
                <a:spcPct val="115000"/>
              </a:lnSpc>
              <a:spcBef>
                <a:spcPts val="0"/>
              </a:spcBef>
              <a:spcAft>
                <a:spcPts val="0"/>
              </a:spcAft>
              <a:buNone/>
            </a:pPr>
            <a:r>
              <a:rPr b="1" lang="en-GB" sz="2800"/>
              <a:t>Details:</a:t>
            </a:r>
            <a:r>
              <a:rPr lang="en-GB" sz="2800"/>
              <a:t> The client is ready to launch a new AI program to their medical customers that they claim can detect brain tumours with 250% more accuracy than human scanners and also process 100 times more scans per day than traditional methods. They are understandably keen to draw attention to the chance of earlier detection for many people, but are keen to downplay any ideas of AI and robotics removing jobs from people.</a:t>
            </a:r>
            <a:endParaRPr sz="2800"/>
          </a:p>
          <a:p>
            <a:pPr indent="0" lvl="0" marL="0" rtl="0" algn="l">
              <a:lnSpc>
                <a:spcPct val="115000"/>
              </a:lnSpc>
              <a:spcBef>
                <a:spcPts val="0"/>
              </a:spcBef>
              <a:spcAft>
                <a:spcPts val="0"/>
              </a:spcAft>
              <a:buNone/>
            </a:pPr>
            <a:r>
              <a:rPr lang="en-GB" sz="2800"/>
              <a:t> </a:t>
            </a:r>
            <a:endParaRPr sz="2800"/>
          </a:p>
          <a:p>
            <a:pPr indent="0" lvl="0" marL="0" rtl="0" algn="l">
              <a:lnSpc>
                <a:spcPct val="115000"/>
              </a:lnSpc>
              <a:spcBef>
                <a:spcPts val="0"/>
              </a:spcBef>
              <a:spcAft>
                <a:spcPts val="0"/>
              </a:spcAft>
              <a:buNone/>
            </a:pPr>
            <a:r>
              <a:rPr lang="en-GB" sz="2800"/>
              <a:t>They have not yet named the AI product and also require a logo to be used throughout all media artefacts.</a:t>
            </a:r>
            <a:endParaRPr sz="2800"/>
          </a:p>
          <a:p>
            <a:pPr indent="0" lvl="0" marL="0" rtl="0" algn="l">
              <a:lnSpc>
                <a:spcPct val="115000"/>
              </a:lnSpc>
              <a:spcBef>
                <a:spcPts val="0"/>
              </a:spcBef>
              <a:spcAft>
                <a:spcPts val="0"/>
              </a:spcAft>
              <a:buNone/>
            </a:pPr>
            <a:r>
              <a:t/>
            </a:r>
            <a:endParaRPr b="1" sz="2800">
              <a:solidFill>
                <a:srgbClr val="434343"/>
              </a:solidFill>
            </a:endParaRPr>
          </a:p>
          <a:p>
            <a:pPr indent="0" lvl="0" marL="0" rtl="0" algn="l">
              <a:lnSpc>
                <a:spcPct val="115000"/>
              </a:lnSpc>
              <a:spcBef>
                <a:spcPts val="0"/>
              </a:spcBef>
              <a:spcAft>
                <a:spcPts val="0"/>
              </a:spcAft>
              <a:buNone/>
            </a:pPr>
            <a:r>
              <a:t/>
            </a:r>
            <a:endParaRPr b="1" sz="2800">
              <a:solidFill>
                <a:srgbClr val="000000"/>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sz="2800"/>
          </a:p>
          <a:p>
            <a:pPr indent="0" lvl="0" marL="0" rtl="0" algn="l">
              <a:spcBef>
                <a:spcPts val="0"/>
              </a:spcBef>
              <a:spcAft>
                <a:spcPts val="2000"/>
              </a:spcAft>
              <a:buNone/>
            </a:pPr>
            <a:r>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Client Brief </a:t>
            </a:r>
            <a:endParaRPr>
              <a:solidFill>
                <a:schemeClr val="dk2"/>
              </a:solidFill>
            </a:endParaRPr>
          </a:p>
        </p:txBody>
      </p:sp>
      <p:sp>
        <p:nvSpPr>
          <p:cNvPr id="126" name="Google Shape;12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7" name="Google Shape;127;p20"/>
          <p:cNvSpPr txBox="1"/>
          <p:nvPr>
            <p:ph idx="1" type="body"/>
          </p:nvPr>
        </p:nvSpPr>
        <p:spPr>
          <a:xfrm>
            <a:off x="917950" y="1792925"/>
            <a:ext cx="15216900" cy="6086100"/>
          </a:xfrm>
          <a:prstGeom prst="rect">
            <a:avLst/>
          </a:prstGeom>
        </p:spPr>
        <p:txBody>
          <a:bodyPr anchorCtr="0" anchor="t" bIns="0" lIns="0" spcFirstLastPara="1" rIns="0" wrap="square" tIns="0">
            <a:noAutofit/>
          </a:bodyPr>
          <a:lstStyle/>
          <a:p>
            <a:pPr indent="0" lvl="0" marL="0" rtl="0" algn="l">
              <a:lnSpc>
                <a:spcPct val="108235"/>
              </a:lnSpc>
              <a:spcBef>
                <a:spcPts val="0"/>
              </a:spcBef>
              <a:spcAft>
                <a:spcPts val="0"/>
              </a:spcAft>
              <a:buNone/>
            </a:pPr>
            <a:r>
              <a:rPr b="1" lang="en-GB" sz="2800">
                <a:solidFill>
                  <a:srgbClr val="434343"/>
                </a:solidFill>
              </a:rPr>
              <a:t>Brief 4: New driverless truck</a:t>
            </a:r>
            <a:endParaRPr b="1" sz="2800">
              <a:solidFill>
                <a:srgbClr val="434343"/>
              </a:solidFill>
            </a:endParaRPr>
          </a:p>
          <a:p>
            <a:pPr indent="0" lvl="0" marL="0" rtl="0" algn="l">
              <a:lnSpc>
                <a:spcPct val="115000"/>
              </a:lnSpc>
              <a:spcBef>
                <a:spcPts val="600"/>
              </a:spcBef>
              <a:spcAft>
                <a:spcPts val="0"/>
              </a:spcAft>
              <a:buNone/>
            </a:pPr>
            <a:r>
              <a:rPr b="1" lang="en-GB" sz="2800">
                <a:solidFill>
                  <a:srgbClr val="434343"/>
                </a:solidFill>
              </a:rPr>
              <a:t>Client:</a:t>
            </a:r>
            <a:r>
              <a:rPr lang="en-GB" sz="2800">
                <a:solidFill>
                  <a:srgbClr val="434343"/>
                </a:solidFill>
              </a:rPr>
              <a:t> Journey Revolution</a:t>
            </a:r>
            <a:endParaRPr sz="2800">
              <a:solidFill>
                <a:srgbClr val="434343"/>
              </a:solidFill>
            </a:endParaRPr>
          </a:p>
          <a:p>
            <a:pPr indent="0" lvl="0" marL="0" rtl="0" algn="l">
              <a:lnSpc>
                <a:spcPct val="115000"/>
              </a:lnSpc>
              <a:spcBef>
                <a:spcPts val="0"/>
              </a:spcBef>
              <a:spcAft>
                <a:spcPts val="0"/>
              </a:spcAft>
              <a:buNone/>
            </a:pPr>
            <a:r>
              <a:rPr b="1" lang="en-GB" sz="2800">
                <a:solidFill>
                  <a:srgbClr val="434343"/>
                </a:solidFill>
              </a:rPr>
              <a:t>Product:</a:t>
            </a:r>
            <a:r>
              <a:rPr lang="en-GB" sz="2800">
                <a:solidFill>
                  <a:srgbClr val="434343"/>
                </a:solidFill>
              </a:rPr>
              <a:t> A new automated, driverless truck for goods transportation</a:t>
            </a:r>
            <a:endParaRPr sz="2800">
              <a:solidFill>
                <a:srgbClr val="434343"/>
              </a:solidFill>
            </a:endParaRPr>
          </a:p>
          <a:p>
            <a:pPr indent="0" lvl="0" marL="0" rtl="0" algn="l">
              <a:lnSpc>
                <a:spcPct val="115000"/>
              </a:lnSpc>
              <a:spcBef>
                <a:spcPts val="0"/>
              </a:spcBef>
              <a:spcAft>
                <a:spcPts val="0"/>
              </a:spcAft>
              <a:buNone/>
            </a:pPr>
            <a:r>
              <a:rPr b="1" lang="en-GB" sz="2800">
                <a:solidFill>
                  <a:srgbClr val="434343"/>
                </a:solidFill>
              </a:rPr>
              <a:t>Details:</a:t>
            </a:r>
            <a:r>
              <a:rPr lang="en-GB" sz="2800">
                <a:solidFill>
                  <a:srgbClr val="434343"/>
                </a:solidFill>
              </a:rPr>
              <a:t> The client has developed a new driverless truck. They claim that their product will reduce road traffic accidents by 98% in three years, compared to standard driver-controlled trucks. The new trucks also boast greater fuel efficiency and shorter journey times due to the centralised AI-based navigation systems.</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 </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They are yet to name their new truck and would also like a new logo to be designed for the company.</a:t>
            </a:r>
            <a:endParaRPr sz="2800">
              <a:solidFill>
                <a:srgbClr val="434343"/>
              </a:solidFill>
            </a:endParaRPr>
          </a:p>
          <a:p>
            <a:pPr indent="0" lvl="0" marL="0" rtl="0" algn="l">
              <a:lnSpc>
                <a:spcPct val="115000"/>
              </a:lnSpc>
              <a:spcBef>
                <a:spcPts val="0"/>
              </a:spcBef>
              <a:spcAft>
                <a:spcPts val="0"/>
              </a:spcAft>
              <a:buNone/>
            </a:pPr>
            <a:r>
              <a:t/>
            </a:r>
            <a:endParaRPr b="1" sz="2800">
              <a:solidFill>
                <a:srgbClr val="434343"/>
              </a:solidFill>
            </a:endParaRPr>
          </a:p>
          <a:p>
            <a:pPr indent="0" lvl="0" marL="0" rtl="0" algn="l">
              <a:lnSpc>
                <a:spcPct val="115000"/>
              </a:lnSpc>
              <a:spcBef>
                <a:spcPts val="0"/>
              </a:spcBef>
              <a:spcAft>
                <a:spcPts val="0"/>
              </a:spcAft>
              <a:buNone/>
            </a:pPr>
            <a:r>
              <a:t/>
            </a:r>
            <a:endParaRPr b="1" sz="2800">
              <a:solidFill>
                <a:srgbClr val="000000"/>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sz="2800"/>
          </a:p>
          <a:p>
            <a:pPr indent="0" lvl="0" marL="0" rtl="0" algn="l">
              <a:spcBef>
                <a:spcPts val="0"/>
              </a:spcBef>
              <a:spcAft>
                <a:spcPts val="2000"/>
              </a:spcAft>
              <a:buNone/>
            </a:pPr>
            <a:r>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Client Brief </a:t>
            </a:r>
            <a:endParaRPr>
              <a:solidFill>
                <a:schemeClr val="dk2"/>
              </a:solidFill>
            </a:endParaRPr>
          </a:p>
        </p:txBody>
      </p:sp>
      <p:sp>
        <p:nvSpPr>
          <p:cNvPr id="133" name="Google Shape;13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34" name="Google Shape;134;p21"/>
          <p:cNvSpPr txBox="1"/>
          <p:nvPr>
            <p:ph idx="1" type="body"/>
          </p:nvPr>
        </p:nvSpPr>
        <p:spPr>
          <a:xfrm>
            <a:off x="917950" y="1792925"/>
            <a:ext cx="15216900" cy="6086100"/>
          </a:xfrm>
          <a:prstGeom prst="rect">
            <a:avLst/>
          </a:prstGeom>
        </p:spPr>
        <p:txBody>
          <a:bodyPr anchorCtr="0" anchor="t" bIns="0" lIns="0" spcFirstLastPara="1" rIns="0" wrap="square" tIns="0">
            <a:noAutofit/>
          </a:bodyPr>
          <a:lstStyle/>
          <a:p>
            <a:pPr indent="0" lvl="0" marL="0" rtl="0" algn="l">
              <a:lnSpc>
                <a:spcPct val="108235"/>
              </a:lnSpc>
              <a:spcBef>
                <a:spcPts val="1800"/>
              </a:spcBef>
              <a:spcAft>
                <a:spcPts val="0"/>
              </a:spcAft>
              <a:buNone/>
            </a:pPr>
            <a:r>
              <a:rPr b="1" lang="en-GB" sz="2800">
                <a:solidFill>
                  <a:srgbClr val="434343"/>
                </a:solidFill>
              </a:rPr>
              <a:t>Possible media artefacts</a:t>
            </a:r>
            <a:endParaRPr b="1" sz="2800">
              <a:solidFill>
                <a:srgbClr val="434343"/>
              </a:solidFill>
            </a:endParaRPr>
          </a:p>
          <a:p>
            <a:pPr indent="0" lvl="0" marL="0" rtl="0" algn="l">
              <a:lnSpc>
                <a:spcPct val="115000"/>
              </a:lnSpc>
              <a:spcBef>
                <a:spcPts val="400"/>
              </a:spcBef>
              <a:spcAft>
                <a:spcPts val="0"/>
              </a:spcAft>
              <a:buNone/>
            </a:pPr>
            <a:r>
              <a:rPr lang="en-GB" sz="2800">
                <a:solidFill>
                  <a:srgbClr val="434343"/>
                </a:solidFill>
              </a:rPr>
              <a:t>All client briefs require a logo to be designed. This logo should be used in whichever media artefact you create. </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 </a:t>
            </a:r>
            <a:endParaRPr sz="2800">
              <a:solidFill>
                <a:srgbClr val="434343"/>
              </a:solidFill>
            </a:endParaRPr>
          </a:p>
          <a:p>
            <a:pPr indent="0" lvl="0" marL="0" rtl="0" algn="l">
              <a:lnSpc>
                <a:spcPct val="115000"/>
              </a:lnSpc>
              <a:spcBef>
                <a:spcPts val="0"/>
              </a:spcBef>
              <a:spcAft>
                <a:spcPts val="0"/>
              </a:spcAft>
              <a:buNone/>
            </a:pPr>
            <a:r>
              <a:rPr lang="en-GB" sz="2800">
                <a:solidFill>
                  <a:srgbClr val="434343"/>
                </a:solidFill>
              </a:rPr>
              <a:t>You must also choose one of the following media artefacts to create for the client:</a:t>
            </a:r>
            <a:endParaRPr sz="2800">
              <a:solidFill>
                <a:srgbClr val="434343"/>
              </a:solidFill>
            </a:endParaRPr>
          </a:p>
          <a:p>
            <a:pPr indent="-406400" lvl="0" marL="457200" rtl="0" algn="l">
              <a:lnSpc>
                <a:spcPct val="115000"/>
              </a:lnSpc>
              <a:spcBef>
                <a:spcPts val="0"/>
              </a:spcBef>
              <a:spcAft>
                <a:spcPts val="0"/>
              </a:spcAft>
              <a:buClr>
                <a:srgbClr val="434343"/>
              </a:buClr>
              <a:buSzPts val="2800"/>
              <a:buFont typeface="Montserrat"/>
              <a:buAutoNum type="arabicPeriod"/>
            </a:pPr>
            <a:r>
              <a:rPr lang="en-GB" sz="2800">
                <a:solidFill>
                  <a:srgbClr val="434343"/>
                </a:solidFill>
              </a:rPr>
              <a:t>Promotional poster to be used across printed materials</a:t>
            </a:r>
            <a:endParaRPr sz="2800">
              <a:solidFill>
                <a:srgbClr val="434343"/>
              </a:solidFill>
            </a:endParaRPr>
          </a:p>
          <a:p>
            <a:pPr indent="-406400" lvl="0" marL="457200" rtl="0" algn="l">
              <a:lnSpc>
                <a:spcPct val="115000"/>
              </a:lnSpc>
              <a:spcBef>
                <a:spcPts val="0"/>
              </a:spcBef>
              <a:spcAft>
                <a:spcPts val="0"/>
              </a:spcAft>
              <a:buClr>
                <a:srgbClr val="434343"/>
              </a:buClr>
              <a:buSzPts val="2800"/>
              <a:buFont typeface="Montserrat"/>
              <a:buAutoNum type="arabicPeriod"/>
            </a:pPr>
            <a:r>
              <a:rPr lang="en-GB" sz="2800">
                <a:solidFill>
                  <a:srgbClr val="434343"/>
                </a:solidFill>
              </a:rPr>
              <a:t>Short video (1:30–2:00 mins) for promotion across social media</a:t>
            </a:r>
            <a:endParaRPr sz="2800">
              <a:solidFill>
                <a:srgbClr val="434343"/>
              </a:solidFill>
            </a:endParaRPr>
          </a:p>
          <a:p>
            <a:pPr indent="-406400" lvl="0" marL="457200" rtl="0" algn="l">
              <a:lnSpc>
                <a:spcPct val="115000"/>
              </a:lnSpc>
              <a:spcBef>
                <a:spcPts val="0"/>
              </a:spcBef>
              <a:spcAft>
                <a:spcPts val="0"/>
              </a:spcAft>
              <a:buClr>
                <a:srgbClr val="434343"/>
              </a:buClr>
              <a:buSzPts val="2800"/>
              <a:buFont typeface="Montserrat"/>
              <a:buAutoNum type="arabicPeriod"/>
            </a:pPr>
            <a:r>
              <a:rPr lang="en-GB" sz="2800">
                <a:solidFill>
                  <a:srgbClr val="434343"/>
                </a:solidFill>
              </a:rPr>
              <a:t>Multi-page website with a minimum of three pages: landing page, product details, contact details</a:t>
            </a:r>
            <a:endParaRPr sz="2800">
              <a:solidFill>
                <a:srgbClr val="434343"/>
              </a:solidFill>
            </a:endParaRPr>
          </a:p>
          <a:p>
            <a:pPr indent="0" lvl="0" marL="0" rtl="0" algn="l">
              <a:lnSpc>
                <a:spcPct val="115000"/>
              </a:lnSpc>
              <a:spcBef>
                <a:spcPts val="0"/>
              </a:spcBef>
              <a:spcAft>
                <a:spcPts val="0"/>
              </a:spcAft>
              <a:buNone/>
            </a:pPr>
            <a:r>
              <a:t/>
            </a:r>
            <a:endParaRPr b="1" sz="2800">
              <a:solidFill>
                <a:srgbClr val="434343"/>
              </a:solidFill>
            </a:endParaRPr>
          </a:p>
          <a:p>
            <a:pPr indent="0" lvl="0" marL="0" rtl="0" algn="l">
              <a:lnSpc>
                <a:spcPct val="115000"/>
              </a:lnSpc>
              <a:spcBef>
                <a:spcPts val="0"/>
              </a:spcBef>
              <a:spcAft>
                <a:spcPts val="0"/>
              </a:spcAft>
              <a:buNone/>
            </a:pPr>
            <a:r>
              <a:t/>
            </a:r>
            <a:endParaRPr b="1" sz="2800">
              <a:solidFill>
                <a:srgbClr val="434343"/>
              </a:solidFill>
            </a:endParaRPr>
          </a:p>
          <a:p>
            <a:pPr indent="0" lvl="0" marL="0" rtl="0" algn="l">
              <a:lnSpc>
                <a:spcPct val="115000"/>
              </a:lnSpc>
              <a:spcBef>
                <a:spcPts val="0"/>
              </a:spcBef>
              <a:spcAft>
                <a:spcPts val="0"/>
              </a:spcAft>
              <a:buNone/>
            </a:pPr>
            <a:r>
              <a:t/>
            </a:r>
            <a:endParaRPr b="1" sz="2800">
              <a:solidFill>
                <a:srgbClr val="000000"/>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sz="2800"/>
          </a:p>
          <a:p>
            <a:pPr indent="0" lvl="0" marL="0" rtl="0" algn="l">
              <a:spcBef>
                <a:spcPts val="0"/>
              </a:spcBef>
              <a:spcAft>
                <a:spcPts val="2000"/>
              </a:spcAft>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917950" y="890050"/>
            <a:ext cx="10602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Planning digital artefact</a:t>
            </a:r>
            <a:endParaRPr>
              <a:solidFill>
                <a:schemeClr val="dk2"/>
              </a:solidFill>
            </a:endParaRPr>
          </a:p>
        </p:txBody>
      </p:sp>
      <p:sp>
        <p:nvSpPr>
          <p:cNvPr id="140" name="Google Shape;140;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41" name="Google Shape;141;p22"/>
          <p:cNvSpPr txBox="1"/>
          <p:nvPr>
            <p:ph idx="1" type="body"/>
          </p:nvPr>
        </p:nvSpPr>
        <p:spPr>
          <a:xfrm>
            <a:off x="917950" y="2876300"/>
            <a:ext cx="15216900" cy="6086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Font typeface="Arial"/>
              <a:buNone/>
            </a:pPr>
            <a:r>
              <a:rPr lang="en-GB" sz="3500"/>
              <a:t>Using any of the pre-production methods, materials and techniques listed in the worksheet spend around 30 minutes planning your digital media artefact.</a:t>
            </a:r>
            <a:endParaRPr sz="3500"/>
          </a:p>
          <a:p>
            <a:pPr indent="0" lvl="0" marL="0" rtl="0" algn="l">
              <a:spcBef>
                <a:spcPts val="0"/>
              </a:spcBef>
              <a:spcAft>
                <a:spcPts val="2000"/>
              </a:spcAft>
              <a:buNone/>
            </a:pPr>
            <a:r>
              <a:t/>
            </a:r>
            <a:endParaRPr sz="3500"/>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