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Montserrat SemiBold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E97D38-0E56-44DE-AD08-479DC4C1616B}">
  <a:tblStyle styleId="{74E97D38-0E56-44DE-AD08-479DC4C1616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20" Type="http://schemas.openxmlformats.org/officeDocument/2006/relationships/slide" Target="slides/slide15.xml"/><Relationship Id="rId41" Type="http://schemas.openxmlformats.org/officeDocument/2006/relationships/font" Target="fonts/Montserrat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bold.fntdata"/><Relationship Id="rId30" Type="http://schemas.openxmlformats.org/officeDocument/2006/relationships/font" Target="fonts/Montserrat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SemiBold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955c69f1_0_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955c69f1_0_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c955c69f1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c955c69f1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I-do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955c69f1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955c69f1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-do: give time students to think and complete. Provide modelling when marking the answers.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955c69f1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c955c69f1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955c69f1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c955c69f1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c955c69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c955c69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955c69f1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c955c69f1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do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c955c69f1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c955c69f1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do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c955c69f1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c955c69f1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do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c955c69f1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c955c69f1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c955c69f1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c955c69f1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c955c69f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c955c69f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c955c69f1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c955c69f1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c955c69f1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c955c69f1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c955c69f1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c955c69f1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c955c69f1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c955c69f1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955c69f1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8c955c69f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c955c69f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c955c69f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955c69f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955c69f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955c69f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955c69f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955c69f1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955c69f1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955c69f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955c69f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video for those who knows what to 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Provide modelling for those who need support.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Useful Maths skills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B3241"/>
                </a:solidFill>
              </a:rPr>
              <a:t>(Downloadable student document)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Biology - KS4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Cell Biology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Wong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30100" y="8752725"/>
            <a:ext cx="957900" cy="153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917950" y="565250"/>
            <a:ext cx="10355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standard form to express small numbers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917950" y="2519050"/>
            <a:ext cx="16452000" cy="187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There is a cell of 0.00001 μm. </a:t>
            </a:r>
            <a:endParaRPr sz="42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4200"/>
              <a:t>We can also express this in standard form.</a:t>
            </a:r>
            <a:endParaRPr sz="4200"/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2196350" y="6518550"/>
            <a:ext cx="757525" cy="97595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2962850" y="6518550"/>
            <a:ext cx="730600" cy="97595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3648650" y="6518550"/>
            <a:ext cx="708200" cy="97595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258250" y="6518550"/>
            <a:ext cx="708200" cy="97595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814050" y="6518550"/>
            <a:ext cx="708200" cy="97595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23"/>
          <p:cNvSpPr txBox="1"/>
          <p:nvPr/>
        </p:nvSpPr>
        <p:spPr>
          <a:xfrm>
            <a:off x="1186900" y="5262250"/>
            <a:ext cx="6257400" cy="1256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0.00001 μm</a:t>
            </a:r>
            <a:endParaRPr sz="5300"/>
          </a:p>
        </p:txBody>
      </p:sp>
      <p:sp>
        <p:nvSpPr>
          <p:cNvPr id="181" name="Google Shape;181;p23"/>
          <p:cNvSpPr txBox="1"/>
          <p:nvPr/>
        </p:nvSpPr>
        <p:spPr>
          <a:xfrm>
            <a:off x="7627675" y="5316025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1 x 10</a:t>
            </a:r>
            <a:r>
              <a:rPr baseline="30000" lang="en-GB" sz="70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-5</a:t>
            </a: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sz="5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917950" y="441825"/>
            <a:ext cx="10870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standard form to express small numbers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917950" y="2519050"/>
            <a:ext cx="16452000" cy="13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There is a cell of 0.0005 mm. </a:t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Express the above in standard form.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917941" y="89008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2510350" y="4704900"/>
            <a:ext cx="757525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3267875" y="4704900"/>
            <a:ext cx="7306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3899675" y="4704900"/>
            <a:ext cx="7082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531675" y="4704900"/>
            <a:ext cx="7082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2810175" y="8152700"/>
            <a:ext cx="708200" cy="5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1522675" y="3666500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0.0005 mm</a:t>
            </a:r>
            <a:endParaRPr sz="5300"/>
          </a:p>
        </p:txBody>
      </p:sp>
      <p:sp>
        <p:nvSpPr>
          <p:cNvPr id="195" name="Google Shape;195;p24"/>
          <p:cNvSpPr txBox="1"/>
          <p:nvPr/>
        </p:nvSpPr>
        <p:spPr>
          <a:xfrm>
            <a:off x="7765025" y="3596400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7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=5 x 10</a:t>
            </a:r>
            <a:r>
              <a:rPr baseline="30000" lang="en-GB" sz="67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-4</a:t>
            </a:r>
            <a:r>
              <a:rPr lang="en-GB" sz="7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sz="5000"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1070400" y="5831525"/>
            <a:ext cx="16452000" cy="13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There is a cell of 0.007 </a:t>
            </a:r>
            <a:r>
              <a:rPr lang="en-GB" sz="3500"/>
              <a:t>μm. 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Express the above in standard form.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814025" y="6896300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0.007 μm </a:t>
            </a:r>
            <a:endParaRPr sz="5300"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3495975" y="8152700"/>
            <a:ext cx="708200" cy="5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181775" y="8152700"/>
            <a:ext cx="708200" cy="5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7219775" y="6944725"/>
            <a:ext cx="73479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=7 x 10</a:t>
            </a:r>
            <a:r>
              <a:rPr baseline="30000" lang="en-GB" sz="70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-3</a:t>
            </a: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sz="5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1375150" y="2493400"/>
            <a:ext cx="13284000" cy="4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</a:rPr>
              <a:t>Express the following measurements in standard form.</a:t>
            </a:r>
            <a:endParaRPr b="1"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329,000μm = __________μm</a:t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9.5 mm = __________μm</a:t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256,000μm = ____________mm</a:t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183,000 μm = ____________mm</a:t>
            </a:r>
            <a:endParaRPr b="1" sz="43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18255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4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098374" y="774385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1375150" y="2493400"/>
            <a:ext cx="13284000" cy="4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</a:rPr>
              <a:t>Express the following measurements in standard form.</a:t>
            </a:r>
            <a:endParaRPr b="1"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329,000μm = __________μm</a:t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9.5 mm = __________μm</a:t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256,000μm = ____________mm</a:t>
            </a:r>
            <a:endParaRPr b="1" sz="4300">
              <a:solidFill>
                <a:srgbClr val="434343"/>
              </a:solidFill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AutoNum type="arabicPeriod"/>
            </a:pPr>
            <a:r>
              <a:rPr b="1" lang="en-GB" sz="4300">
                <a:solidFill>
                  <a:srgbClr val="434343"/>
                </a:solidFill>
              </a:rPr>
              <a:t>183,000 μm = ____________mm</a:t>
            </a:r>
            <a:endParaRPr b="1" sz="43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215" name="Google Shape;215;p26"/>
          <p:cNvSpPr txBox="1"/>
          <p:nvPr>
            <p:ph idx="2" type="body"/>
          </p:nvPr>
        </p:nvSpPr>
        <p:spPr>
          <a:xfrm>
            <a:off x="10507450" y="3278500"/>
            <a:ext cx="4230600" cy="4341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</a:t>
            </a:r>
            <a:r>
              <a:rPr lang="en-GB" sz="4000"/>
              <a:t>nswers:</a:t>
            </a:r>
            <a:endParaRPr sz="4000"/>
          </a:p>
          <a:p>
            <a:pPr indent="-482600" lvl="0" marL="457200" rtl="0" algn="ctr">
              <a:spcBef>
                <a:spcPts val="200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3.29 x 10</a:t>
            </a:r>
            <a:r>
              <a:rPr baseline="30000" lang="en-GB" sz="4000">
                <a:solidFill>
                  <a:srgbClr val="202122"/>
                </a:solidFill>
                <a:highlight>
                  <a:srgbClr val="F8F9FA"/>
                </a:highlight>
              </a:rPr>
              <a:t>5 </a:t>
            </a:r>
            <a:r>
              <a:rPr lang="en-GB" sz="4000">
                <a:solidFill>
                  <a:srgbClr val="4B3241"/>
                </a:solidFill>
              </a:rPr>
              <a:t>μm</a:t>
            </a:r>
            <a:endParaRPr sz="4000">
              <a:solidFill>
                <a:srgbClr val="4B3241"/>
              </a:solidFill>
            </a:endParaRPr>
          </a:p>
          <a:p>
            <a:pPr indent="-482600" lvl="0" marL="457200" rtl="0" algn="ctr"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>
                <a:solidFill>
                  <a:srgbClr val="4B3241"/>
                </a:solidFill>
              </a:rPr>
              <a:t>9.5 x 10</a:t>
            </a:r>
            <a:r>
              <a:rPr baseline="30000" lang="en-GB" sz="4000">
                <a:solidFill>
                  <a:srgbClr val="202122"/>
                </a:solidFill>
                <a:highlight>
                  <a:srgbClr val="F8F9FA"/>
                </a:highlight>
              </a:rPr>
              <a:t>3 </a:t>
            </a:r>
            <a:r>
              <a:rPr lang="en-GB" sz="4000">
                <a:solidFill>
                  <a:srgbClr val="4B3241"/>
                </a:solidFill>
              </a:rPr>
              <a:t>μm</a:t>
            </a:r>
            <a:endParaRPr sz="4000">
              <a:solidFill>
                <a:srgbClr val="4B3241"/>
              </a:solidFill>
            </a:endParaRPr>
          </a:p>
          <a:p>
            <a:pPr indent="-482600" lvl="0" marL="457200" rtl="0" algn="ctr"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>
                <a:solidFill>
                  <a:srgbClr val="4B3241"/>
                </a:solidFill>
              </a:rPr>
              <a:t>2.56 x 10</a:t>
            </a:r>
            <a:r>
              <a:rPr baseline="30000" lang="en-GB" sz="4000">
                <a:solidFill>
                  <a:srgbClr val="202122"/>
                </a:solidFill>
                <a:highlight>
                  <a:srgbClr val="F8F9FA"/>
                </a:highlight>
              </a:rPr>
              <a:t>2 </a:t>
            </a:r>
            <a:r>
              <a:rPr lang="en-GB" sz="4000">
                <a:solidFill>
                  <a:srgbClr val="4B3241"/>
                </a:solidFill>
              </a:rPr>
              <a:t>mm</a:t>
            </a:r>
            <a:endParaRPr sz="4000">
              <a:solidFill>
                <a:srgbClr val="4B3241"/>
              </a:solidFill>
            </a:endParaRPr>
          </a:p>
          <a:p>
            <a:pPr indent="-482600" lvl="0" marL="457200" rtl="0" algn="ctr"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>
                <a:solidFill>
                  <a:srgbClr val="4B3241"/>
                </a:solidFill>
              </a:rPr>
              <a:t>1.38 x 10</a:t>
            </a:r>
            <a:r>
              <a:rPr baseline="30000" lang="en-GB" sz="4000">
                <a:solidFill>
                  <a:srgbClr val="202122"/>
                </a:solidFill>
                <a:highlight>
                  <a:srgbClr val="F8F9FA"/>
                </a:highlight>
              </a:rPr>
              <a:t>2</a:t>
            </a:r>
            <a:r>
              <a:rPr lang="en-GB" sz="4000">
                <a:solidFill>
                  <a:srgbClr val="4B3241"/>
                </a:solidFill>
              </a:rPr>
              <a:t>mm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18255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4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3098374" y="774385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914400" y="2863400"/>
            <a:ext cx="134475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the magnification equation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917950" y="450600"/>
            <a:ext cx="10332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Finding the magnification using the magnification equation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1128625" y="3225925"/>
            <a:ext cx="5985000" cy="27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500"/>
              <a:t>Magnification = </a:t>
            </a:r>
            <a:endParaRPr sz="5500"/>
          </a:p>
        </p:txBody>
      </p:sp>
      <p:sp>
        <p:nvSpPr>
          <p:cNvPr id="231" name="Google Shape;231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7055225" y="2365325"/>
            <a:ext cx="504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size</a:t>
            </a:r>
            <a:r>
              <a:rPr b="1"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434343"/>
              </a:solidFill>
            </a:endParaRPr>
          </a:p>
        </p:txBody>
      </p:sp>
      <p:cxnSp>
        <p:nvCxnSpPr>
          <p:cNvPr id="233" name="Google Shape;233;p28"/>
          <p:cNvCxnSpPr/>
          <p:nvPr/>
        </p:nvCxnSpPr>
        <p:spPr>
          <a:xfrm>
            <a:off x="6831100" y="3657600"/>
            <a:ext cx="5042700" cy="22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8"/>
          <p:cNvSpPr txBox="1"/>
          <p:nvPr/>
        </p:nvSpPr>
        <p:spPr>
          <a:xfrm>
            <a:off x="7055225" y="3680100"/>
            <a:ext cx="504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Actual size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1128625" y="5173325"/>
            <a:ext cx="163974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E.g. Calculate the magnification of an object that is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0.001mm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long but has an image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100mm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long.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5413150" y="7116200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1"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7" name="Google Shape;237;p28"/>
          <p:cNvCxnSpPr/>
          <p:nvPr/>
        </p:nvCxnSpPr>
        <p:spPr>
          <a:xfrm>
            <a:off x="3783100" y="8077200"/>
            <a:ext cx="5042700" cy="22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8"/>
          <p:cNvSpPr txBox="1"/>
          <p:nvPr/>
        </p:nvSpPr>
        <p:spPr>
          <a:xfrm>
            <a:off x="4970750" y="8234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0.001 </a:t>
            </a:r>
            <a:endParaRPr sz="2800">
              <a:solidFill>
                <a:srgbClr val="434343"/>
              </a:solidFill>
            </a:endParaRPr>
          </a:p>
        </p:txBody>
      </p:sp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9170950" y="7533650"/>
            <a:ext cx="5985000" cy="11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500"/>
              <a:t>= 100,000x</a:t>
            </a:r>
            <a:endParaRPr sz="5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335250" y="451750"/>
            <a:ext cx="12932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Finding the actual size of cells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245" name="Google Shape;24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29"/>
          <p:cNvSpPr txBox="1"/>
          <p:nvPr/>
        </p:nvSpPr>
        <p:spPr>
          <a:xfrm>
            <a:off x="335250" y="1831775"/>
            <a:ext cx="163974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actual size of an object that looks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32 mm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under a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10x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magnification?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10455850" y="4771588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8" name="Google Shape;248;p29"/>
          <p:cNvCxnSpPr/>
          <p:nvPr/>
        </p:nvCxnSpPr>
        <p:spPr>
          <a:xfrm>
            <a:off x="8825800" y="5732588"/>
            <a:ext cx="5042700" cy="22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9"/>
          <p:cNvSpPr txBox="1"/>
          <p:nvPr/>
        </p:nvSpPr>
        <p:spPr>
          <a:xfrm>
            <a:off x="9300925" y="5890288"/>
            <a:ext cx="4317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Actual size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7736575" y="7583200"/>
            <a:ext cx="5985000" cy="11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500"/>
              <a:t>= </a:t>
            </a:r>
            <a:endParaRPr sz="5500"/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601" y="2717175"/>
            <a:ext cx="7648546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/>
          <p:nvPr/>
        </p:nvSpPr>
        <p:spPr>
          <a:xfrm>
            <a:off x="3783100" y="7540150"/>
            <a:ext cx="4317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Actual size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53" name="Google Shape;253;p29"/>
          <p:cNvSpPr txBox="1"/>
          <p:nvPr>
            <p:ph idx="1" type="body"/>
          </p:nvPr>
        </p:nvSpPr>
        <p:spPr>
          <a:xfrm>
            <a:off x="6970050" y="5405338"/>
            <a:ext cx="1592400" cy="11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500"/>
              <a:t>10 =</a:t>
            </a:r>
            <a:endParaRPr sz="5500"/>
          </a:p>
        </p:txBody>
      </p:sp>
      <p:cxnSp>
        <p:nvCxnSpPr>
          <p:cNvPr id="254" name="Google Shape;254;p29"/>
          <p:cNvCxnSpPr/>
          <p:nvPr/>
        </p:nvCxnSpPr>
        <p:spPr>
          <a:xfrm rot="10800000">
            <a:off x="8444800" y="7952300"/>
            <a:ext cx="1398600" cy="16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29"/>
          <p:cNvSpPr txBox="1"/>
          <p:nvPr/>
        </p:nvSpPr>
        <p:spPr>
          <a:xfrm>
            <a:off x="8697775" y="7062200"/>
            <a:ext cx="37578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8686150" y="8029625"/>
            <a:ext cx="3000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10013600" y="7477400"/>
            <a:ext cx="5985000" cy="11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500"/>
              <a:t>= </a:t>
            </a:r>
            <a:r>
              <a:rPr b="1" lang="en-GB" sz="5500"/>
              <a:t>3.2mm</a:t>
            </a:r>
            <a:endParaRPr b="1" sz="5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type="title"/>
          </p:nvPr>
        </p:nvSpPr>
        <p:spPr>
          <a:xfrm>
            <a:off x="841750" y="412000"/>
            <a:ext cx="10332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Finding the image size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3" name="Google Shape;26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460750" y="1751075"/>
            <a:ext cx="128517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E.g. A cell that is </a:t>
            </a:r>
            <a:r>
              <a:rPr b="1"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20µm</a:t>
            </a: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long is viewed under 2000x magnification. How long is the image?</a:t>
            </a:r>
            <a:endParaRPr sz="3800">
              <a:solidFill>
                <a:srgbClr val="434343"/>
              </a:solidFill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7707800" y="5228400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size</a:t>
            </a:r>
            <a:endParaRPr b="1"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6" name="Google Shape;266;p30"/>
          <p:cNvCxnSpPr/>
          <p:nvPr/>
        </p:nvCxnSpPr>
        <p:spPr>
          <a:xfrm>
            <a:off x="7288300" y="6172200"/>
            <a:ext cx="5042700" cy="22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0"/>
          <p:cNvSpPr txBox="1"/>
          <p:nvPr/>
        </p:nvSpPr>
        <p:spPr>
          <a:xfrm>
            <a:off x="8856950" y="6101300"/>
            <a:ext cx="30000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20 </a:t>
            </a:r>
            <a:endParaRPr sz="2800">
              <a:solidFill>
                <a:srgbClr val="434343"/>
              </a:solidFill>
            </a:endParaRPr>
          </a:p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4832025" y="5718275"/>
            <a:ext cx="2765700" cy="11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500"/>
              <a:t>2000 =</a:t>
            </a:r>
            <a:endParaRPr sz="5500"/>
          </a:p>
        </p:txBody>
      </p:sp>
      <p:pic>
        <p:nvPicPr>
          <p:cNvPr id="269" name="Google Shape;2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827" y="3452675"/>
            <a:ext cx="7648535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0"/>
          <p:cNvSpPr txBox="1"/>
          <p:nvPr/>
        </p:nvSpPr>
        <p:spPr>
          <a:xfrm>
            <a:off x="3220975" y="7092575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size</a:t>
            </a:r>
            <a:endParaRPr b="1"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0"/>
          <p:cNvSpPr txBox="1"/>
          <p:nvPr>
            <p:ph idx="1" type="body"/>
          </p:nvPr>
        </p:nvSpPr>
        <p:spPr>
          <a:xfrm>
            <a:off x="7135950" y="7092575"/>
            <a:ext cx="8641800" cy="11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500">
                <a:solidFill>
                  <a:srgbClr val="434343"/>
                </a:solidFill>
              </a:rPr>
              <a:t>= 2000 x </a:t>
            </a:r>
            <a:r>
              <a:rPr b="1" lang="en-GB" sz="4500">
                <a:solidFill>
                  <a:srgbClr val="434343"/>
                </a:solidFill>
              </a:rPr>
              <a:t>20 </a:t>
            </a:r>
            <a:r>
              <a:rPr lang="en-GB" sz="4500">
                <a:solidFill>
                  <a:srgbClr val="434343"/>
                </a:solidFill>
              </a:rPr>
              <a:t>=</a:t>
            </a:r>
            <a:r>
              <a:rPr b="1" lang="en-GB" sz="4500">
                <a:solidFill>
                  <a:srgbClr val="434343"/>
                </a:solidFill>
              </a:rPr>
              <a:t> 40,000µm </a:t>
            </a:r>
            <a:endParaRPr sz="4500">
              <a:solidFill>
                <a:srgbClr val="434343"/>
              </a:solidFill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10510925" y="7906475"/>
            <a:ext cx="30000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40mm</a:t>
            </a:r>
            <a:endParaRPr sz="45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8" name="Google Shape;278;p31"/>
          <p:cNvSpPr txBox="1"/>
          <p:nvPr/>
        </p:nvSpPr>
        <p:spPr>
          <a:xfrm>
            <a:off x="987350" y="2495300"/>
            <a:ext cx="92337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magnification?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1215950" y="3375225"/>
            <a:ext cx="89769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width of the root is 45mm under the microscope while its actual size is 150μm. What is the magnification?</a:t>
            </a:r>
            <a:endParaRPr sz="4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11402675" y="8936875"/>
            <a:ext cx="40116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9288800" y="8714200"/>
            <a:ext cx="63003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1988383" y="55190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4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3555574" y="774385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32"/>
          <p:cNvSpPr txBox="1"/>
          <p:nvPr/>
        </p:nvSpPr>
        <p:spPr>
          <a:xfrm>
            <a:off x="987350" y="2495300"/>
            <a:ext cx="92337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magnification?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1215950" y="3375225"/>
            <a:ext cx="89769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width of the root is 45mm under the microscope while its actual size is 150μm. What is the magnification?</a:t>
            </a:r>
            <a:endParaRPr sz="4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12214938" y="3527625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45mm</a:t>
            </a:r>
            <a:endParaRPr b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2" name="Google Shape;292;p32"/>
          <p:cNvCxnSpPr/>
          <p:nvPr/>
        </p:nvCxnSpPr>
        <p:spPr>
          <a:xfrm>
            <a:off x="12026663" y="4282950"/>
            <a:ext cx="2420400" cy="22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2"/>
          <p:cNvSpPr txBox="1"/>
          <p:nvPr/>
        </p:nvSpPr>
        <p:spPr>
          <a:xfrm>
            <a:off x="12212850" y="4168666"/>
            <a:ext cx="30000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150μm</a:t>
            </a:r>
            <a:endParaRPr b="1" sz="4100">
              <a:solidFill>
                <a:srgbClr val="434343"/>
              </a:solidFill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12280438" y="5179950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45,000μm</a:t>
            </a:r>
            <a:endParaRPr b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5" name="Google Shape;295;p32"/>
          <p:cNvCxnSpPr/>
          <p:nvPr/>
        </p:nvCxnSpPr>
        <p:spPr>
          <a:xfrm>
            <a:off x="12092163" y="5935275"/>
            <a:ext cx="2420400" cy="22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32"/>
          <p:cNvSpPr txBox="1"/>
          <p:nvPr/>
        </p:nvSpPr>
        <p:spPr>
          <a:xfrm>
            <a:off x="12202150" y="5897191"/>
            <a:ext cx="30000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150μm</a:t>
            </a:r>
            <a:endParaRPr b="1" sz="4100">
              <a:solidFill>
                <a:srgbClr val="434343"/>
              </a:solidFill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11537150" y="5411350"/>
            <a:ext cx="7182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11765750" y="7035025"/>
            <a:ext cx="24204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3000x</a:t>
            </a:r>
            <a:endParaRPr b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1988383" y="55190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4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3555574" y="774385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Finding the mean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/>
        </p:nvSpPr>
        <p:spPr>
          <a:xfrm>
            <a:off x="914400" y="2863400"/>
            <a:ext cx="134475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Finding the percentage changes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7" name="Google Shape;307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/>
          <p:nvPr>
            <p:ph type="title"/>
          </p:nvPr>
        </p:nvSpPr>
        <p:spPr>
          <a:xfrm>
            <a:off x="917950" y="23429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Steps 1: find the change</a:t>
            </a:r>
            <a:endParaRPr sz="4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Step 2: apply</a:t>
            </a:r>
            <a:r>
              <a:rPr lang="en-GB" sz="5000"/>
              <a:t> </a:t>
            </a:r>
            <a:endParaRPr sz="5000"/>
          </a:p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4" name="Google Shape;314;p34"/>
          <p:cNvSpPr txBox="1"/>
          <p:nvPr>
            <p:ph type="title"/>
          </p:nvPr>
        </p:nvSpPr>
        <p:spPr>
          <a:xfrm>
            <a:off x="917950" y="570450"/>
            <a:ext cx="12573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</a:rPr>
              <a:t>Finding the percentage change 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709" y="3718899"/>
            <a:ext cx="10212175" cy="12849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6" name="Google Shape;316;p34"/>
          <p:cNvSpPr txBox="1"/>
          <p:nvPr/>
        </p:nvSpPr>
        <p:spPr>
          <a:xfrm>
            <a:off x="820275" y="5298150"/>
            <a:ext cx="170418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piece of carrot. The carrot had a mass of 3g before being put complete into water. After one hour, the carrot was removed from the water, blotted dry and weighed. The mass of the carrot was 3.5g.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percentage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change in mass.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2166325" y="7322600"/>
            <a:ext cx="15171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change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3.5 - 3 = 0.5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2017050" y="8268100"/>
            <a:ext cx="1228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Percentage change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0.5 </a:t>
            </a:r>
            <a:r>
              <a:rPr lang="en-GB" sz="4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÷ 3 x 100 = 16.7%.</a:t>
            </a:r>
            <a:endParaRPr sz="45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title"/>
          </p:nvPr>
        </p:nvSpPr>
        <p:spPr>
          <a:xfrm>
            <a:off x="765550" y="14285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Steps 1: find the change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Step 2: apply</a:t>
            </a:r>
            <a:r>
              <a:rPr lang="en-GB" sz="3700"/>
              <a:t> </a:t>
            </a:r>
            <a:endParaRPr sz="3700"/>
          </a:p>
        </p:txBody>
      </p:sp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5" name="Google Shape;325;p35"/>
          <p:cNvSpPr txBox="1"/>
          <p:nvPr>
            <p:ph type="title"/>
          </p:nvPr>
        </p:nvSpPr>
        <p:spPr>
          <a:xfrm>
            <a:off x="536950" y="265650"/>
            <a:ext cx="12573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</a:rPr>
              <a:t>Finding the percentage change 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326" name="Google Shape;3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709" y="2347299"/>
            <a:ext cx="10212175" cy="12849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7" name="Google Shape;327;p35"/>
          <p:cNvSpPr txBox="1"/>
          <p:nvPr/>
        </p:nvSpPr>
        <p:spPr>
          <a:xfrm>
            <a:off x="591675" y="3870488"/>
            <a:ext cx="170418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piece of carrot. The carrot had a mass of 3g before being put complete into brine. After one hour, the carrot was removed from the water, blotted dry and weighed. The mass of the carrot was 2.5g.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percentage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change in mass.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2928325" y="6332000"/>
            <a:ext cx="15171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change = 2.5 - 3 = -0.5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2798575" y="7429900"/>
            <a:ext cx="12573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Percentage change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-0.5 </a:t>
            </a:r>
            <a:r>
              <a:rPr lang="en-GB" sz="4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÷ 3 x 100 = -16.7%.</a:t>
            </a:r>
            <a:endParaRPr sz="45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5" name="Google Shape;335;p36"/>
          <p:cNvSpPr txBox="1"/>
          <p:nvPr/>
        </p:nvSpPr>
        <p:spPr>
          <a:xfrm>
            <a:off x="1988375" y="1597200"/>
            <a:ext cx="111048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 below.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11402675" y="8936875"/>
            <a:ext cx="40116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9288800" y="8714200"/>
            <a:ext cx="63003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1988383" y="55190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4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3555574" y="835345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40" name="Google Shape;340;p36"/>
          <p:cNvGraphicFramePr/>
          <p:nvPr/>
        </p:nvGraphicFramePr>
        <p:xfrm>
          <a:off x="340475" y="255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{74E97D38-0E56-44DE-AD08-479DC4C1616B}</a:tableStyleId>
              </a:tblPr>
              <a:tblGrid>
                <a:gridCol w="2843675"/>
                <a:gridCol w="2380400"/>
                <a:gridCol w="2508200"/>
                <a:gridCol w="3003450"/>
                <a:gridCol w="3035400"/>
              </a:tblGrid>
              <a:tr h="2045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solidFill>
                            <a:srgbClr val="434343"/>
                          </a:solidFill>
                        </a:rPr>
                        <a:t>Concentration of sugar solution (mol/dm</a:t>
                      </a:r>
                      <a:r>
                        <a:rPr b="1" baseline="30000" lang="en-GB" sz="3800">
                          <a:solidFill>
                            <a:srgbClr val="434343"/>
                          </a:solidFill>
                        </a:rPr>
                        <a:t>3</a:t>
                      </a:r>
                      <a:r>
                        <a:rPr b="1" lang="en-GB" sz="25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25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solidFill>
                            <a:srgbClr val="434343"/>
                          </a:solidFill>
                        </a:rPr>
                        <a:t>Starting mass of potato cylinder (g)</a:t>
                      </a:r>
                      <a:endParaRPr b="1" sz="25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solidFill>
                            <a:srgbClr val="434343"/>
                          </a:solidFill>
                        </a:rPr>
                        <a:t>Final mass of potato cylinder(g)</a:t>
                      </a:r>
                      <a:endParaRPr b="1" sz="25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solidFill>
                            <a:srgbClr val="434343"/>
                          </a:solidFill>
                        </a:rPr>
                        <a:t>Change in mass of potato cylinder (g)</a:t>
                      </a:r>
                      <a:endParaRPr b="1" sz="25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solidFill>
                            <a:srgbClr val="434343"/>
                          </a:solidFill>
                        </a:rPr>
                        <a:t>Percentage change in mass of potato cylinder (%)</a:t>
                      </a:r>
                      <a:endParaRPr b="1" sz="25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0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2.60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3.07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0.47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 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0.1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2.81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3.14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 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0.2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2.69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2.72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 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0.3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2.8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2.35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 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0.4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2.65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2.05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rgbClr val="434343"/>
                          </a:solidFill>
                        </a:rPr>
                        <a:t> </a:t>
                      </a:r>
                      <a:endParaRPr b="1" sz="33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6" name="Google Shape;346;p37"/>
          <p:cNvSpPr txBox="1"/>
          <p:nvPr/>
        </p:nvSpPr>
        <p:spPr>
          <a:xfrm>
            <a:off x="1988375" y="700425"/>
            <a:ext cx="111048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11402675" y="8936875"/>
            <a:ext cx="40116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7"/>
          <p:cNvSpPr txBox="1"/>
          <p:nvPr/>
        </p:nvSpPr>
        <p:spPr>
          <a:xfrm>
            <a:off x="9288800" y="8714200"/>
            <a:ext cx="63003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49" name="Google Shape;349;p37"/>
          <p:cNvGraphicFramePr/>
          <p:nvPr/>
        </p:nvGraphicFramePr>
        <p:xfrm>
          <a:off x="1759763" y="1827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{74E97D38-0E56-44DE-AD08-479DC4C1616B}</a:tableStyleId>
              </a:tblPr>
              <a:tblGrid>
                <a:gridCol w="1311675"/>
                <a:gridCol w="1261650"/>
                <a:gridCol w="1078925"/>
                <a:gridCol w="3302950"/>
                <a:gridCol w="5518200"/>
              </a:tblGrid>
              <a:tr h="284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Concentration of sugar solution (mol/dm</a:t>
                      </a:r>
                      <a:r>
                        <a:rPr b="1" baseline="30000" lang="en-GB" sz="3500">
                          <a:solidFill>
                            <a:srgbClr val="434343"/>
                          </a:solidFill>
                        </a:rPr>
                        <a:t>3</a:t>
                      </a: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Starting mass of potato cylinder (g)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Final mass of potato cylinder(g)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solidFill>
                            <a:srgbClr val="434343"/>
                          </a:solidFill>
                        </a:rPr>
                        <a:t>Change in mass of potato cylinder (g)</a:t>
                      </a:r>
                      <a:endParaRPr b="1" sz="29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solidFill>
                            <a:srgbClr val="434343"/>
                          </a:solidFill>
                        </a:rPr>
                        <a:t>Percentage change in mass of potato cylinder (%)</a:t>
                      </a:r>
                      <a:endParaRPr b="1" sz="29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0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2.6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3.1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434343"/>
                          </a:solidFill>
                        </a:rPr>
                        <a:t>0.47</a:t>
                      </a:r>
                      <a:endParaRPr b="1" sz="3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rgbClr val="434343"/>
                          </a:solidFill>
                        </a:rPr>
                        <a:t>18.1</a:t>
                      </a:r>
                      <a:endParaRPr b="1" sz="3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0.1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2.8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3.1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434343"/>
                          </a:solidFill>
                        </a:rPr>
                        <a:t>0.33</a:t>
                      </a:r>
                      <a:endParaRPr b="1" sz="3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rgbClr val="434343"/>
                          </a:solidFill>
                        </a:rPr>
                        <a:t>11.7</a:t>
                      </a:r>
                      <a:endParaRPr b="1" sz="3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0.2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2.7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2.7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434343"/>
                          </a:solidFill>
                        </a:rPr>
                        <a:t>0.03</a:t>
                      </a:r>
                      <a:endParaRPr b="1" sz="3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rgbClr val="434343"/>
                          </a:solidFill>
                        </a:rPr>
                        <a:t>1.1</a:t>
                      </a:r>
                      <a:endParaRPr b="1" sz="3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0.3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2.8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2.4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434343"/>
                          </a:solidFill>
                        </a:rPr>
                        <a:t>-0.5</a:t>
                      </a:r>
                      <a:endParaRPr b="1" sz="3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rgbClr val="434343"/>
                          </a:solidFill>
                        </a:rPr>
                        <a:t>-16.1</a:t>
                      </a:r>
                      <a:endParaRPr b="1" sz="3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0.4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2.7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</a:rPr>
                        <a:t>2.1</a:t>
                      </a:r>
                      <a:endParaRPr b="1"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434343"/>
                          </a:solidFill>
                        </a:rPr>
                        <a:t>-0.6</a:t>
                      </a:r>
                      <a:endParaRPr b="1" sz="36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rgbClr val="434343"/>
                          </a:solidFill>
                        </a:rPr>
                        <a:t>-22.6</a:t>
                      </a:r>
                      <a:endParaRPr b="1" sz="3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7376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Finding the mean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1835550"/>
            <a:ext cx="9075893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657900" y="4374475"/>
            <a:ext cx="8190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9" name="Google Shape;99;p16"/>
          <p:cNvGraphicFramePr/>
          <p:nvPr/>
        </p:nvGraphicFramePr>
        <p:xfrm>
          <a:off x="1099525" y="370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{74E97D38-0E56-44DE-AD08-479DC4C1616B}</a:tableStyleId>
              </a:tblPr>
              <a:tblGrid>
                <a:gridCol w="2994100"/>
                <a:gridCol w="2024050"/>
                <a:gridCol w="2005475"/>
                <a:gridCol w="2151200"/>
                <a:gridCol w="2067450"/>
                <a:gridCol w="1958950"/>
              </a:tblGrid>
              <a:tr h="819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Attempt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Change in cell mass in grams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6"/>
          <p:cNvSpPr txBox="1"/>
          <p:nvPr/>
        </p:nvSpPr>
        <p:spPr>
          <a:xfrm>
            <a:off x="1099525" y="6103400"/>
            <a:ext cx="15171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Sum of all data = 0.16 + 0.11 +0.10 + 0.14 +0.19 = 0.7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337872" y="7201300"/>
            <a:ext cx="1113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 = 0.7 </a:t>
            </a:r>
            <a:r>
              <a:rPr lang="en-GB" sz="4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÷ 5 = 0.14g</a:t>
            </a:r>
            <a:endParaRPr sz="45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054158" y="8243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4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403174" y="797245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2483200" y="1667675"/>
            <a:ext cx="10641000" cy="153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Quick concept check: Find the mean number of hours required for a cell cycle.</a:t>
            </a:r>
            <a:b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0" name="Google Shape;110;p17"/>
          <p:cNvGraphicFramePr/>
          <p:nvPr/>
        </p:nvGraphicFramePr>
        <p:xfrm>
          <a:off x="1099525" y="347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{74E97D38-0E56-44DE-AD08-479DC4C1616B}</a:tableStyleId>
              </a:tblPr>
              <a:tblGrid>
                <a:gridCol w="3476600"/>
                <a:gridCol w="1664225"/>
                <a:gridCol w="2021825"/>
                <a:gridCol w="1814175"/>
                <a:gridCol w="1841900"/>
                <a:gridCol w="1698950"/>
              </a:tblGrid>
              <a:tr h="120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Trial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required to complete a cell cycle(hours)</a:t>
                      </a:r>
                      <a:endParaRPr b="1" sz="29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18.5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b="1" sz="5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917950" y="7376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Answer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50" y="2140350"/>
            <a:ext cx="9075893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1657900" y="4374475"/>
            <a:ext cx="8190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740950" y="4086350"/>
            <a:ext cx="15171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Sum of all data = 22+19+18.5 +21+25 = 105.5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113772" y="5498000"/>
            <a:ext cx="1113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 = 105.5 </a:t>
            </a:r>
            <a:r>
              <a:rPr lang="en-GB" sz="4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÷ 5 = 21.1 hours</a:t>
            </a:r>
            <a:endParaRPr sz="45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Converting units and standard form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86775" y="6839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dk2"/>
                </a:solidFill>
              </a:rPr>
              <a:t>Converting the units </a:t>
            </a:r>
            <a:endParaRPr sz="5200"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1508250" y="4883925"/>
            <a:ext cx="8756400" cy="51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/>
              <a:t>1 mm = 1000 </a:t>
            </a:r>
            <a:r>
              <a:rPr lang="en-GB" sz="6400">
                <a:highlight>
                  <a:srgbClr val="FFFFFF"/>
                </a:highlight>
              </a:rPr>
              <a:t>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6400">
                <a:highlight>
                  <a:srgbClr val="FFFFFF"/>
                </a:highlight>
              </a:rPr>
              <a:t>0.2mm =______μm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6400">
              <a:highlight>
                <a:srgbClr val="FFFFFF"/>
              </a:highlight>
            </a:endParaRPr>
          </a:p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451350" y="7958250"/>
            <a:ext cx="983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4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</a:t>
            </a:r>
            <a:r>
              <a:rPr lang="en-GB" sz="64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mm =3400μm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5231650" y="6270525"/>
            <a:ext cx="4103700" cy="1896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</a:t>
            </a:r>
            <a:endParaRPr b="1"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773600" y="7793250"/>
            <a:ext cx="4103700" cy="1896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3.4</a:t>
            </a:r>
            <a:endParaRPr b="1"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" name="Google Shape;139;p20"/>
          <p:cNvGrpSpPr/>
          <p:nvPr/>
        </p:nvGrpSpPr>
        <p:grpSpPr>
          <a:xfrm>
            <a:off x="859200" y="1550925"/>
            <a:ext cx="9775625" cy="3863050"/>
            <a:chOff x="8326800" y="3455925"/>
            <a:chExt cx="9775625" cy="3863050"/>
          </a:xfrm>
        </p:grpSpPr>
        <p:sp>
          <p:nvSpPr>
            <p:cNvPr id="140" name="Google Shape;140;p20"/>
            <p:cNvSpPr txBox="1"/>
            <p:nvPr/>
          </p:nvSpPr>
          <p:spPr>
            <a:xfrm>
              <a:off x="8326800" y="4318975"/>
              <a:ext cx="3000000" cy="30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sz="6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mm</a:t>
              </a:r>
              <a:endParaRPr/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15102425" y="4318975"/>
              <a:ext cx="3000000" cy="30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sz="6400">
                  <a:solidFill>
                    <a:srgbClr val="434343"/>
                  </a:solidFill>
                  <a:highlight>
                    <a:srgbClr val="FFFFFF"/>
                  </a:highlight>
                  <a:latin typeface="Montserrat"/>
                  <a:ea typeface="Montserrat"/>
                  <a:cs typeface="Montserrat"/>
                  <a:sym typeface="Montserrat"/>
                </a:rPr>
                <a:t>μm</a:t>
              </a:r>
              <a:endParaRPr sz="64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10755300" y="4318975"/>
              <a:ext cx="3817500" cy="543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 rot="10800000">
              <a:off x="10679100" y="4928575"/>
              <a:ext cx="3817500" cy="543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 txBox="1"/>
            <p:nvPr/>
          </p:nvSpPr>
          <p:spPr>
            <a:xfrm>
              <a:off x="11145300" y="3455925"/>
              <a:ext cx="3351300" cy="79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500">
                  <a:latin typeface="Montserrat"/>
                  <a:ea typeface="Montserrat"/>
                  <a:cs typeface="Montserrat"/>
                  <a:sym typeface="Montserrat"/>
                </a:rPr>
                <a:t>x 1000</a:t>
              </a:r>
              <a:endParaRPr sz="55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" name="Google Shape;145;p20"/>
            <p:cNvSpPr txBox="1"/>
            <p:nvPr/>
          </p:nvSpPr>
          <p:spPr>
            <a:xfrm>
              <a:off x="11145300" y="5419525"/>
              <a:ext cx="3351300" cy="79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500">
                  <a:latin typeface="Montserrat"/>
                  <a:ea typeface="Montserrat"/>
                  <a:cs typeface="Montserrat"/>
                  <a:sym typeface="Montserrat"/>
                </a:rPr>
                <a:t> ÷1000</a:t>
              </a:r>
              <a:endParaRPr sz="55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numbers in standard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917950" y="2519050"/>
            <a:ext cx="12384000" cy="99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/>
              <a:t>We have learnt that 1 mm = 1000 </a:t>
            </a:r>
            <a:r>
              <a:rPr lang="en-GB" sz="5100">
                <a:highlight>
                  <a:srgbClr val="FFFFFF"/>
                </a:highlight>
              </a:rPr>
              <a:t>μm.</a:t>
            </a:r>
            <a:endParaRPr sz="51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5100">
                <a:highlight>
                  <a:srgbClr val="FFFFFF"/>
                </a:highlight>
              </a:rPr>
              <a:t>So, 100mm = ____?______ μm</a:t>
            </a:r>
            <a:endParaRPr sz="5100">
              <a:highlight>
                <a:srgbClr val="FFFFFF"/>
              </a:highlight>
            </a:endParaRPr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1965700" y="4843975"/>
            <a:ext cx="119547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 x 1000 = 100,000</a:t>
            </a:r>
            <a:r>
              <a:rPr lang="en-GB" sz="5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sz="5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917950" y="6738650"/>
            <a:ext cx="15756900" cy="99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900"/>
              <a:t>We can express 100,000</a:t>
            </a:r>
            <a:r>
              <a:rPr lang="en-GB" sz="5500">
                <a:highlight>
                  <a:srgbClr val="FFFFFF"/>
                </a:highlight>
              </a:rPr>
              <a:t>μm</a:t>
            </a:r>
            <a:r>
              <a:rPr lang="en-GB" sz="4900"/>
              <a:t> in standard form. </a:t>
            </a:r>
            <a:endParaRPr sz="5100">
              <a:highlight>
                <a:srgbClr val="FFFFFF"/>
              </a:highlight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3937450" y="7512825"/>
            <a:ext cx="10181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100,000</a:t>
            </a:r>
            <a:r>
              <a:rPr lang="en-GB" sz="5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1 x 10</a:t>
            </a:r>
            <a:r>
              <a:rPr baseline="30000" lang="en-GB" sz="5400">
                <a:solidFill>
                  <a:srgbClr val="202122"/>
                </a:solidFill>
                <a:highlight>
                  <a:srgbClr val="F8F9FA"/>
                </a:highlight>
              </a:rPr>
              <a:t>5 </a:t>
            </a:r>
            <a:r>
              <a:rPr lang="en-GB" sz="5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sz="5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384550" y="432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Order of magnitude and standard form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272500" y="1824275"/>
            <a:ext cx="160269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Let’s try these two questions together:</a:t>
            </a:r>
            <a:endParaRPr sz="3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900"/>
              <a:t>1.  Express 35mm in </a:t>
            </a:r>
            <a:r>
              <a:rPr lang="en-GB" sz="3900">
                <a:highlight>
                  <a:srgbClr val="FFFFFF"/>
                </a:highlight>
              </a:rPr>
              <a:t>μm. Make sure your answer is in standard form.</a:t>
            </a:r>
            <a:endParaRPr sz="3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900"/>
              <a:t>2. Express 90mm in </a:t>
            </a:r>
            <a:r>
              <a:rPr lang="en-GB" sz="3900">
                <a:highlight>
                  <a:srgbClr val="FFFFFF"/>
                </a:highlight>
              </a:rPr>
              <a:t>μm. Make sure your answer is in standard form.</a:t>
            </a:r>
            <a:endParaRPr sz="3900"/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1731000" y="3638300"/>
            <a:ext cx="13645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35mm  = 35 x 1000</a:t>
            </a:r>
            <a:r>
              <a:rPr b="1" lang="en-GB" sz="39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35,000μm</a:t>
            </a:r>
            <a:endParaRPr b="1" sz="300"/>
          </a:p>
        </p:txBody>
      </p:sp>
      <p:sp>
        <p:nvSpPr>
          <p:cNvPr id="165" name="Google Shape;165;p22"/>
          <p:cNvSpPr txBox="1"/>
          <p:nvPr/>
        </p:nvSpPr>
        <p:spPr>
          <a:xfrm>
            <a:off x="272500" y="4578475"/>
            <a:ext cx="146349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35,000μm = 3.5 x 10,000= 3.5 x 10 x10 x10 x10 = 3.5 x 10</a:t>
            </a:r>
            <a:r>
              <a:rPr b="1" baseline="30000" lang="en-GB" sz="35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lang="en-GB" sz="3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1" sz="3500"/>
          </a:p>
        </p:txBody>
      </p:sp>
      <p:sp>
        <p:nvSpPr>
          <p:cNvPr id="166" name="Google Shape;166;p22"/>
          <p:cNvSpPr txBox="1"/>
          <p:nvPr/>
        </p:nvSpPr>
        <p:spPr>
          <a:xfrm>
            <a:off x="2006375" y="6547350"/>
            <a:ext cx="13645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90mm  = 90 x 1000</a:t>
            </a:r>
            <a:r>
              <a:rPr b="1" lang="en-GB" sz="39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90,000μm</a:t>
            </a:r>
            <a:endParaRPr b="1" sz="300"/>
          </a:p>
        </p:txBody>
      </p:sp>
      <p:sp>
        <p:nvSpPr>
          <p:cNvPr id="167" name="Google Shape;167;p22"/>
          <p:cNvSpPr txBox="1"/>
          <p:nvPr/>
        </p:nvSpPr>
        <p:spPr>
          <a:xfrm>
            <a:off x="618100" y="7315275"/>
            <a:ext cx="146349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90,000μm = 9 x 10,000= 9 x 10 x10 x10 x10 = 9 x 10</a:t>
            </a:r>
            <a:r>
              <a:rPr b="1" baseline="30000" lang="en-GB" sz="35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lang="en-GB" sz="35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1"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