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10287000" cx="18288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58A7624-27CF-4FC8-B5ED-486640BD230E}">
  <a:tblStyle styleId="{C58A7624-27CF-4FC8-B5ED-486640BD23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5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4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013ee5f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013ee5f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fa2e0c99f_1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fa2e0c99f_1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</a:t>
            </a: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i="1" sz="2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b="1"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c7b7a708f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8c7b7a708f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fa2e0c99f_1_1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8fa2e0c99f_1_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8fa2e0c99f_1_1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1ee7d01a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91ee7d01a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91ee7d01a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6c1a35cd4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6c1a35cd4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69bdc045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69bdc045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</a:t>
            </a: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i="1" sz="2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b="1"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b850cff9a_0_19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b850cff9a_0_1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6787776f1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6787776f1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fa2e0c99f_1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fa2e0c99f_1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c97be85e0_0_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c97be85e0_0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191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3000"/>
              <a:buChar char="–"/>
              <a:defRPr sz="3000"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 sz="2700"/>
            </a:lvl3pPr>
            <a:lvl4pPr indent="-3810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4pPr>
            <a:lvl5pPr indent="-3810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30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Relationship Id="rId7" Type="http://schemas.openxmlformats.org/officeDocument/2006/relationships/image" Target="../media/image26.png"/><Relationship Id="rId8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jpg"/><Relationship Id="rId10" Type="http://schemas.openxmlformats.org/officeDocument/2006/relationships/image" Target="../media/image6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Relationship Id="rId9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30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Relationship Id="rId7" Type="http://schemas.openxmlformats.org/officeDocument/2006/relationships/image" Target="../media/image26.png"/><Relationship Id="rId8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473600" y="608200"/>
            <a:ext cx="47232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German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24150" y="2660650"/>
            <a:ext cx="16518600" cy="27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Describing where you live [1 / 3]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609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Char char="-"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use of  "es gibt"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609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Char char="-"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places in the town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720875" y="8743825"/>
            <a:ext cx="4797300" cy="11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Herr Scales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" name="Google Shape;237;p25"/>
          <p:cNvGraphicFramePr/>
          <p:nvPr/>
        </p:nvGraphicFramePr>
        <p:xfrm>
          <a:off x="952500" y="246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{C58A7624-27CF-4FC8-B5ED-486640BD230E}</a:tableStyleId>
              </a:tblPr>
              <a:tblGrid>
                <a:gridCol w="3826875"/>
                <a:gridCol w="3826875"/>
              </a:tblGrid>
              <a:tr h="96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Noun</a:t>
                      </a:r>
                      <a:endParaRPr i="1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Noun after</a:t>
                      </a: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es gibt</a:t>
                      </a:r>
                      <a:endParaRPr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6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6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6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38" name="Google Shape;238;p25"/>
          <p:cNvSpPr txBox="1"/>
          <p:nvPr/>
        </p:nvSpPr>
        <p:spPr>
          <a:xfrm>
            <a:off x="952500" y="3567200"/>
            <a:ext cx="37407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der 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Markt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25"/>
          <p:cNvSpPr txBox="1"/>
          <p:nvPr/>
        </p:nvSpPr>
        <p:spPr>
          <a:xfrm>
            <a:off x="952500" y="6403025"/>
            <a:ext cx="38268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die 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Supermärkte</a:t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5"/>
          <p:cNvSpPr txBox="1"/>
          <p:nvPr/>
        </p:nvSpPr>
        <p:spPr>
          <a:xfrm>
            <a:off x="4779600" y="3561175"/>
            <a:ext cx="39627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b="1" lang="en-GB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einen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Markt</a:t>
            </a:r>
            <a:endParaRPr sz="12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5"/>
          <p:cNvSpPr txBox="1"/>
          <p:nvPr/>
        </p:nvSpPr>
        <p:spPr>
          <a:xfrm>
            <a:off x="4779600" y="4400875"/>
            <a:ext cx="38268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eine 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Post</a:t>
            </a:r>
            <a:endParaRPr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5"/>
          <p:cNvSpPr txBox="1"/>
          <p:nvPr/>
        </p:nvSpPr>
        <p:spPr>
          <a:xfrm>
            <a:off x="14059350" y="3433075"/>
            <a:ext cx="32769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5"/>
          <p:cNvSpPr txBox="1"/>
          <p:nvPr/>
        </p:nvSpPr>
        <p:spPr>
          <a:xfrm>
            <a:off x="4717200" y="5368650"/>
            <a:ext cx="38268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 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Rathaus</a:t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25"/>
          <p:cNvSpPr txBox="1"/>
          <p:nvPr/>
        </p:nvSpPr>
        <p:spPr>
          <a:xfrm>
            <a:off x="952500" y="4403400"/>
            <a:ext cx="38268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die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Post</a:t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25"/>
          <p:cNvSpPr txBox="1"/>
          <p:nvPr/>
        </p:nvSpPr>
        <p:spPr>
          <a:xfrm>
            <a:off x="952500" y="5373725"/>
            <a:ext cx="37407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das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Rathaus</a:t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25"/>
          <p:cNvSpPr txBox="1"/>
          <p:nvPr/>
        </p:nvSpPr>
        <p:spPr>
          <a:xfrm>
            <a:off x="1095475" y="890050"/>
            <a:ext cx="145671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latin typeface="Montserrat"/>
                <a:ea typeface="Montserrat"/>
                <a:cs typeface="Montserrat"/>
                <a:sym typeface="Montserrat"/>
              </a:rPr>
              <a:t>Can you change the noun after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 es gibt? </a:t>
            </a:r>
            <a:r>
              <a:rPr b="1" i="1" lang="en-GB" sz="3000"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b="1" i="1" lang="en-GB" sz="3000" u="sng">
                <a:latin typeface="Montserrat"/>
                <a:ea typeface="Montserrat"/>
                <a:cs typeface="Montserrat"/>
                <a:sym typeface="Montserrat"/>
              </a:rPr>
              <a:t>negative</a:t>
            </a:r>
            <a:r>
              <a:rPr b="1" i="1" lang="en-GB" sz="3000" u="sng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000">
                <a:latin typeface="Montserrat"/>
                <a:ea typeface="Montserrat"/>
                <a:cs typeface="Montserrat"/>
                <a:sym typeface="Montserrat"/>
              </a:rPr>
              <a:t>article. We will use some nouns from previous lessons!</a:t>
            </a:r>
            <a:endParaRPr b="1" i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4693200" y="6336425"/>
            <a:ext cx="4335900" cy="1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keine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Supermärkte</a:t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8" name="Google Shape;2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5225" y="2065750"/>
            <a:ext cx="2575776" cy="171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34101" y="3888113"/>
            <a:ext cx="2678501" cy="18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80799" y="5020226"/>
            <a:ext cx="2778900" cy="18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59695" y="6948552"/>
            <a:ext cx="1316106" cy="12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34475" y="6977725"/>
            <a:ext cx="1828102" cy="12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662575" y="6977725"/>
            <a:ext cx="1673676" cy="1218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5"/>
          <p:cNvCxnSpPr/>
          <p:nvPr/>
        </p:nvCxnSpPr>
        <p:spPr>
          <a:xfrm>
            <a:off x="11058175" y="2101025"/>
            <a:ext cx="2532900" cy="17028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25"/>
          <p:cNvCxnSpPr/>
          <p:nvPr/>
        </p:nvCxnSpPr>
        <p:spPr>
          <a:xfrm>
            <a:off x="13734100" y="3889775"/>
            <a:ext cx="2718900" cy="18318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25"/>
          <p:cNvCxnSpPr/>
          <p:nvPr/>
        </p:nvCxnSpPr>
        <p:spPr>
          <a:xfrm>
            <a:off x="9798900" y="5048875"/>
            <a:ext cx="2690400" cy="17745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25"/>
          <p:cNvCxnSpPr/>
          <p:nvPr/>
        </p:nvCxnSpPr>
        <p:spPr>
          <a:xfrm>
            <a:off x="12632250" y="7037925"/>
            <a:ext cx="4765200" cy="12021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25"/>
          <p:cNvCxnSpPr/>
          <p:nvPr/>
        </p:nvCxnSpPr>
        <p:spPr>
          <a:xfrm flipH="1">
            <a:off x="11015125" y="2115350"/>
            <a:ext cx="2590200" cy="16455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p25"/>
          <p:cNvCxnSpPr/>
          <p:nvPr/>
        </p:nvCxnSpPr>
        <p:spPr>
          <a:xfrm flipH="1">
            <a:off x="13891550" y="3889775"/>
            <a:ext cx="2518500" cy="18318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25"/>
          <p:cNvCxnSpPr/>
          <p:nvPr/>
        </p:nvCxnSpPr>
        <p:spPr>
          <a:xfrm flipH="1">
            <a:off x="9798875" y="5020250"/>
            <a:ext cx="2718900" cy="19176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25"/>
          <p:cNvCxnSpPr/>
          <p:nvPr/>
        </p:nvCxnSpPr>
        <p:spPr>
          <a:xfrm flipH="1">
            <a:off x="12660800" y="7009325"/>
            <a:ext cx="4679400" cy="11733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"/>
          <p:cNvSpPr txBox="1"/>
          <p:nvPr>
            <p:ph type="title"/>
          </p:nvPr>
        </p:nvSpPr>
        <p:spPr>
          <a:xfrm>
            <a:off x="917950" y="760475"/>
            <a:ext cx="6713700" cy="808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Summary</a:t>
            </a:r>
            <a:r>
              <a:rPr lang="en-GB">
                <a:solidFill>
                  <a:schemeClr val="accent6"/>
                </a:solidFill>
              </a:rPr>
              <a:t> of learning</a:t>
            </a:r>
            <a:endParaRPr>
              <a:solidFill>
                <a:schemeClr val="accent6"/>
              </a:solidFill>
            </a:endParaRPr>
          </a:p>
        </p:txBody>
      </p:sp>
      <p:graphicFrame>
        <p:nvGraphicFramePr>
          <p:cNvPr id="267" name="Google Shape;267;p26"/>
          <p:cNvGraphicFramePr/>
          <p:nvPr/>
        </p:nvGraphicFramePr>
        <p:xfrm>
          <a:off x="952500" y="3554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{C58A7624-27CF-4FC8-B5ED-486640BD230E}</a:tableStyleId>
              </a:tblPr>
              <a:tblGrid>
                <a:gridCol w="3276600"/>
                <a:gridCol w="3276600"/>
                <a:gridCol w="3276600"/>
                <a:gridCol w="3276600"/>
                <a:gridCol w="3276600"/>
              </a:tblGrid>
              <a:tr h="70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b="1" i="1" sz="30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b="1" i="1" sz="30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Neuter</a:t>
                      </a:r>
                      <a:endParaRPr b="1" i="1" sz="30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b="1" i="1" sz="30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82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 gibt/gab</a:t>
                      </a:r>
                      <a:endParaRPr b="1" sz="30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Bahnhof</a:t>
                      </a:r>
                      <a:r>
                        <a:rPr lang="en-GB" sz="2800">
                          <a:solidFill>
                            <a:schemeClr val="accent6"/>
                          </a:solidFill>
                        </a:rPr>
                        <a:t>          </a:t>
                      </a:r>
                      <a:endParaRPr sz="2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Bibliothek</a:t>
                      </a:r>
                      <a:endParaRPr sz="2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  Kino</a:t>
                      </a:r>
                      <a:r>
                        <a:rPr lang="en-GB" sz="2800">
                          <a:solidFill>
                            <a:schemeClr val="accent6"/>
                          </a:solidFill>
                        </a:rPr>
                        <a:t> </a:t>
                      </a:r>
                      <a:endParaRPr sz="2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        Kinos</a:t>
                      </a:r>
                      <a:r>
                        <a:rPr lang="en-GB" sz="2800">
                          <a:solidFill>
                            <a:schemeClr val="accent6"/>
                          </a:solidFill>
                        </a:rPr>
                        <a:t> </a:t>
                      </a:r>
                      <a:endParaRPr sz="2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8" name="Google Shape;268;p26"/>
          <p:cNvGraphicFramePr/>
          <p:nvPr/>
        </p:nvGraphicFramePr>
        <p:xfrm>
          <a:off x="872250" y="680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{C58A7624-27CF-4FC8-B5ED-486640BD230E}</a:tableStyleId>
              </a:tblPr>
              <a:tblGrid>
                <a:gridCol w="3308700"/>
                <a:gridCol w="3308700"/>
                <a:gridCol w="3308700"/>
                <a:gridCol w="3308700"/>
                <a:gridCol w="3308700"/>
              </a:tblGrid>
              <a:tr h="83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 gibt</a:t>
                      </a:r>
                      <a:endParaRPr b="1" sz="30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Bahnhof</a:t>
                      </a:r>
                      <a:endParaRPr sz="2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Bibliothek</a:t>
                      </a:r>
                      <a:endParaRPr sz="2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    Kino</a:t>
                      </a:r>
                      <a:endParaRPr sz="2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        Kinos</a:t>
                      </a:r>
                      <a:endParaRPr sz="2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69" name="Google Shape;269;p26"/>
          <p:cNvSpPr txBox="1"/>
          <p:nvPr/>
        </p:nvSpPr>
        <p:spPr>
          <a:xfrm>
            <a:off x="707825" y="1826800"/>
            <a:ext cx="14385600" cy="104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In German, </a:t>
            </a:r>
            <a:r>
              <a:rPr b="1" lang="en-GB" sz="3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es gibt(</a:t>
            </a:r>
            <a:r>
              <a:rPr b="1" i="1" lang="en-GB" sz="3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there is/are) and </a:t>
            </a:r>
            <a:r>
              <a:rPr b="1" lang="en-GB" sz="3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es gab</a:t>
            </a:r>
            <a:r>
              <a:rPr b="1" i="1" lang="en-GB" sz="3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(there was/were) are followed by the accusative as follows:</a:t>
            </a:r>
            <a:endParaRPr b="1" i="1" sz="3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26"/>
          <p:cNvSpPr txBox="1"/>
          <p:nvPr/>
        </p:nvSpPr>
        <p:spPr>
          <a:xfrm>
            <a:off x="1164775" y="5357625"/>
            <a:ext cx="14385600" cy="104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If you want to say there isn't/aren'twasn't/weren't something, the pattern is as follows:</a:t>
            </a:r>
            <a:endParaRPr b="1" i="1" sz="3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26"/>
          <p:cNvSpPr txBox="1"/>
          <p:nvPr/>
        </p:nvSpPr>
        <p:spPr>
          <a:xfrm>
            <a:off x="3500650" y="4317225"/>
            <a:ext cx="1548300" cy="50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einen</a:t>
            </a:r>
            <a:endParaRPr b="1" sz="3000">
              <a:solidFill>
                <a:schemeClr val="accent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26"/>
          <p:cNvSpPr txBox="1"/>
          <p:nvPr/>
        </p:nvSpPr>
        <p:spPr>
          <a:xfrm>
            <a:off x="7001875" y="4317225"/>
            <a:ext cx="12393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eine</a:t>
            </a:r>
            <a:endParaRPr b="1" sz="3000">
              <a:solidFill>
                <a:schemeClr val="accent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26"/>
          <p:cNvSpPr txBox="1"/>
          <p:nvPr/>
        </p:nvSpPr>
        <p:spPr>
          <a:xfrm>
            <a:off x="12877125" y="3451775"/>
            <a:ext cx="535500" cy="80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26"/>
          <p:cNvSpPr txBox="1"/>
          <p:nvPr/>
        </p:nvSpPr>
        <p:spPr>
          <a:xfrm>
            <a:off x="10700850" y="4259975"/>
            <a:ext cx="1087200" cy="50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ein</a:t>
            </a:r>
            <a:endParaRPr b="1" sz="3000">
              <a:solidFill>
                <a:schemeClr val="accent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26"/>
          <p:cNvSpPr txBox="1"/>
          <p:nvPr/>
        </p:nvSpPr>
        <p:spPr>
          <a:xfrm>
            <a:off x="14107050" y="4186475"/>
            <a:ext cx="12393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viele</a:t>
            </a:r>
            <a:endParaRPr b="1" sz="3000">
              <a:solidFill>
                <a:schemeClr val="accent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5561150" y="7438125"/>
            <a:ext cx="841800" cy="80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26"/>
          <p:cNvSpPr txBox="1"/>
          <p:nvPr/>
        </p:nvSpPr>
        <p:spPr>
          <a:xfrm>
            <a:off x="3185000" y="6934725"/>
            <a:ext cx="1688100" cy="50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keine</a:t>
            </a:r>
            <a:r>
              <a:rPr b="1" lang="en-GB" sz="30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 sz="3000">
              <a:solidFill>
                <a:schemeClr val="accent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26"/>
          <p:cNvSpPr txBox="1"/>
          <p:nvPr/>
        </p:nvSpPr>
        <p:spPr>
          <a:xfrm>
            <a:off x="8990950" y="7403200"/>
            <a:ext cx="6696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26"/>
          <p:cNvSpPr txBox="1"/>
          <p:nvPr/>
        </p:nvSpPr>
        <p:spPr>
          <a:xfrm>
            <a:off x="6850325" y="6861225"/>
            <a:ext cx="13908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keine</a:t>
            </a:r>
            <a:endParaRPr b="1" sz="3000">
              <a:solidFill>
                <a:schemeClr val="accent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26"/>
          <p:cNvSpPr txBox="1"/>
          <p:nvPr/>
        </p:nvSpPr>
        <p:spPr>
          <a:xfrm>
            <a:off x="10436550" y="6991975"/>
            <a:ext cx="1688100" cy="50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kein</a:t>
            </a:r>
            <a:endParaRPr b="1" sz="3000">
              <a:solidFill>
                <a:schemeClr val="accent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26"/>
          <p:cNvSpPr txBox="1"/>
          <p:nvPr/>
        </p:nvSpPr>
        <p:spPr>
          <a:xfrm>
            <a:off x="13610275" y="6918475"/>
            <a:ext cx="1940100" cy="50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keine</a:t>
            </a:r>
            <a:endParaRPr b="1" sz="3000">
              <a:solidFill>
                <a:schemeClr val="accent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7643904" y="-175425"/>
            <a:ext cx="3034800" cy="21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chemeClr val="accent5"/>
                </a:solidFill>
              </a:rPr>
              <a:t>a</a:t>
            </a:r>
            <a:endParaRPr sz="18000">
              <a:solidFill>
                <a:schemeClr val="accent5"/>
              </a:solidFill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6291840" y="2426663"/>
            <a:ext cx="5704200" cy="352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4343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1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gen</a:t>
            </a:r>
            <a:endParaRPr sz="12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13529457" y="1041668"/>
            <a:ext cx="3636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ben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8113425" y="6125625"/>
            <a:ext cx="2358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kl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14437449" y="5297250"/>
            <a:ext cx="2358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1418424" y="5462350"/>
            <a:ext cx="37728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hren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1417150" y="1046100"/>
            <a:ext cx="37728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es g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1" name="Google Shape;101;p17"/>
          <p:cNvGrpSpPr/>
          <p:nvPr/>
        </p:nvGrpSpPr>
        <p:grpSpPr>
          <a:xfrm>
            <a:off x="13930981" y="6608425"/>
            <a:ext cx="2706590" cy="2251670"/>
            <a:chOff x="8172752" y="3484668"/>
            <a:chExt cx="2347637" cy="1937254"/>
          </a:xfrm>
        </p:grpSpPr>
        <p:pic>
          <p:nvPicPr>
            <p:cNvPr id="102" name="Google Shape;102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72752" y="4324556"/>
              <a:ext cx="1108450" cy="10973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94281" y="4324556"/>
              <a:ext cx="1226108" cy="10973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13662" y="3484668"/>
              <a:ext cx="757452" cy="78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690521" y="3661764"/>
              <a:ext cx="581170" cy="6627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" name="Google Shape;106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43625" y="6818126"/>
            <a:ext cx="3034800" cy="20181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17"/>
          <p:cNvGrpSpPr/>
          <p:nvPr/>
        </p:nvGrpSpPr>
        <p:grpSpPr>
          <a:xfrm>
            <a:off x="13931215" y="2600010"/>
            <a:ext cx="2910541" cy="2305319"/>
            <a:chOff x="9223424" y="1596221"/>
            <a:chExt cx="2233895" cy="1769375"/>
          </a:xfrm>
        </p:grpSpPr>
        <p:pic>
          <p:nvPicPr>
            <p:cNvPr id="108" name="Google Shape;108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650935" y="1996751"/>
              <a:ext cx="806384" cy="968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223424" y="1596221"/>
              <a:ext cx="1574744" cy="1769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0" name="Google Shape;110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44850" y="7510625"/>
            <a:ext cx="1316225" cy="17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925961" y="2681350"/>
            <a:ext cx="3028995" cy="178202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12140679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Rachel Hawkes</a:t>
            </a:r>
            <a:endParaRPr sz="2100"/>
          </a:p>
        </p:txBody>
      </p:sp>
      <p:sp>
        <p:nvSpPr>
          <p:cNvPr id="113" name="Google Shape;113;p17"/>
          <p:cNvSpPr txBox="1"/>
          <p:nvPr/>
        </p:nvSpPr>
        <p:spPr>
          <a:xfrm>
            <a:off x="1742450" y="2430150"/>
            <a:ext cx="32424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here was/were</a:t>
            </a:r>
            <a:endParaRPr i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165450" y="9040025"/>
            <a:ext cx="978051" cy="97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6658848" y="334333"/>
            <a:ext cx="4949700" cy="21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400"/>
              <a:buFont typeface="Century Gothic"/>
              <a:buNone/>
            </a:pPr>
            <a:r>
              <a:rPr b="1" lang="en-GB" sz="14400">
                <a:solidFill>
                  <a:schemeClr val="accent5"/>
                </a:solidFill>
              </a:rPr>
              <a:t>ä</a:t>
            </a:r>
            <a:endParaRPr sz="14400">
              <a:solidFill>
                <a:schemeClr val="accent5"/>
              </a:solidFill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6406665" y="2842499"/>
            <a:ext cx="5704200" cy="3874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4343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sp</a:t>
            </a:r>
            <a:r>
              <a:rPr lang="en-GB" sz="9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9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9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1921980" y="5076268"/>
            <a:ext cx="30636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he</a:t>
            </a:r>
            <a:endParaRPr sz="8100">
              <a:solidFill>
                <a:srgbClr val="FFC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12845345" y="5038743"/>
            <a:ext cx="5018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hlen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13163348" y="358131"/>
            <a:ext cx="4382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hnlich</a:t>
            </a:r>
            <a:endParaRPr i="1"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741462" y="356538"/>
            <a:ext cx="5425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hlen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6982100" y="7226800"/>
            <a:ext cx="45438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erkl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ren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9725" y="2915873"/>
            <a:ext cx="2317375" cy="189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4280" y="6597441"/>
            <a:ext cx="3357077" cy="275280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2019368" y="7226793"/>
            <a:ext cx="3762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Berlin 1KM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4659" y="1823583"/>
            <a:ext cx="2965881" cy="281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50971" y="2314811"/>
            <a:ext cx="538830" cy="58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05720" y="2210565"/>
            <a:ext cx="538830" cy="58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87698" y="2241467"/>
            <a:ext cx="538830" cy="585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2019368" y="2883420"/>
            <a:ext cx="31419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1, 2, 3, …100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inking Face on Facebook 2.2" id="135" name="Google Shape;135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976770" y="7369164"/>
            <a:ext cx="1511109" cy="151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356293" y="6776692"/>
            <a:ext cx="1226034" cy="200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656582" y="6716992"/>
            <a:ext cx="1156146" cy="189479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7218571" y="8314254"/>
            <a:ext cx="385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[to explain]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12140679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Rachel Hawkes</a:t>
            </a:r>
            <a:endParaRPr sz="2100"/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539113" y="1683814"/>
            <a:ext cx="1556646" cy="225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15268892" y="1668226"/>
            <a:ext cx="1721199" cy="225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158400" y="8992475"/>
            <a:ext cx="978051" cy="97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/>
        </p:nvSpPr>
        <p:spPr>
          <a:xfrm>
            <a:off x="569025" y="28763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Universit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5910225" y="28763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den</a:t>
            </a:r>
            <a:endParaRPr sz="6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11251425" y="28763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6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rkte</a:t>
            </a:r>
            <a:endParaRPr sz="6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569025" y="40283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university</a:t>
            </a:r>
            <a:endParaRPr i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5910225" y="40283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shops</a:t>
            </a:r>
            <a:endParaRPr i="1" sz="4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1251425" y="40284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markets</a:t>
            </a:r>
            <a:endParaRPr i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569025" y="61060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Heim</a:t>
            </a:r>
            <a:r>
              <a:rPr lang="en-GB" sz="5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5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5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569025" y="72580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home area</a:t>
            </a:r>
            <a:endParaRPr i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5910225" y="61060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den</a:t>
            </a:r>
            <a:endParaRPr sz="6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11251425" y="61060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thaus</a:t>
            </a:r>
            <a:endParaRPr sz="6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5910300" y="72580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shop</a:t>
            </a:r>
            <a:endParaRPr i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11251425" y="72580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i="1"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town hall</a:t>
            </a:r>
            <a:r>
              <a:rPr i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Google Shape;163;p20"/>
          <p:cNvGraphicFramePr/>
          <p:nvPr/>
        </p:nvGraphicFramePr>
        <p:xfrm>
          <a:off x="629675" y="69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{C58A7624-27CF-4FC8-B5ED-486640BD230E}</a:tableStyleId>
              </a:tblPr>
              <a:tblGrid>
                <a:gridCol w="6965100"/>
                <a:gridCol w="6769025"/>
              </a:tblGrid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der Bahnhof("e)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train station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der Laden(")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shop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Turm("e)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tower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die Bibliothek(en)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library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Universität(en)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university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Fußgängerzone(n)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pedestrian zone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Kino(s)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cinema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Restaurant(s)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restaurant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Einkaufszentrum(-zentren))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shopping mall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Theater(s)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theatre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/>
        </p:nvSpPr>
        <p:spPr>
          <a:xfrm>
            <a:off x="750900" y="598350"/>
            <a:ext cx="3754200" cy="29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New blue unlocking icon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1104600" y="4732425"/>
            <a:ext cx="16078800" cy="3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accent3"/>
                </a:solidFill>
              </a:rPr>
              <a:t>Grammatik</a:t>
            </a:r>
            <a:br>
              <a:rPr lang="en-GB" sz="7200">
                <a:solidFill>
                  <a:schemeClr val="accent3"/>
                </a:solidFill>
              </a:rPr>
            </a:br>
            <a:r>
              <a:rPr lang="en-GB" sz="5100">
                <a:solidFill>
                  <a:schemeClr val="accent3"/>
                </a:solidFill>
              </a:rPr>
              <a:t>Using "es gibt/es gab + accusative</a:t>
            </a:r>
            <a:endParaRPr sz="51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accent3"/>
              </a:solidFill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38" y="449050"/>
            <a:ext cx="2721373" cy="272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type="title"/>
          </p:nvPr>
        </p:nvSpPr>
        <p:spPr>
          <a:xfrm>
            <a:off x="917950" y="798825"/>
            <a:ext cx="16571700" cy="180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3"/>
                </a:solidFill>
              </a:rPr>
              <a:t>es gibt</a:t>
            </a:r>
            <a:r>
              <a:rPr lang="en-GB" sz="3600">
                <a:solidFill>
                  <a:schemeClr val="dk2"/>
                </a:solidFill>
              </a:rPr>
              <a:t> </a:t>
            </a:r>
            <a:r>
              <a:rPr i="1" lang="en-GB" sz="3600">
                <a:solidFill>
                  <a:schemeClr val="dk2"/>
                </a:solidFill>
              </a:rPr>
              <a:t>= there is/there are. </a:t>
            </a:r>
            <a:r>
              <a:rPr lang="en-GB" sz="3600">
                <a:solidFill>
                  <a:schemeClr val="accent3"/>
                </a:solidFill>
              </a:rPr>
              <a:t>es gab </a:t>
            </a:r>
            <a:r>
              <a:rPr i="1" lang="en-GB" sz="3600">
                <a:solidFill>
                  <a:schemeClr val="dk2"/>
                </a:solidFill>
              </a:rPr>
              <a:t>= there was/there were</a:t>
            </a:r>
            <a:endParaRPr i="1"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600">
                <a:solidFill>
                  <a:schemeClr val="dk2"/>
                </a:solidFill>
              </a:rPr>
              <a:t>These phrases are followed by nouns in the accusative.</a:t>
            </a:r>
            <a:endParaRPr i="1" sz="3600">
              <a:solidFill>
                <a:schemeClr val="dk2"/>
              </a:solidFill>
            </a:endParaRPr>
          </a:p>
        </p:txBody>
      </p:sp>
      <p:graphicFrame>
        <p:nvGraphicFramePr>
          <p:cNvPr id="177" name="Google Shape;177;p22"/>
          <p:cNvGraphicFramePr/>
          <p:nvPr/>
        </p:nvGraphicFramePr>
        <p:xfrm>
          <a:off x="952500" y="287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{C58A7624-27CF-4FC8-B5ED-486640BD230E}</a:tableStyleId>
              </a:tblPr>
              <a:tblGrid>
                <a:gridCol w="3276600"/>
                <a:gridCol w="3276600"/>
                <a:gridCol w="3276600"/>
                <a:gridCol w="3276600"/>
                <a:gridCol w="3276600"/>
              </a:tblGrid>
              <a:tr h="119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Neuter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19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Nominative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 gibt/es gab+ accusative 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Translation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8" name="Google Shape;178;p22"/>
          <p:cNvSpPr txBox="1"/>
          <p:nvPr/>
        </p:nvSpPr>
        <p:spPr>
          <a:xfrm>
            <a:off x="4591125" y="7651875"/>
            <a:ext cx="899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4304175" y="4132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Bahnhof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7635100" y="4094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eine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Bibliothek</a:t>
            </a:r>
            <a:endParaRPr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10782300" y="4094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Kino</a:t>
            </a:r>
            <a:endParaRPr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14141700" y="414237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(viele)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Läden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4304175" y="52433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einen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Bahnhof</a:t>
            </a:r>
            <a:endParaRPr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7543238" y="52433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Bibliothek</a:t>
            </a:r>
            <a:endParaRPr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10921500" y="52813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Kino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14141700" y="52813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(viele)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Läden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4304175" y="6447600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there is/was a train station</a:t>
            </a:r>
            <a:endParaRPr i="1"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7575300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10921500" y="64686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there is/was a cinema</a:t>
            </a:r>
            <a:endParaRPr i="1"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14141700" y="6447600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rgbClr val="31538F"/>
                </a:solidFill>
                <a:latin typeface="Montserrat"/>
                <a:ea typeface="Montserrat"/>
                <a:cs typeface="Montserrat"/>
                <a:sym typeface="Montserrat"/>
              </a:rPr>
              <a:t>there are (many) shops</a:t>
            </a:r>
            <a:endParaRPr i="1" sz="3000">
              <a:solidFill>
                <a:srgbClr val="31538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7441575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there is/was a library</a:t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type="title"/>
          </p:nvPr>
        </p:nvSpPr>
        <p:spPr>
          <a:xfrm>
            <a:off x="917950" y="798825"/>
            <a:ext cx="16571700" cy="180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3"/>
                </a:solidFill>
              </a:rPr>
              <a:t>e</a:t>
            </a:r>
            <a:r>
              <a:rPr lang="en-GB" sz="3600">
                <a:solidFill>
                  <a:schemeClr val="accent3"/>
                </a:solidFill>
              </a:rPr>
              <a:t>s gibt</a:t>
            </a:r>
            <a:r>
              <a:rPr lang="en-GB" sz="3600">
                <a:solidFill>
                  <a:schemeClr val="dk2"/>
                </a:solidFill>
              </a:rPr>
              <a:t> </a:t>
            </a:r>
            <a:r>
              <a:rPr i="1" lang="en-GB" sz="3600">
                <a:solidFill>
                  <a:schemeClr val="dk2"/>
                </a:solidFill>
              </a:rPr>
              <a:t>= there is/there are. </a:t>
            </a:r>
            <a:r>
              <a:rPr lang="en-GB" sz="3600">
                <a:solidFill>
                  <a:schemeClr val="accent3"/>
                </a:solidFill>
              </a:rPr>
              <a:t>e</a:t>
            </a:r>
            <a:r>
              <a:rPr lang="en-GB" sz="3600">
                <a:solidFill>
                  <a:schemeClr val="accent3"/>
                </a:solidFill>
              </a:rPr>
              <a:t>s gab </a:t>
            </a:r>
            <a:r>
              <a:rPr i="1" lang="en-GB" sz="3600">
                <a:solidFill>
                  <a:schemeClr val="dk2"/>
                </a:solidFill>
              </a:rPr>
              <a:t>= there was/there were</a:t>
            </a:r>
            <a:endParaRPr i="1"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600">
                <a:solidFill>
                  <a:schemeClr val="dk2"/>
                </a:solidFill>
              </a:rPr>
              <a:t>These phrases can likewise be followed by the </a:t>
            </a:r>
            <a:r>
              <a:rPr i="1" lang="en-GB" sz="3600" u="sng">
                <a:solidFill>
                  <a:schemeClr val="dk2"/>
                </a:solidFill>
              </a:rPr>
              <a:t>negative article</a:t>
            </a:r>
            <a:r>
              <a:rPr i="1" lang="en-GB" sz="3600">
                <a:solidFill>
                  <a:schemeClr val="dk2"/>
                </a:solidFill>
              </a:rPr>
              <a:t> to say that there</a:t>
            </a:r>
            <a:r>
              <a:rPr i="1" lang="en-GB" sz="3600" u="sng">
                <a:solidFill>
                  <a:schemeClr val="dk2"/>
                </a:solidFill>
              </a:rPr>
              <a:t> isn't/wasn't </a:t>
            </a:r>
            <a:r>
              <a:rPr i="1" lang="en-GB" sz="3600">
                <a:solidFill>
                  <a:schemeClr val="dk2"/>
                </a:solidFill>
              </a:rPr>
              <a:t>something</a:t>
            </a:r>
            <a:endParaRPr i="1" sz="3600">
              <a:solidFill>
                <a:schemeClr val="dk2"/>
              </a:solidFill>
            </a:endParaRPr>
          </a:p>
        </p:txBody>
      </p:sp>
      <p:graphicFrame>
        <p:nvGraphicFramePr>
          <p:cNvPr id="197" name="Google Shape;197;p23"/>
          <p:cNvGraphicFramePr/>
          <p:nvPr/>
        </p:nvGraphicFramePr>
        <p:xfrm>
          <a:off x="952500" y="287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{C58A7624-27CF-4FC8-B5ED-486640BD230E}</a:tableStyleId>
              </a:tblPr>
              <a:tblGrid>
                <a:gridCol w="3276600"/>
                <a:gridCol w="3276600"/>
                <a:gridCol w="3276600"/>
                <a:gridCol w="3276600"/>
                <a:gridCol w="3276600"/>
              </a:tblGrid>
              <a:tr h="126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Neuter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26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Nominative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 gibt/es gab+ accusative 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Translation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8" name="Google Shape;198;p23"/>
          <p:cNvSpPr txBox="1"/>
          <p:nvPr/>
        </p:nvSpPr>
        <p:spPr>
          <a:xfrm>
            <a:off x="4591125" y="7651875"/>
            <a:ext cx="899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4304175" y="4132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Bahnhof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7635100" y="4094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eine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Bibliothek</a:t>
            </a:r>
            <a:endParaRPr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10782300" y="4094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Kino</a:t>
            </a:r>
            <a:endParaRPr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14141700" y="414237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(viele)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Läden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4304175" y="52433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einen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Bahnhof</a:t>
            </a:r>
            <a:endParaRPr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7543238" y="52433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Bibliothek</a:t>
            </a:r>
            <a:endParaRPr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10921500" y="52813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Kino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14141700" y="52813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keine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Läden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4304175" y="6447600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there</a:t>
            </a:r>
            <a:r>
              <a:rPr i="1"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isn't/wasn't a train station</a:t>
            </a:r>
            <a:endParaRPr i="1" sz="2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7575300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3"/>
          <p:cNvSpPr txBox="1"/>
          <p:nvPr/>
        </p:nvSpPr>
        <p:spPr>
          <a:xfrm>
            <a:off x="10921500" y="64686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there isn't/wasn't a cinema</a:t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3"/>
          <p:cNvSpPr txBox="1"/>
          <p:nvPr/>
        </p:nvSpPr>
        <p:spPr>
          <a:xfrm>
            <a:off x="14141700" y="6447600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there aren't/weren't any shops</a:t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7441575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there isn't/wasn't a library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p24"/>
          <p:cNvGraphicFramePr/>
          <p:nvPr/>
        </p:nvGraphicFramePr>
        <p:xfrm>
          <a:off x="952500" y="246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{C58A7624-27CF-4FC8-B5ED-486640BD230E}</a:tableStyleId>
              </a:tblPr>
              <a:tblGrid>
                <a:gridCol w="3826875"/>
                <a:gridCol w="3826875"/>
              </a:tblGrid>
              <a:tr h="96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Noun</a:t>
                      </a:r>
                      <a:endParaRPr i="1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Noun after</a:t>
                      </a: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es gibt</a:t>
                      </a:r>
                      <a:endParaRPr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6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6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6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7" name="Google Shape;217;p24"/>
          <p:cNvSpPr txBox="1"/>
          <p:nvPr/>
        </p:nvSpPr>
        <p:spPr>
          <a:xfrm>
            <a:off x="952500" y="3567200"/>
            <a:ext cx="37407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der 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Markt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952500" y="6403025"/>
            <a:ext cx="38268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die 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Supermärkte</a:t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4779600" y="3561175"/>
            <a:ext cx="39627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einen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Markt</a:t>
            </a:r>
            <a:endParaRPr sz="12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4779600" y="4400875"/>
            <a:ext cx="38268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eine 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Post</a:t>
            </a:r>
            <a:endParaRPr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14059350" y="3433075"/>
            <a:ext cx="32769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4"/>
          <p:cNvSpPr txBox="1"/>
          <p:nvPr/>
        </p:nvSpPr>
        <p:spPr>
          <a:xfrm>
            <a:off x="4717200" y="5368650"/>
            <a:ext cx="38268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ein 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Rathaus</a:t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24"/>
          <p:cNvSpPr txBox="1"/>
          <p:nvPr/>
        </p:nvSpPr>
        <p:spPr>
          <a:xfrm>
            <a:off x="952500" y="4403400"/>
            <a:ext cx="38268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die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Post</a:t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4"/>
          <p:cNvSpPr txBox="1"/>
          <p:nvPr/>
        </p:nvSpPr>
        <p:spPr>
          <a:xfrm>
            <a:off x="952500" y="5373725"/>
            <a:ext cx="37407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das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Rathaus</a:t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1095475" y="890050"/>
            <a:ext cx="145671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latin typeface="Montserrat"/>
                <a:ea typeface="Montserrat"/>
                <a:cs typeface="Montserrat"/>
                <a:sym typeface="Montserrat"/>
              </a:rPr>
              <a:t>Can you change the noun after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 es gibt? </a:t>
            </a:r>
            <a:r>
              <a:rPr b="1" i="1" lang="en-GB" sz="3000"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b="1" i="1" lang="en-GB" sz="3000" u="sng">
                <a:latin typeface="Montserrat"/>
                <a:ea typeface="Montserrat"/>
                <a:cs typeface="Montserrat"/>
                <a:sym typeface="Montserrat"/>
              </a:rPr>
              <a:t>indefinite </a:t>
            </a:r>
            <a:r>
              <a:rPr b="1" i="1" lang="en-GB" sz="3000">
                <a:latin typeface="Montserrat"/>
                <a:ea typeface="Montserrat"/>
                <a:cs typeface="Montserrat"/>
                <a:sym typeface="Montserrat"/>
              </a:rPr>
              <a:t>article. We will use some nouns from previous lessons!</a:t>
            </a:r>
            <a:endParaRPr b="1" i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4693200" y="6336425"/>
            <a:ext cx="4335900" cy="1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viele 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Supermärkte</a:t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7" name="Google Shape;2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5225" y="2065750"/>
            <a:ext cx="2575776" cy="171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34101" y="3888113"/>
            <a:ext cx="2678501" cy="18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80799" y="5020226"/>
            <a:ext cx="2778900" cy="18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59695" y="6948552"/>
            <a:ext cx="1316106" cy="12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34475" y="6977725"/>
            <a:ext cx="1828102" cy="12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662575" y="6977725"/>
            <a:ext cx="1673676" cy="12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