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22" Type="http://schemas.openxmlformats.org/officeDocument/2006/relationships/font" Target="fonts/MontserratMedium-italic.fntdata"/><Relationship Id="rId21" Type="http://schemas.openxmlformats.org/officeDocument/2006/relationships/font" Target="fonts/MontserratMedium-bold.fntdata"/><Relationship Id="rId24" Type="http://schemas.openxmlformats.org/officeDocument/2006/relationships/font" Target="fonts/CenturyGothic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7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cb6fe4be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cb6fe4be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bc8c3acf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bc8c3acf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bc8c3acff_1_9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bc8c3acff_1_9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bc8c3acff_1_8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bc8c3acff_1_8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bc8c3acff_1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bc8c3acff_1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cb6fe4be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cb6fe4be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191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3000"/>
              <a:buChar char="–"/>
              <a:defRPr sz="3000"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 sz="2700"/>
            </a:lvl3pPr>
            <a:lvl4pPr indent="-3810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4pPr>
            <a:lvl5pPr indent="-3810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idx="4294967295" type="ctrTitle"/>
          </p:nvPr>
        </p:nvSpPr>
        <p:spPr>
          <a:xfrm>
            <a:off x="453850" y="2876300"/>
            <a:ext cx="14901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rgbClr val="4B3241"/>
                </a:solidFill>
              </a:rPr>
              <a:t>Talking about what you do in the summer  [1 / 3]</a:t>
            </a:r>
            <a:endParaRPr sz="4600">
              <a:solidFill>
                <a:srgbClr val="4B3241"/>
              </a:solidFill>
            </a:endParaRPr>
          </a:p>
          <a:p>
            <a:pPr indent="-520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600"/>
              <a:buChar char="-"/>
            </a:pPr>
            <a:r>
              <a:rPr lang="en-GB" sz="4600">
                <a:solidFill>
                  <a:srgbClr val="4B3241"/>
                </a:solidFill>
              </a:rPr>
              <a:t>Present tense: -ar regular verbs</a:t>
            </a:r>
            <a:endParaRPr sz="4600">
              <a:solidFill>
                <a:srgbClr val="4B3241"/>
              </a:solidFill>
            </a:endParaRPr>
          </a:p>
        </p:txBody>
      </p:sp>
      <p:sp>
        <p:nvSpPr>
          <p:cNvPr id="83" name="Google Shape;83;p15"/>
          <p:cNvSpPr txBox="1"/>
          <p:nvPr>
            <p:ph idx="4294967295" type="subTitle"/>
          </p:nvPr>
        </p:nvSpPr>
        <p:spPr>
          <a:xfrm>
            <a:off x="59400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Señorita Vázquez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89" name="Google Shape;89;p16"/>
          <p:cNvSpPr/>
          <p:nvPr/>
        </p:nvSpPr>
        <p:spPr>
          <a:xfrm>
            <a:off x="12649775" y="4371000"/>
            <a:ext cx="4680300" cy="46011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descr="rectangle" id="90" name="Google Shape;90;p16"/>
          <p:cNvSpPr/>
          <p:nvPr/>
        </p:nvSpPr>
        <p:spPr>
          <a:xfrm>
            <a:off x="6758525" y="4313600"/>
            <a:ext cx="4680300" cy="46011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6798225" y="235400"/>
            <a:ext cx="72633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 o u]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6"/>
          <p:cNvSpPr txBox="1"/>
          <p:nvPr>
            <p:ph type="title"/>
          </p:nvPr>
        </p:nvSpPr>
        <p:spPr>
          <a:xfrm>
            <a:off x="474325" y="459025"/>
            <a:ext cx="79020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600">
                <a:solidFill>
                  <a:schemeClr val="dk2"/>
                </a:solidFill>
              </a:rPr>
              <a:t>La fonética</a:t>
            </a:r>
            <a:br>
              <a:rPr lang="en-GB" sz="3600">
                <a:solidFill>
                  <a:schemeClr val="accent6"/>
                </a:solidFill>
              </a:rPr>
            </a:br>
            <a:endParaRPr sz="3600">
              <a:solidFill>
                <a:schemeClr val="accent6"/>
              </a:solidFill>
            </a:endParaRPr>
          </a:p>
        </p:txBody>
      </p:sp>
      <p:sp>
        <p:nvSpPr>
          <p:cNvPr descr="rectangle" id="93" name="Google Shape;93;p16"/>
          <p:cNvSpPr/>
          <p:nvPr/>
        </p:nvSpPr>
        <p:spPr>
          <a:xfrm>
            <a:off x="996325" y="4313600"/>
            <a:ext cx="4680300" cy="46011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2325450" y="2320788"/>
            <a:ext cx="2299200" cy="17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1491175" y="5109550"/>
            <a:ext cx="3690600" cy="17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b="1" lang="en-GB" sz="8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lto</a:t>
            </a:r>
            <a:endParaRPr b="0" i="0" sz="8000" u="none" cap="none" strike="noStrike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8105600" y="2430900"/>
            <a:ext cx="22992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[o]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7314725" y="5319278"/>
            <a:ext cx="3567900" cy="17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b="1" lang="en-GB" sz="8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3885750" y="2430900"/>
            <a:ext cx="2299200" cy="19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[u]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2520725" y="5362600"/>
            <a:ext cx="5213700" cy="12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-GB" sz="8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niverso</a:t>
            </a:r>
            <a:endParaRPr sz="8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2616475" y="6769100"/>
            <a:ext cx="16560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TALL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8520800" y="6769100"/>
            <a:ext cx="25599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I/ME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13566825" y="6913550"/>
            <a:ext cx="35679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UNIVERSE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292525" y="3942025"/>
            <a:ext cx="3858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nada</a:t>
            </a:r>
            <a:b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5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[nothing]</a:t>
            </a:r>
            <a:endParaRPr sz="3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13369350" y="3756238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cama</a:t>
            </a:r>
            <a:endParaRPr b="0" i="0" sz="8000" u="none" cap="none" strike="noStrike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151425" y="6033036"/>
            <a:ext cx="3960300" cy="10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b="1"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6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2597400" y="2211325"/>
            <a:ext cx="42060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-GB" sz="7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-GB" sz="6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ndo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9983813" y="5918280"/>
            <a:ext cx="3960300" cy="12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lvidar</a:t>
            </a:r>
            <a:endParaRPr sz="6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4028563" y="2275250"/>
            <a:ext cx="4206000" cy="1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-GB" sz="7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-GB" sz="6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7652100" y="70600"/>
            <a:ext cx="4551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 o u]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339900" y="372525"/>
            <a:ext cx="16807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Present tense</a:t>
            </a:r>
            <a:endParaRPr>
              <a:solidFill>
                <a:srgbClr val="1F4E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-ar verbs: 1</a:t>
            </a:r>
            <a:r>
              <a:rPr baseline="30000" lang="en-GB">
                <a:solidFill>
                  <a:srgbClr val="1F4E79"/>
                </a:solidFill>
              </a:rPr>
              <a:t>st</a:t>
            </a:r>
            <a:r>
              <a:rPr lang="en-GB">
                <a:solidFill>
                  <a:srgbClr val="1F4E79"/>
                </a:solidFill>
              </a:rPr>
              <a:t> person singular &amp; plural (I / we)</a:t>
            </a:r>
            <a:endParaRPr>
              <a:solidFill>
                <a:srgbClr val="1F4E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755555" y="3796324"/>
            <a:ext cx="5001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Nad</a:t>
            </a:r>
            <a:r>
              <a:rPr b="1" i="0" lang="en-GB" sz="3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i="0" lang="en-GB" sz="3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en el mar.</a:t>
            </a:r>
            <a:endParaRPr i="0" sz="35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5068433" y="3798396"/>
            <a:ext cx="429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800"/>
              <a:buFont typeface="Century Gothic"/>
              <a:buNone/>
            </a:pPr>
            <a:r>
              <a:rPr b="1" i="0" lang="en-GB" sz="3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i="0" lang="en-GB" sz="35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swim in the sea.</a:t>
            </a:r>
            <a:endParaRPr i="0" sz="35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764512" y="2412796"/>
            <a:ext cx="343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b="1" i="0" lang="en-GB" sz="35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Compare</a:t>
            </a:r>
            <a:r>
              <a:rPr i="0" lang="en-GB" sz="35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i="0" sz="35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764499" y="2368850"/>
            <a:ext cx="15274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t/>
            </a:r>
            <a:endParaRPr i="0" sz="35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769650" y="3025100"/>
            <a:ext cx="6496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nad</a:t>
            </a:r>
            <a:r>
              <a:rPr b="1" i="0" lang="en-GB" sz="3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ar 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en el mar</a:t>
            </a:r>
            <a:r>
              <a:rPr i="0" lang="en-GB" sz="3500" u="none" cap="none" strike="noStrik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0" sz="35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5180651" y="3082588"/>
            <a:ext cx="976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800"/>
              <a:buFont typeface="Century Gothic"/>
              <a:buNone/>
            </a:pP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to swim / swimming 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in the sea.</a:t>
            </a:r>
            <a:endParaRPr i="0" sz="35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679350" y="4817525"/>
            <a:ext cx="149529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i="0" lang="en-GB" sz="35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mean ‘I’ with –</a:t>
            </a:r>
            <a:r>
              <a:rPr b="1" i="0" lang="en-GB" sz="35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i="0" lang="en-GB" sz="35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verbs, remove –ar and add </a:t>
            </a:r>
            <a:r>
              <a:rPr b="1" i="0" lang="en-GB" sz="3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–o</a:t>
            </a:r>
            <a:r>
              <a:rPr i="0" lang="en-GB" sz="3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0" sz="35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679342" y="5876901"/>
            <a:ext cx="460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nad</a:t>
            </a:r>
            <a:r>
              <a:rPr b="1" i="0" lang="en-GB" sz="3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ar</a:t>
            </a:r>
            <a:endParaRPr b="1" i="0" sz="35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5902958" y="5909909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ad</a:t>
            </a:r>
            <a:r>
              <a:rPr b="1" i="0" lang="en-GB" sz="35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i="0" sz="35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8" name="Google Shape;128;p18"/>
          <p:cNvCxnSpPr/>
          <p:nvPr/>
        </p:nvCxnSpPr>
        <p:spPr>
          <a:xfrm>
            <a:off x="3413555" y="6247699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9" name="Google Shape;129;p18"/>
          <p:cNvSpPr/>
          <p:nvPr/>
        </p:nvSpPr>
        <p:spPr>
          <a:xfrm>
            <a:off x="14152263" y="6308304"/>
            <a:ext cx="3636000" cy="1930800"/>
          </a:xfrm>
          <a:prstGeom prst="wedgeRoundRectCallout">
            <a:avLst>
              <a:gd fmla="val -41261" name="adj1"/>
              <a:gd fmla="val 77207" name="adj2"/>
              <a:gd fmla="val 0" name="adj3"/>
            </a:avLst>
          </a:prstGeom>
          <a:solidFill>
            <a:srgbClr val="00A099"/>
          </a:solidFill>
          <a:ln cap="flat" cmpd="sng" w="28575">
            <a:solidFill>
              <a:srgbClr val="00A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b="0" i="0" lang="en-GB" sz="35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part of the verb is called the ‘stem’.</a:t>
            </a:r>
            <a:endParaRPr b="0" i="0" sz="3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755542" y="6638976"/>
            <a:ext cx="460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sac</a:t>
            </a:r>
            <a:r>
              <a:rPr b="1"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i="0" lang="en-GB" sz="3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i="0" sz="35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5902958" y="6671984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sac</a:t>
            </a:r>
            <a:r>
              <a:rPr b="1" i="0" lang="en-GB" sz="35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i="0" sz="35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18"/>
          <p:cNvCxnSpPr/>
          <p:nvPr/>
        </p:nvCxnSpPr>
        <p:spPr>
          <a:xfrm>
            <a:off x="3489755" y="7009774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3" name="Google Shape;133;p18"/>
          <p:cNvSpPr txBox="1"/>
          <p:nvPr/>
        </p:nvSpPr>
        <p:spPr>
          <a:xfrm>
            <a:off x="755542" y="7401051"/>
            <a:ext cx="460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practic</a:t>
            </a:r>
            <a:r>
              <a:rPr b="1"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ar</a:t>
            </a:r>
            <a:endParaRPr b="1" i="0" sz="35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5979158" y="7434059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practic</a:t>
            </a:r>
            <a:r>
              <a:rPr b="1" i="0" lang="en-GB" sz="35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i="0" sz="35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5" name="Google Shape;135;p18"/>
          <p:cNvCxnSpPr/>
          <p:nvPr/>
        </p:nvCxnSpPr>
        <p:spPr>
          <a:xfrm>
            <a:off x="3503855" y="7804849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idx="4294967295" type="body"/>
          </p:nvPr>
        </p:nvSpPr>
        <p:spPr>
          <a:xfrm>
            <a:off x="2104400" y="3180875"/>
            <a:ext cx="5170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600">
                <a:solidFill>
                  <a:schemeClr val="accent5"/>
                </a:solidFill>
              </a:rPr>
              <a:t>	</a:t>
            </a:r>
            <a:endParaRPr b="1" sz="3600">
              <a:solidFill>
                <a:schemeClr val="accent5"/>
              </a:solidFill>
            </a:endParaRPr>
          </a:p>
        </p:txBody>
      </p:sp>
      <p:sp>
        <p:nvSpPr>
          <p:cNvPr id="141" name="Google Shape;141;p19"/>
          <p:cNvSpPr txBox="1"/>
          <p:nvPr>
            <p:ph idx="4294967295" type="subTitle"/>
          </p:nvPr>
        </p:nvSpPr>
        <p:spPr>
          <a:xfrm>
            <a:off x="9080325" y="2221813"/>
            <a:ext cx="32802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lt1"/>
                </a:solidFill>
              </a:rPr>
              <a:t> we</a:t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9"/>
          <p:cNvSpPr txBox="1"/>
          <p:nvPr>
            <p:ph idx="4294967295" type="body"/>
          </p:nvPr>
        </p:nvSpPr>
        <p:spPr>
          <a:xfrm>
            <a:off x="7967000" y="3202388"/>
            <a:ext cx="5170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-amos</a:t>
            </a:r>
            <a:endParaRPr b="1" sz="3500">
              <a:solidFill>
                <a:schemeClr val="accent5"/>
              </a:solidFill>
            </a:endParaRPr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2256800" y="4019813"/>
            <a:ext cx="890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2060"/>
                </a:solidFill>
              </a:rPr>
              <a:t>Viaj</a:t>
            </a:r>
            <a:r>
              <a:rPr b="1" lang="en-GB" sz="3500">
                <a:solidFill>
                  <a:schemeClr val="accent5"/>
                </a:solidFill>
              </a:rPr>
              <a:t>o</a:t>
            </a:r>
            <a:r>
              <a:rPr lang="en-GB" sz="3500">
                <a:solidFill>
                  <a:srgbClr val="002060"/>
                </a:solidFill>
              </a:rPr>
              <a:t> a España.	</a:t>
            </a:r>
            <a:endParaRPr b="1" sz="3500"/>
          </a:p>
        </p:txBody>
      </p:sp>
      <p:sp>
        <p:nvSpPr>
          <p:cNvPr id="144" name="Google Shape;144;p19"/>
          <p:cNvSpPr txBox="1"/>
          <p:nvPr>
            <p:ph idx="4294967295" type="subTitle"/>
          </p:nvPr>
        </p:nvSpPr>
        <p:spPr>
          <a:xfrm>
            <a:off x="3049700" y="2221825"/>
            <a:ext cx="32802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lt1"/>
                </a:solidFill>
              </a:rPr>
              <a:t>I</a:t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2256800" y="4753925"/>
            <a:ext cx="6548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travel to Spain.</a:t>
            </a:r>
            <a:endParaRPr/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8881388" y="3871925"/>
            <a:ext cx="890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2060"/>
                </a:solidFill>
              </a:rPr>
              <a:t>Viaj</a:t>
            </a:r>
            <a:r>
              <a:rPr b="1" lang="en-GB" sz="3500">
                <a:solidFill>
                  <a:schemeClr val="accent5"/>
                </a:solidFill>
              </a:rPr>
              <a:t>am</a:t>
            </a:r>
            <a:r>
              <a:rPr b="1" lang="en-GB" sz="3500">
                <a:solidFill>
                  <a:schemeClr val="accent5"/>
                </a:solidFill>
              </a:rPr>
              <a:t>os</a:t>
            </a:r>
            <a:r>
              <a:rPr lang="en-GB" sz="3500">
                <a:solidFill>
                  <a:srgbClr val="002060"/>
                </a:solidFill>
              </a:rPr>
              <a:t> a España.</a:t>
            </a:r>
            <a:endParaRPr b="1" sz="3500"/>
          </a:p>
        </p:txBody>
      </p:sp>
      <p:sp>
        <p:nvSpPr>
          <p:cNvPr id="147" name="Google Shape;147;p19"/>
          <p:cNvSpPr txBox="1"/>
          <p:nvPr/>
        </p:nvSpPr>
        <p:spPr>
          <a:xfrm>
            <a:off x="8729000" y="4606025"/>
            <a:ext cx="8902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We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travel to Spain.</a:t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3113600" y="3202400"/>
            <a:ext cx="30000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/>
          </a:p>
        </p:txBody>
      </p:sp>
      <p:sp>
        <p:nvSpPr>
          <p:cNvPr id="149" name="Google Shape;149;p19"/>
          <p:cNvSpPr txBox="1"/>
          <p:nvPr>
            <p:ph type="title"/>
          </p:nvPr>
        </p:nvSpPr>
        <p:spPr>
          <a:xfrm>
            <a:off x="416100" y="-26900"/>
            <a:ext cx="16807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Present tense</a:t>
            </a:r>
            <a:endParaRPr>
              <a:solidFill>
                <a:srgbClr val="1F4E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-ar verbs: 1</a:t>
            </a:r>
            <a:r>
              <a:rPr baseline="30000" lang="en-GB">
                <a:solidFill>
                  <a:srgbClr val="1F4E79"/>
                </a:solidFill>
              </a:rPr>
              <a:t>st</a:t>
            </a:r>
            <a:r>
              <a:rPr lang="en-GB">
                <a:solidFill>
                  <a:srgbClr val="1F4E79"/>
                </a:solidFill>
              </a:rPr>
              <a:t> person singular &amp; plural (I / we)</a:t>
            </a:r>
            <a:endParaRPr>
              <a:solidFill>
                <a:srgbClr val="1F4E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163175" y="5645325"/>
            <a:ext cx="159738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mean ‘we’ with an –ar verb, remove –ar and add –amos to the stem.</a:t>
            </a:r>
            <a:endParaRPr sz="35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11650325" y="5615850"/>
            <a:ext cx="1412700" cy="768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364017" y="6436726"/>
            <a:ext cx="460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nad</a:t>
            </a:r>
            <a:r>
              <a:rPr b="1" i="0" lang="en-GB" sz="3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ar</a:t>
            </a:r>
            <a:endParaRPr b="1" i="0" sz="35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5587633" y="6469734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nad</a:t>
            </a:r>
            <a:r>
              <a:rPr b="1" i="0" lang="en-GB" sz="35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i="0" sz="35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4" name="Google Shape;154;p19"/>
          <p:cNvCxnSpPr/>
          <p:nvPr/>
        </p:nvCxnSpPr>
        <p:spPr>
          <a:xfrm>
            <a:off x="3098230" y="6807524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5" name="Google Shape;155;p19"/>
          <p:cNvSpPr txBox="1"/>
          <p:nvPr/>
        </p:nvSpPr>
        <p:spPr>
          <a:xfrm>
            <a:off x="440217" y="7198801"/>
            <a:ext cx="460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sac</a:t>
            </a:r>
            <a:r>
              <a:rPr b="1"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i="0" lang="en-GB" sz="3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i="0" sz="35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5663833" y="7231809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sac</a:t>
            </a:r>
            <a:r>
              <a:rPr b="1" i="0" lang="en-GB" sz="35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i="0" sz="35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7" name="Google Shape;157;p19"/>
          <p:cNvCxnSpPr/>
          <p:nvPr/>
        </p:nvCxnSpPr>
        <p:spPr>
          <a:xfrm>
            <a:off x="3174430" y="7569599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8" name="Google Shape;158;p19"/>
          <p:cNvSpPr txBox="1"/>
          <p:nvPr/>
        </p:nvSpPr>
        <p:spPr>
          <a:xfrm>
            <a:off x="440217" y="7960876"/>
            <a:ext cx="460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practic</a:t>
            </a:r>
            <a:r>
              <a:rPr b="1"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i="0" lang="en-GB" sz="3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i="0" sz="35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5663833" y="7993884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practic</a:t>
            </a:r>
            <a:r>
              <a:rPr b="1" i="0" lang="en-GB" sz="35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i="0" sz="35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0" name="Google Shape;160;p19"/>
          <p:cNvCxnSpPr/>
          <p:nvPr/>
        </p:nvCxnSpPr>
        <p:spPr>
          <a:xfrm>
            <a:off x="3188530" y="8364674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1" name="Google Shape;161;p19"/>
          <p:cNvSpPr txBox="1"/>
          <p:nvPr/>
        </p:nvSpPr>
        <p:spPr>
          <a:xfrm>
            <a:off x="10456408" y="6659884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nad</a:t>
            </a: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amos</a:t>
            </a:r>
            <a:endParaRPr b="1" i="0" sz="35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2" name="Google Shape;162;p19"/>
          <p:cNvCxnSpPr/>
          <p:nvPr/>
        </p:nvCxnSpPr>
        <p:spPr>
          <a:xfrm>
            <a:off x="7967005" y="6997674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3" name="Google Shape;163;p19"/>
          <p:cNvSpPr txBox="1"/>
          <p:nvPr/>
        </p:nvSpPr>
        <p:spPr>
          <a:xfrm>
            <a:off x="10532608" y="7421959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sac</a:t>
            </a: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amos</a:t>
            </a:r>
            <a:endParaRPr b="1" i="0" sz="35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4" name="Google Shape;164;p19"/>
          <p:cNvCxnSpPr/>
          <p:nvPr/>
        </p:nvCxnSpPr>
        <p:spPr>
          <a:xfrm>
            <a:off x="8043205" y="7759749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5" name="Google Shape;165;p19"/>
          <p:cNvSpPr txBox="1"/>
          <p:nvPr/>
        </p:nvSpPr>
        <p:spPr>
          <a:xfrm>
            <a:off x="10532608" y="8184034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practic</a:t>
            </a: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amos</a:t>
            </a:r>
            <a:endParaRPr b="1" i="0" sz="35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6" name="Google Shape;166;p19"/>
          <p:cNvCxnSpPr/>
          <p:nvPr/>
        </p:nvCxnSpPr>
        <p:spPr>
          <a:xfrm>
            <a:off x="8057305" y="8554824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type="title"/>
          </p:nvPr>
        </p:nvSpPr>
        <p:spPr>
          <a:xfrm>
            <a:off x="384550" y="280450"/>
            <a:ext cx="15123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1F4E79"/>
                </a:solidFill>
              </a:rPr>
              <a:t>Present tense</a:t>
            </a:r>
            <a:endParaRPr sz="5000">
              <a:solidFill>
                <a:srgbClr val="1F4E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-ar verbs: 3rd </a:t>
            </a:r>
            <a:r>
              <a:rPr lang="en-GB">
                <a:solidFill>
                  <a:srgbClr val="1F4E79"/>
                </a:solidFill>
              </a:rPr>
              <a:t>person singular &amp; plural </a:t>
            </a:r>
            <a:r>
              <a:rPr lang="en-GB" sz="3500">
                <a:solidFill>
                  <a:srgbClr val="1F4E79"/>
                </a:solidFill>
              </a:rPr>
              <a:t>(s/he, it / they)</a:t>
            </a:r>
            <a:endParaRPr sz="3500">
              <a:solidFill>
                <a:srgbClr val="1F4E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172" name="Google Shape;172;p20"/>
          <p:cNvSpPr txBox="1"/>
          <p:nvPr>
            <p:ph idx="4294967295" type="body"/>
          </p:nvPr>
        </p:nvSpPr>
        <p:spPr>
          <a:xfrm>
            <a:off x="1177150" y="3586650"/>
            <a:ext cx="5170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5"/>
                </a:solidFill>
              </a:rPr>
              <a:t>-a</a:t>
            </a:r>
            <a:endParaRPr b="1" sz="36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3600">
                <a:solidFill>
                  <a:schemeClr val="accent5"/>
                </a:solidFill>
              </a:rPr>
              <a:t>	</a:t>
            </a:r>
            <a:endParaRPr b="1" sz="3600">
              <a:solidFill>
                <a:schemeClr val="accent5"/>
              </a:solidFill>
            </a:endParaRPr>
          </a:p>
        </p:txBody>
      </p:sp>
      <p:sp>
        <p:nvSpPr>
          <p:cNvPr id="173" name="Google Shape;173;p20"/>
          <p:cNvSpPr txBox="1"/>
          <p:nvPr>
            <p:ph idx="4294967295" type="body"/>
          </p:nvPr>
        </p:nvSpPr>
        <p:spPr>
          <a:xfrm>
            <a:off x="10703450" y="3700488"/>
            <a:ext cx="5170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-an</a:t>
            </a:r>
            <a:endParaRPr b="1" sz="3500">
              <a:solidFill>
                <a:schemeClr val="accent5"/>
              </a:solidFill>
            </a:endParaRPr>
          </a:p>
        </p:txBody>
      </p:sp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1177150" y="4417625"/>
            <a:ext cx="890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2060"/>
                </a:solidFill>
              </a:rPr>
              <a:t>Viaj</a:t>
            </a:r>
            <a:r>
              <a:rPr b="1" lang="en-GB" sz="3500">
                <a:solidFill>
                  <a:schemeClr val="accent5"/>
                </a:solidFill>
              </a:rPr>
              <a:t>a</a:t>
            </a:r>
            <a:r>
              <a:rPr lang="en-GB" sz="3500">
                <a:solidFill>
                  <a:srgbClr val="002060"/>
                </a:solidFill>
              </a:rPr>
              <a:t> a España..	</a:t>
            </a:r>
            <a:endParaRPr b="1" sz="3500"/>
          </a:p>
        </p:txBody>
      </p:sp>
      <p:sp>
        <p:nvSpPr>
          <p:cNvPr id="175" name="Google Shape;175;p20"/>
          <p:cNvSpPr txBox="1"/>
          <p:nvPr>
            <p:ph idx="4294967295" type="subTitle"/>
          </p:nvPr>
        </p:nvSpPr>
        <p:spPr>
          <a:xfrm>
            <a:off x="11788850" y="2645925"/>
            <a:ext cx="34452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lt1"/>
                </a:solidFill>
              </a:rPr>
              <a:t>they</a:t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0"/>
          <p:cNvSpPr txBox="1"/>
          <p:nvPr>
            <p:ph idx="4294967295" type="subTitle"/>
          </p:nvPr>
        </p:nvSpPr>
        <p:spPr>
          <a:xfrm>
            <a:off x="2122450" y="2627600"/>
            <a:ext cx="32802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lt1"/>
                </a:solidFill>
              </a:rPr>
              <a:t>s/he, it</a:t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1901450" y="4928963"/>
            <a:ext cx="6548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S/he travels to Spain.</a:t>
            </a:r>
            <a:endParaRPr/>
          </a:p>
        </p:txBody>
      </p:sp>
      <p:sp>
        <p:nvSpPr>
          <p:cNvPr id="178" name="Google Shape;178;p20"/>
          <p:cNvSpPr txBox="1"/>
          <p:nvPr>
            <p:ph idx="1" type="body"/>
          </p:nvPr>
        </p:nvSpPr>
        <p:spPr>
          <a:xfrm>
            <a:off x="10079950" y="4508588"/>
            <a:ext cx="890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2060"/>
                </a:solidFill>
              </a:rPr>
              <a:t>Viaj</a:t>
            </a:r>
            <a:r>
              <a:rPr b="1" lang="en-GB" sz="3500">
                <a:solidFill>
                  <a:schemeClr val="accent5"/>
                </a:solidFill>
              </a:rPr>
              <a:t>an</a:t>
            </a:r>
            <a:r>
              <a:rPr lang="en-GB" sz="3500">
                <a:solidFill>
                  <a:srgbClr val="002060"/>
                </a:solidFill>
              </a:rPr>
              <a:t> a España.	</a:t>
            </a:r>
            <a:endParaRPr b="1" sz="3500"/>
          </a:p>
        </p:txBody>
      </p:sp>
      <p:sp>
        <p:nvSpPr>
          <p:cNvPr id="179" name="Google Shape;179;p20"/>
          <p:cNvSpPr txBox="1"/>
          <p:nvPr/>
        </p:nvSpPr>
        <p:spPr>
          <a:xfrm>
            <a:off x="11788850" y="5077225"/>
            <a:ext cx="5170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They travel to Spain.</a:t>
            </a:r>
            <a:endParaRPr/>
          </a:p>
        </p:txBody>
      </p:sp>
      <p:sp>
        <p:nvSpPr>
          <p:cNvPr id="180" name="Google Shape;180;p20"/>
          <p:cNvSpPr txBox="1"/>
          <p:nvPr/>
        </p:nvSpPr>
        <p:spPr>
          <a:xfrm>
            <a:off x="364017" y="6436726"/>
            <a:ext cx="460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nad</a:t>
            </a:r>
            <a:r>
              <a:rPr b="1" i="0" lang="en-GB" sz="3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ar</a:t>
            </a:r>
            <a:endParaRPr b="1" i="0" sz="35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5587633" y="6469734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nad</a:t>
            </a: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i="0" sz="35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2" name="Google Shape;182;p20"/>
          <p:cNvCxnSpPr/>
          <p:nvPr/>
        </p:nvCxnSpPr>
        <p:spPr>
          <a:xfrm>
            <a:off x="3098230" y="6807524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3" name="Google Shape;183;p20"/>
          <p:cNvSpPr txBox="1"/>
          <p:nvPr/>
        </p:nvSpPr>
        <p:spPr>
          <a:xfrm>
            <a:off x="440217" y="7198801"/>
            <a:ext cx="460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sac</a:t>
            </a:r>
            <a:r>
              <a:rPr b="1"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i="0" lang="en-GB" sz="3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i="0" sz="35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5663833" y="7231809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sac</a:t>
            </a: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i="0" sz="35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5" name="Google Shape;185;p20"/>
          <p:cNvCxnSpPr/>
          <p:nvPr/>
        </p:nvCxnSpPr>
        <p:spPr>
          <a:xfrm>
            <a:off x="3174430" y="7569599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6" name="Google Shape;186;p20"/>
          <p:cNvSpPr txBox="1"/>
          <p:nvPr/>
        </p:nvSpPr>
        <p:spPr>
          <a:xfrm>
            <a:off x="440217" y="7960876"/>
            <a:ext cx="460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practic</a:t>
            </a:r>
            <a:r>
              <a:rPr b="1"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i="0" lang="en-GB" sz="3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i="0" sz="35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5663833" y="7993884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practic</a:t>
            </a: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i="0" sz="35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8" name="Google Shape;188;p20"/>
          <p:cNvCxnSpPr/>
          <p:nvPr/>
        </p:nvCxnSpPr>
        <p:spPr>
          <a:xfrm>
            <a:off x="3188530" y="8364674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9" name="Google Shape;189;p20"/>
          <p:cNvSpPr txBox="1"/>
          <p:nvPr/>
        </p:nvSpPr>
        <p:spPr>
          <a:xfrm>
            <a:off x="10456408" y="6507484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nad</a:t>
            </a: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an</a:t>
            </a:r>
            <a:endParaRPr b="1" i="0" sz="35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0" name="Google Shape;190;p20"/>
          <p:cNvCxnSpPr/>
          <p:nvPr/>
        </p:nvCxnSpPr>
        <p:spPr>
          <a:xfrm>
            <a:off x="7967005" y="6845274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1" name="Google Shape;191;p20"/>
          <p:cNvSpPr txBox="1"/>
          <p:nvPr/>
        </p:nvSpPr>
        <p:spPr>
          <a:xfrm>
            <a:off x="10532608" y="7345759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sac</a:t>
            </a: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an</a:t>
            </a:r>
            <a:endParaRPr b="1" i="0" sz="35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2" name="Google Shape;192;p20"/>
          <p:cNvCxnSpPr/>
          <p:nvPr/>
        </p:nvCxnSpPr>
        <p:spPr>
          <a:xfrm>
            <a:off x="8043205" y="7759749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3" name="Google Shape;193;p20"/>
          <p:cNvSpPr txBox="1"/>
          <p:nvPr/>
        </p:nvSpPr>
        <p:spPr>
          <a:xfrm>
            <a:off x="10532608" y="8107834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practic</a:t>
            </a: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an</a:t>
            </a:r>
            <a:endParaRPr b="1" i="0" sz="35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4" name="Google Shape;194;p20"/>
          <p:cNvCxnSpPr/>
          <p:nvPr/>
        </p:nvCxnSpPr>
        <p:spPr>
          <a:xfrm>
            <a:off x="8057305" y="8554824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/>
          <p:nvPr/>
        </p:nvSpPr>
        <p:spPr>
          <a:xfrm>
            <a:off x="117475" y="313750"/>
            <a:ext cx="164520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Present tense: -ar verbs</a:t>
            </a:r>
            <a:endParaRPr/>
          </a:p>
        </p:txBody>
      </p:sp>
      <p:sp>
        <p:nvSpPr>
          <p:cNvPr id="200" name="Google Shape;200;p21"/>
          <p:cNvSpPr txBox="1"/>
          <p:nvPr/>
        </p:nvSpPr>
        <p:spPr>
          <a:xfrm>
            <a:off x="517550" y="2199450"/>
            <a:ext cx="17530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7429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SemiBold"/>
              <a:buAutoNum type="arabicPeriod"/>
            </a:pPr>
            <a:r>
              <a:rPr lang="en-GB" sz="45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verb ending for the 1st person singular (‘</a:t>
            </a:r>
            <a:r>
              <a:rPr i="1" lang="en-GB" sz="45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</a:t>
            </a:r>
            <a:r>
              <a:rPr lang="en-GB" sz="45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’) is _____________.</a:t>
            </a:r>
            <a:endParaRPr sz="45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7429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SemiBold"/>
              <a:buAutoNum type="arabicPeriod"/>
            </a:pPr>
            <a:r>
              <a:rPr lang="en-GB" sz="45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‘Nadamos’ means _________</a:t>
            </a:r>
            <a:endParaRPr sz="45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7429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SemiBold"/>
              <a:buAutoNum type="arabicPeriod"/>
            </a:pPr>
            <a:r>
              <a:rPr lang="en-GB" sz="45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‘habla’ means ___________</a:t>
            </a:r>
            <a:endParaRPr sz="45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7429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SemiBold"/>
              <a:buAutoNum type="arabicPeriod"/>
            </a:pPr>
            <a:r>
              <a:rPr lang="en-GB" sz="45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____ is the ending for 3rd person singular (-ar verbs).</a:t>
            </a:r>
            <a:endParaRPr sz="45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7429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SemiBold"/>
              <a:buAutoNum type="arabicPeriod"/>
            </a:pPr>
            <a:r>
              <a:rPr lang="en-GB" sz="45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mean ‘they’ with an -ar verb, we need to remove -ar and add ___________ to the stem.</a:t>
            </a:r>
            <a:endParaRPr/>
          </a:p>
        </p:txBody>
      </p:sp>
      <p:sp>
        <p:nvSpPr>
          <p:cNvPr id="201" name="Google Shape;201;p21"/>
          <p:cNvSpPr txBox="1"/>
          <p:nvPr/>
        </p:nvSpPr>
        <p:spPr>
          <a:xfrm>
            <a:off x="1926425" y="2876300"/>
            <a:ext cx="2670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-o</a:t>
            </a:r>
            <a:endParaRPr b="1" sz="6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6624450" y="3815050"/>
            <a:ext cx="47025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we swim</a:t>
            </a:r>
            <a:endParaRPr b="1" sz="6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5718650" y="4561925"/>
            <a:ext cx="47025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he speaks</a:t>
            </a:r>
            <a:endParaRPr b="1" sz="6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-105775" y="5291525"/>
            <a:ext cx="47025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-a</a:t>
            </a:r>
            <a:endParaRPr b="1" sz="6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3715325" y="6877375"/>
            <a:ext cx="47025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-an</a:t>
            </a:r>
            <a:endParaRPr b="1" sz="6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