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99fc7c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99fc7c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99fc7c3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99fc7c3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7943ef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7943ef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99fc7c3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99fc7c3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c7943efd4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8c7943efd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7943efd4_0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8c7943efd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c99fc7c3f_0_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8c99fc7c3f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12 - </a:t>
            </a:r>
            <a:r>
              <a:rPr lang="en-GB">
                <a:solidFill>
                  <a:srgbClr val="4B3241"/>
                </a:solidFill>
              </a:rPr>
              <a:t>Respiratory </a:t>
            </a:r>
            <a:r>
              <a:rPr lang="en-GB">
                <a:solidFill>
                  <a:srgbClr val="4B3241"/>
                </a:solidFill>
              </a:rPr>
              <a:t>system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(Downloadable Student Document)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- Biology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Cell, Tissues and Organs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Wickham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917950" y="5852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respiratory system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917950" y="2214250"/>
            <a:ext cx="91461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/>
              <a:t>Recap question</a:t>
            </a:r>
            <a:r>
              <a:rPr b="1" lang="en-GB" sz="3000"/>
              <a:t> </a:t>
            </a:r>
            <a:endParaRPr b="1"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What is the job of the respiratory system?</a:t>
            </a:r>
            <a:br>
              <a:rPr lang="en-GB" sz="3000"/>
            </a:br>
            <a:endParaRPr sz="3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Name the gases involved in the respiratory system. </a:t>
            </a:r>
            <a:br>
              <a:rPr lang="en-GB" sz="3000"/>
            </a:br>
            <a:r>
              <a:rPr lang="en-GB" sz="3000"/>
              <a:t> 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1526" y="2495300"/>
            <a:ext cx="5391875" cy="58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4401300" y="3571525"/>
            <a:ext cx="30000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Nose</a:t>
            </a:r>
            <a:endParaRPr b="1"/>
          </a:p>
        </p:txBody>
      </p:sp>
      <p:sp>
        <p:nvSpPr>
          <p:cNvPr id="101" name="Google Shape;101;p17"/>
          <p:cNvSpPr txBox="1"/>
          <p:nvPr/>
        </p:nvSpPr>
        <p:spPr>
          <a:xfrm>
            <a:off x="14401300" y="4106350"/>
            <a:ext cx="30000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Mouth</a:t>
            </a:r>
            <a:endParaRPr b="1"/>
          </a:p>
        </p:txBody>
      </p:sp>
      <p:sp>
        <p:nvSpPr>
          <p:cNvPr id="102" name="Google Shape;102;p17"/>
          <p:cNvSpPr txBox="1"/>
          <p:nvPr/>
        </p:nvSpPr>
        <p:spPr>
          <a:xfrm>
            <a:off x="14325100" y="4641175"/>
            <a:ext cx="30000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Trachea</a:t>
            </a:r>
            <a:endParaRPr b="1"/>
          </a:p>
        </p:txBody>
      </p:sp>
      <p:sp>
        <p:nvSpPr>
          <p:cNvPr id="103" name="Google Shape;103;p17"/>
          <p:cNvSpPr txBox="1"/>
          <p:nvPr/>
        </p:nvSpPr>
        <p:spPr>
          <a:xfrm>
            <a:off x="10292850" y="4483950"/>
            <a:ext cx="18012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Lungs</a:t>
            </a:r>
            <a:endParaRPr b="1"/>
          </a:p>
        </p:txBody>
      </p:sp>
      <p:sp>
        <p:nvSpPr>
          <p:cNvPr id="104" name="Google Shape;104;p17"/>
          <p:cNvSpPr txBox="1"/>
          <p:nvPr/>
        </p:nvSpPr>
        <p:spPr>
          <a:xfrm>
            <a:off x="9468000" y="7423200"/>
            <a:ext cx="2548200" cy="7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Diaphragm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5852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respiratory system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917950" y="2214250"/>
            <a:ext cx="91461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/>
              <a:t>Recap question</a:t>
            </a:r>
            <a:r>
              <a:rPr b="1" lang="en-GB" sz="3000"/>
              <a:t> </a:t>
            </a:r>
            <a:endParaRPr b="1"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What is the job of the respiratory system?</a:t>
            </a:r>
            <a:br>
              <a:rPr lang="en-GB" sz="3000"/>
            </a:br>
            <a:endParaRPr sz="3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Name the gases involved in the respiratory system. </a:t>
            </a:r>
            <a:br>
              <a:rPr lang="en-GB" sz="3000"/>
            </a:br>
            <a:r>
              <a:rPr lang="en-GB" sz="3000"/>
              <a:t> 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1318300" y="3166825"/>
            <a:ext cx="7806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Gas exchange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1526" y="2495300"/>
            <a:ext cx="5391875" cy="58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1318300" y="5223550"/>
            <a:ext cx="7806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Oxygen and carbon dioxide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4401300" y="3571525"/>
            <a:ext cx="30000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Nose</a:t>
            </a:r>
            <a:endParaRPr b="1"/>
          </a:p>
        </p:txBody>
      </p:sp>
      <p:sp>
        <p:nvSpPr>
          <p:cNvPr id="116" name="Google Shape;116;p18"/>
          <p:cNvSpPr txBox="1"/>
          <p:nvPr/>
        </p:nvSpPr>
        <p:spPr>
          <a:xfrm>
            <a:off x="14401300" y="4106350"/>
            <a:ext cx="30000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Mouth</a:t>
            </a:r>
            <a:endParaRPr b="1"/>
          </a:p>
        </p:txBody>
      </p:sp>
      <p:sp>
        <p:nvSpPr>
          <p:cNvPr id="117" name="Google Shape;117;p18"/>
          <p:cNvSpPr txBox="1"/>
          <p:nvPr/>
        </p:nvSpPr>
        <p:spPr>
          <a:xfrm>
            <a:off x="14325100" y="4641175"/>
            <a:ext cx="30000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Trachea</a:t>
            </a:r>
            <a:endParaRPr b="1"/>
          </a:p>
        </p:txBody>
      </p:sp>
      <p:sp>
        <p:nvSpPr>
          <p:cNvPr id="118" name="Google Shape;118;p18"/>
          <p:cNvSpPr txBox="1"/>
          <p:nvPr/>
        </p:nvSpPr>
        <p:spPr>
          <a:xfrm>
            <a:off x="10292850" y="4483950"/>
            <a:ext cx="1801200" cy="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Lungs</a:t>
            </a:r>
            <a:endParaRPr b="1"/>
          </a:p>
        </p:txBody>
      </p:sp>
      <p:sp>
        <p:nvSpPr>
          <p:cNvPr id="119" name="Google Shape;119;p18"/>
          <p:cNvSpPr txBox="1"/>
          <p:nvPr/>
        </p:nvSpPr>
        <p:spPr>
          <a:xfrm>
            <a:off x="9468000" y="7423200"/>
            <a:ext cx="2548200" cy="7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Diaphragm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the diagram 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762" y="1674550"/>
            <a:ext cx="5178474" cy="69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1155800" y="4683450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Diaphragm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155800" y="1979350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Mouth and nasal cavity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155800" y="3193838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Bronchioles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155800" y="3970050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Bronchus 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6690025" y="2862375"/>
            <a:ext cx="1900200" cy="50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6183650" y="7119625"/>
            <a:ext cx="1900200" cy="50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9"/>
          <p:cNvCxnSpPr/>
          <p:nvPr/>
        </p:nvCxnSpPr>
        <p:spPr>
          <a:xfrm>
            <a:off x="7482750" y="4585350"/>
            <a:ext cx="1900200" cy="50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9"/>
          <p:cNvCxnSpPr/>
          <p:nvPr/>
        </p:nvCxnSpPr>
        <p:spPr>
          <a:xfrm flipH="1">
            <a:off x="12062525" y="3266775"/>
            <a:ext cx="2279400" cy="10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9"/>
          <p:cNvCxnSpPr/>
          <p:nvPr/>
        </p:nvCxnSpPr>
        <p:spPr>
          <a:xfrm flipH="1">
            <a:off x="9783125" y="5471500"/>
            <a:ext cx="2279400" cy="10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9"/>
          <p:cNvCxnSpPr/>
          <p:nvPr/>
        </p:nvCxnSpPr>
        <p:spPr>
          <a:xfrm flipH="1">
            <a:off x="10492350" y="6206675"/>
            <a:ext cx="2279400" cy="10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9"/>
          <p:cNvCxnSpPr/>
          <p:nvPr/>
        </p:nvCxnSpPr>
        <p:spPr>
          <a:xfrm rot="10800000">
            <a:off x="10363875" y="6789625"/>
            <a:ext cx="2104200" cy="330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9"/>
          <p:cNvCxnSpPr/>
          <p:nvPr/>
        </p:nvCxnSpPr>
        <p:spPr>
          <a:xfrm rot="10800000">
            <a:off x="8590225" y="6916275"/>
            <a:ext cx="3851400" cy="202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9"/>
          <p:cNvSpPr txBox="1"/>
          <p:nvPr/>
        </p:nvSpPr>
        <p:spPr>
          <a:xfrm>
            <a:off x="1155800" y="5396850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Alveoli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155800" y="6173050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Lungs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55800" y="7011025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Trachea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4265725" y="290047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2062525" y="506692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2771750" y="589017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2468075" y="678962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690438" y="678962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965850" y="4223088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207350" y="2471800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073100" y="8232950"/>
            <a:ext cx="56658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 sz="2000">
                <a:solidFill>
                  <a:srgbClr val="54595D"/>
                </a:solidFill>
                <a:latin typeface="Montserrat"/>
                <a:ea typeface="Montserrat"/>
                <a:cs typeface="Montserrat"/>
                <a:sym typeface="Montserrat"/>
              </a:rPr>
              <a:t>Respiratory_system_complete_en.svg but without labels.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JMarchn  [Wikimedia Commons]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the diagram </a:t>
            </a:r>
            <a:endParaRPr/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762" y="1979350"/>
            <a:ext cx="5178474" cy="69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2528150" y="7018225"/>
            <a:ext cx="28251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Diaphragm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973675" y="2351850"/>
            <a:ext cx="30708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Mouth and nasal cavity 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2779800" y="6194963"/>
            <a:ext cx="3233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Bronchioles 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2095200" y="5295525"/>
            <a:ext cx="25527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Bronchus 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1" name="Google Shape;161;p20"/>
          <p:cNvCxnSpPr/>
          <p:nvPr/>
        </p:nvCxnSpPr>
        <p:spPr>
          <a:xfrm>
            <a:off x="6309025" y="3167175"/>
            <a:ext cx="1900200" cy="50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0"/>
          <p:cNvCxnSpPr/>
          <p:nvPr/>
        </p:nvCxnSpPr>
        <p:spPr>
          <a:xfrm>
            <a:off x="5802650" y="7424425"/>
            <a:ext cx="1900200" cy="50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0"/>
          <p:cNvCxnSpPr/>
          <p:nvPr/>
        </p:nvCxnSpPr>
        <p:spPr>
          <a:xfrm>
            <a:off x="7101750" y="4890150"/>
            <a:ext cx="1900200" cy="50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0"/>
          <p:cNvCxnSpPr/>
          <p:nvPr/>
        </p:nvCxnSpPr>
        <p:spPr>
          <a:xfrm flipH="1">
            <a:off x="11681525" y="3571575"/>
            <a:ext cx="2279400" cy="10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0"/>
          <p:cNvCxnSpPr/>
          <p:nvPr/>
        </p:nvCxnSpPr>
        <p:spPr>
          <a:xfrm flipH="1">
            <a:off x="9402125" y="5776300"/>
            <a:ext cx="2279400" cy="10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0"/>
          <p:cNvCxnSpPr/>
          <p:nvPr/>
        </p:nvCxnSpPr>
        <p:spPr>
          <a:xfrm flipH="1">
            <a:off x="10111350" y="6511475"/>
            <a:ext cx="2279400" cy="10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0"/>
          <p:cNvCxnSpPr/>
          <p:nvPr/>
        </p:nvCxnSpPr>
        <p:spPr>
          <a:xfrm rot="10800000">
            <a:off x="9982875" y="7094425"/>
            <a:ext cx="2104200" cy="330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0"/>
          <p:cNvCxnSpPr/>
          <p:nvPr/>
        </p:nvCxnSpPr>
        <p:spPr>
          <a:xfrm rot="10800000">
            <a:off x="8209225" y="7221075"/>
            <a:ext cx="3851400" cy="202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0"/>
          <p:cNvSpPr txBox="1"/>
          <p:nvPr/>
        </p:nvSpPr>
        <p:spPr>
          <a:xfrm>
            <a:off x="14254300" y="2976675"/>
            <a:ext cx="19002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Alveoli 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2630425" y="7094425"/>
            <a:ext cx="21042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Lungs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4541125" y="4587888"/>
            <a:ext cx="21042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Trachea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13960925" y="305287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1681525" y="529552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2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12390750" y="619497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3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2087075" y="709442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4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5309438" y="7094425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5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584850" y="4604088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6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5826350" y="2700400"/>
            <a:ext cx="516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7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1444550" y="1677100"/>
            <a:ext cx="13862400" cy="392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following gap fill activity: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lungs are protected by _____________.  Our body takes in _________________ and releases  ______________ when breathing. The process of taking in oxygen into the lungs is known as _______________.  The process of releasing carbon dioxide from the lungs is known as ______________.   Alveolus are surrounded by _________________.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1509800" y="5865800"/>
            <a:ext cx="13731900" cy="124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Key words: capillaries, oxygen, carbon dioxide, rib cage, exhalation, inhalation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936800" y="889000"/>
            <a:ext cx="16180200" cy="669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following gap fill activity: </a:t>
            </a:r>
            <a:b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lungs are protected by the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rib cage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 body takes in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oxygen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releases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carbon dioxide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when breathing.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process of taking in oxygen into the lungs is known as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inhalation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process of releasing carbon dioxide from the lungs is known as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exhalation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Alveoli are surrounded by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capillaries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1676150" y="889000"/>
            <a:ext cx="13862400" cy="322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40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Describe how the parts of the digestive system and parts of the respiratory system work together. </a:t>
            </a:r>
            <a:endParaRPr b="1" sz="3200">
              <a:solidFill>
                <a:srgbClr val="3C40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40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Link to: </a:t>
            </a:r>
            <a:endParaRPr b="1" sz="3200">
              <a:solidFill>
                <a:srgbClr val="3C40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200"/>
              <a:buFont typeface="Montserrat"/>
              <a:buChar char="-"/>
            </a:pPr>
            <a:r>
              <a:rPr b="1" lang="en-GB" sz="3200">
                <a:solidFill>
                  <a:srgbClr val="3C40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Respiration (explain in terms of reactants and products)</a:t>
            </a:r>
            <a:endParaRPr b="1" sz="3200">
              <a:solidFill>
                <a:srgbClr val="3C40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200"/>
              <a:buFont typeface="Montserrat"/>
              <a:buChar char="-"/>
            </a:pPr>
            <a:r>
              <a:rPr b="1" lang="en-GB" sz="3200">
                <a:solidFill>
                  <a:srgbClr val="3C40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life processes (link to digestive and respiratory system)</a:t>
            </a:r>
            <a:endParaRPr b="1" sz="3200">
              <a:solidFill>
                <a:srgbClr val="3C40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200"/>
              <a:buFont typeface="Montserrat"/>
              <a:buChar char="-"/>
            </a:pPr>
            <a:r>
              <a:rPr b="1" lang="en-GB" sz="3200">
                <a:solidFill>
                  <a:srgbClr val="3C40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Give specific example of organs in each system</a:t>
            </a:r>
            <a:r>
              <a:rPr lang="en-GB" sz="3200">
                <a:solidFill>
                  <a:srgbClr val="3C40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solidFill>
                <a:srgbClr val="3C40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741400" y="4368525"/>
            <a:ext cx="13731900" cy="2579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digestive system breaks down food molecules to make them small enough to diffuse into the…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respiratory system involves inhaling oxygen…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Key words: energy, oxygen, carbon dioxide, water, glucose, inhale, exhale, alveoli 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917600" y="585550"/>
            <a:ext cx="16311900" cy="14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Describe how the parts of the digestive system and parts of the respiratory system work together. </a:t>
            </a:r>
            <a:endParaRPr b="1" sz="3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917600" y="2609700"/>
            <a:ext cx="16311900" cy="559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digestive system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breaks down food molecules to make them small enough to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diffuse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from the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small intestine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into the bloodstream.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is an example of a food molecule that will diffuse in the blood and be transported around the body. The respiratory system involves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inhaling oxygen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, which will diffuse into the bloodstream and be transported to cells.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will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react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oxygen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in cells, producing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energy, carbon dioxide and water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This is known as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respiration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The carbon dioxide will diffuse from the cell into the blood, and will diffuse out of the bloodstream into the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alveoli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, into the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lungs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and will be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exhaled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Therefore, linking the digestive system and the respiratory system as they are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reliant on one another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to fulfil the following life processes: </a:t>
            </a:r>
            <a:r>
              <a:rPr b="1" lang="en-GB" sz="3300" u="sng">
                <a:latin typeface="Montserrat"/>
                <a:ea typeface="Montserrat"/>
                <a:cs typeface="Montserrat"/>
                <a:sym typeface="Montserrat"/>
              </a:rPr>
              <a:t>nutrition and respiration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