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7196BD-9035-4998-B9F0-CEB3D27E67EE}">
  <a:tblStyle styleId="{8C7196BD-9035-4998-B9F0-CEB3D27E6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c9bc5c5d3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c9bc5c5d3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c9bc5c5d3_1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c9bc5c5d3_1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676e49b5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676e49b5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676e49b50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676e49b5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9bc5c5d3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9bc5c5d3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9bc5c5d3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9bc5c5d3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c9bc5c5d3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c9bc5c5d3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9bc5c5d3_1_8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c9bc5c5d3_1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9bc5c5d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c9bc5c5d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59912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How and when you use social media and technology [3</a:t>
            </a:r>
            <a:r>
              <a:rPr lang="en-GB">
                <a:solidFill>
                  <a:srgbClr val="434343"/>
                </a:solidFill>
              </a:rPr>
              <a:t>/3</a:t>
            </a:r>
            <a:r>
              <a:rPr lang="en-GB">
                <a:solidFill>
                  <a:srgbClr val="434343"/>
                </a:solidFill>
              </a:rPr>
              <a:t>]</a:t>
            </a:r>
            <a:endParaRPr>
              <a:solidFill>
                <a:srgbClr val="434343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400"/>
              <a:buChar char="-"/>
            </a:pPr>
            <a:r>
              <a:rPr lang="en-GB">
                <a:solidFill>
                  <a:srgbClr val="434343"/>
                </a:solidFill>
              </a:rPr>
              <a:t>Word order with connectives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34343"/>
                </a:solidFill>
              </a:rPr>
              <a:t>German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34343"/>
                </a:solidFill>
              </a:rPr>
              <a:t>Frau Karmi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843900" y="378325"/>
            <a:ext cx="172482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Order the clauses and start with the connective:</a:t>
            </a:r>
            <a:endParaRPr b="1" sz="52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803325" y="1536500"/>
            <a:ext cx="9439200" cy="11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AutoNum type="arabicPeriod"/>
            </a:pP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Musik / wenn / ich / hochlade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813025" y="2723900"/>
            <a:ext cx="9442200" cy="143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 im / und / Internet / surfe / ich</a:t>
            </a:r>
            <a:endParaRPr b="1" sz="4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800400" y="4269725"/>
            <a:ext cx="9442200" cy="143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tippt / weil / eine / E-mail / er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803325" y="5838275"/>
            <a:ext cx="9442200" cy="143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4. Internet / jedoch / wird / spielen / sie / im</a:t>
            </a:r>
            <a:endParaRPr b="1" sz="3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12856375" y="2784925"/>
            <a:ext cx="4663200" cy="2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Need some help? 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ntserrat"/>
              <a:buChar char="●"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und - verb remains the 2nd idea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ntserrat"/>
              <a:buChar char="●"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jedoch/ dann - pronoun and verb invert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ntserrat"/>
              <a:buChar char="●"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wenn / weil - kick the verb to the end of the clause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803325" y="7406825"/>
            <a:ext cx="9439200" cy="143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5. wird / sie / dann / Internet / im / einkaufen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803325" y="1536500"/>
            <a:ext cx="9439200" cy="111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AutoNum type="arabicPeriod"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wenn ich Musik hochlade.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803325" y="2723900"/>
            <a:ext cx="9442200" cy="14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und ich surfe im Internet. 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803325" y="4247900"/>
            <a:ext cx="9442200" cy="14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weil er eine E-mail tippt.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803325" y="5848100"/>
            <a:ext cx="9442200" cy="14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jedoch wird sie im Internet spielen.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803325" y="7372100"/>
            <a:ext cx="9442200" cy="14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dann wird sie im Internet einkaufen.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12757650" y="2826600"/>
            <a:ext cx="4888800" cy="6301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5475" y="2565950"/>
            <a:ext cx="1744500" cy="233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6725800" y="7645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 u="sng">
                <a:solidFill>
                  <a:schemeClr val="dk1"/>
                </a:solidFill>
              </a:rPr>
              <a:t>Feedback</a:t>
            </a:r>
            <a:r>
              <a:rPr lang="en-GB" sz="5100">
                <a:solidFill>
                  <a:schemeClr val="dk1"/>
                </a:solidFill>
              </a:rPr>
              <a:t>: Give me 5!</a:t>
            </a:r>
            <a:endParaRPr sz="5100">
              <a:solidFill>
                <a:schemeClr val="dk1"/>
              </a:solidFill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128575" y="1450175"/>
            <a:ext cx="92439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AutoNum type="arabicPeriod"/>
            </a:pPr>
            <a:r>
              <a:rPr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3 effects do connectives have to word order?</a:t>
            </a:r>
            <a:endParaRPr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AutoNum type="arabicPeriod"/>
            </a:pPr>
            <a:r>
              <a:rPr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 a connective for each effect.</a:t>
            </a:r>
            <a:endParaRPr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AutoNum type="arabicPeriod"/>
            </a:pPr>
            <a:r>
              <a:rPr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 two different adjectives to describe </a:t>
            </a:r>
            <a:endParaRPr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phone (can you name a positive </a:t>
            </a:r>
            <a:r>
              <a:rPr i="1" lang="en-GB" sz="29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negative one?)</a:t>
            </a:r>
            <a:endParaRPr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AutoNum type="arabicPeriod"/>
            </a:pPr>
            <a:r>
              <a:rPr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Translate: I use my phone daily because I chat with friends.</a:t>
            </a:r>
            <a:endParaRPr i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AutoNum type="arabicPeriod"/>
            </a:pPr>
            <a:r>
              <a:rPr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Translate: I like my phone because I can take photos.</a:t>
            </a:r>
            <a:endParaRPr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9439275" y="1385900"/>
            <a:ext cx="8679600" cy="128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leaves the verb as 2nd idea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inverts pronoun and verb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kicks the verb to the end of the clause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9439275" y="4150525"/>
            <a:ext cx="8679600" cy="1819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positive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unterhaltsam</a:t>
            </a:r>
            <a:b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negative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nutzlos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9448800" y="2766800"/>
            <a:ext cx="8679600" cy="128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und / aber / denn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jedoch / also / auch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weil / obwohl / wenn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9439275" y="6167375"/>
            <a:ext cx="8679600" cy="128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benutze mein Handy täglich, weil ich mit Freunden chatte.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9448800" y="7650825"/>
            <a:ext cx="8679600" cy="128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Mein Handy gefällt mir, weil ich Fotos machen kann.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6" name="Google Shape;86;p15"/>
          <p:cNvSpPr/>
          <p:nvPr/>
        </p:nvSpPr>
        <p:spPr>
          <a:xfrm>
            <a:off x="1549051" y="2876307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7618700" y="117450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[ch]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288950" y="628825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Bu</a:t>
            </a:r>
            <a:r>
              <a:rPr lang="en-GB" sz="8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endParaRPr sz="8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550" y="3047015"/>
            <a:ext cx="3171900" cy="2955635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92" name="Google Shape;92;p15"/>
          <p:cNvSpPr/>
          <p:nvPr/>
        </p:nvSpPr>
        <p:spPr>
          <a:xfrm>
            <a:off x="10769251" y="2876307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21329" y="3266250"/>
            <a:ext cx="5129230" cy="351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/>
          <p:nvPr/>
        </p:nvSpPr>
        <p:spPr>
          <a:xfrm>
            <a:off x="11509150" y="628825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8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endParaRPr sz="8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16"/>
          <p:cNvGraphicFramePr/>
          <p:nvPr/>
        </p:nvGraphicFramePr>
        <p:xfrm>
          <a:off x="12925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{8C7196BD-9035-4998-B9F0-CEB3D27E67EE}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sich langweilen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bored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sich amüsieren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amuse/enjoy oneself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unterwegs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the way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selten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rarely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unterhaltsam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entertaining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persönlich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personally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Gespräch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conversation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täglich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daily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80000" y="3193243"/>
            <a:ext cx="1734250" cy="13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17"/>
          <p:cNvSpPr txBox="1"/>
          <p:nvPr>
            <p:ph type="title"/>
          </p:nvPr>
        </p:nvSpPr>
        <p:spPr>
          <a:xfrm>
            <a:off x="536950" y="28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German word order</a:t>
            </a:r>
            <a:r>
              <a:rPr lang="en-GB">
                <a:solidFill>
                  <a:schemeClr val="accent6"/>
                </a:solidFill>
              </a:rPr>
              <a:t> with connectives</a:t>
            </a:r>
            <a:r>
              <a:rPr lang="en-GB">
                <a:solidFill>
                  <a:schemeClr val="accent6"/>
                </a:solidFill>
              </a:rPr>
              <a:t>: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12575" y="1256250"/>
            <a:ext cx="171843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German word order is affected by connectives. 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need to be aware of the 3 three possibilities: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12575" y="2876300"/>
            <a:ext cx="171843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1: connectives which do not affect word order (und/ aber/ denn)</a:t>
            </a:r>
            <a:endParaRPr b="1" sz="4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With these connectives the verb remains as the 2nd idea in the sentence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2: connectives which cause inversion (auch/ dann/ jedoch)</a:t>
            </a:r>
            <a:endParaRPr sz="4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With these connectives the pronoun and the verb must invert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3: subordinating conjunctions (weil/ obwohl/ wenn)</a:t>
            </a:r>
            <a:endParaRPr b="1" sz="4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With these connectives the verb is kicked to the end of the sentence/clause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p18"/>
          <p:cNvSpPr txBox="1"/>
          <p:nvPr>
            <p:ph type="title"/>
          </p:nvPr>
        </p:nvSpPr>
        <p:spPr>
          <a:xfrm>
            <a:off x="536950" y="28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Let’s look at the first possibility: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412575" y="1241750"/>
            <a:ext cx="171843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1: connectives which do not affect word order (und/ aber/ denn)</a:t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With these connectives the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verb </a:t>
            </a:r>
            <a:r>
              <a:rPr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remains as the 2nd idea in the sentence</a:t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simse meine Freunde</a:t>
            </a:r>
            <a:r>
              <a:rPr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und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höre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Musik.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mache meine Hausaufgaben im Internet, </a:t>
            </a: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aber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chatte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lieber mit Freunden.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lädt gern Musik herunter, </a:t>
            </a: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denn</a:t>
            </a:r>
            <a:r>
              <a:rPr b="1" lang="en-GB" sz="4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kann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Freunden chatten.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12546625" y="3497700"/>
            <a:ext cx="5050200" cy="2439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Notice how the verb is the 2nd idea!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536950" y="28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Let’s look at the second possibility: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412575" y="1241750"/>
            <a:ext cx="171843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2: connectives which cause inversion (auch/ dann/ jedoch)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With these connectives the </a:t>
            </a:r>
            <a:r>
              <a:rPr b="1" lang="en-GB" sz="4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pronoun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the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verb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must invert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simse meine Freunde, </a:t>
            </a: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dann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höre </a:t>
            </a:r>
            <a:r>
              <a:rPr b="1" lang="en-GB" sz="4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Musik.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mache meine Hausaufgaben im Internet, </a:t>
            </a: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jedoch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chatte </a:t>
            </a:r>
            <a:r>
              <a:rPr b="1" lang="en-GB" sz="4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lieber mit Freunden.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lädt gern Musik herunter, </a:t>
            </a: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auch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kann </a:t>
            </a:r>
            <a:r>
              <a:rPr b="1" lang="en-GB" sz="4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er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Freunden chatten.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12736125" y="2771625"/>
            <a:ext cx="5452800" cy="2544600"/>
          </a:xfrm>
          <a:prstGeom prst="wedgeEllipseCallout">
            <a:avLst>
              <a:gd fmla="val -40877" name="adj1"/>
              <a:gd fmla="val 56129" name="adj2"/>
            </a:avLst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Notice how the pronoun and the verb have inverted!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1" name="Google Shape;131;p20"/>
          <p:cNvSpPr txBox="1"/>
          <p:nvPr>
            <p:ph type="title"/>
          </p:nvPr>
        </p:nvSpPr>
        <p:spPr>
          <a:xfrm>
            <a:off x="536950" y="28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Let’s look at the third possibility: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412575" y="1241750"/>
            <a:ext cx="171843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3: subordinating conjunctions (weil/ obwohl/ wenn)</a:t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With these connectives the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verb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kicked to the end of the sentence/clause.</a:t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simse meine Freunde </a:t>
            </a: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obwohl </a:t>
            </a:r>
            <a:r>
              <a:rPr b="1" lang="en-GB" sz="4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Musik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höre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mache meine Hausaufgaben im Internet, </a:t>
            </a: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wenn</a:t>
            </a:r>
            <a:endParaRPr b="1" sz="4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Freunden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chatte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lädt gern Musik herunter, </a:t>
            </a: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weil </a:t>
            </a:r>
            <a:r>
              <a:rPr b="1" lang="en-GB" sz="4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er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 Freunden chatten </a:t>
            </a: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kann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13494175" y="2876300"/>
            <a:ext cx="4637700" cy="3887700"/>
          </a:xfrm>
          <a:prstGeom prst="wedgeEllipseCallout">
            <a:avLst>
              <a:gd fmla="val -40877" name="adj1"/>
              <a:gd fmla="val 56129" name="adj2"/>
            </a:avLst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Notice how the verb is now at the end of the sentence/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clause!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536950" y="28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German word order with connectives: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412575" y="1256250"/>
            <a:ext cx="171843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need to learn your connectives and what happens to the word order when you use them.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Below is a list of connectives which will be used in this lesson (there are many more I have not included):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1" name="Google Shape;141;p21"/>
          <p:cNvGraphicFramePr/>
          <p:nvPr/>
        </p:nvGraphicFramePr>
        <p:xfrm>
          <a:off x="2968950" y="449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{8C7196BD-9035-4998-B9F0-CEB3D27E67EE}</a:tableStyleId>
              </a:tblPr>
              <a:tblGrid>
                <a:gridCol w="4124350"/>
                <a:gridCol w="4008225"/>
                <a:gridCol w="4008225"/>
              </a:tblGrid>
              <a:tr h="647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verb remains 2nd idea</a:t>
                      </a:r>
                      <a:endParaRPr b="1" sz="3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invert pronoun and verb</a:t>
                      </a:r>
                      <a:endParaRPr b="1" sz="3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verb is kicked to end of clause</a:t>
                      </a:r>
                      <a:endParaRPr b="1" sz="3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7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und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auch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weil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7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denn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jedoch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obwohl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7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aber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dann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wenn</a:t>
                      </a:r>
                      <a:endParaRPr sz="4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843900" y="378325"/>
            <a:ext cx="172482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Order the clauses and start with the connective:</a:t>
            </a:r>
            <a:endParaRPr b="1" sz="52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803325" y="1536500"/>
            <a:ext cx="9439200" cy="111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AutoNum type="arabicPeriod"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Musik / wenn / ich / hochlade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813025" y="2723900"/>
            <a:ext cx="9442200" cy="14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im / und / Internet / surfe / ich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800400" y="4269725"/>
            <a:ext cx="9442200" cy="14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tippt / weil / eine / E-mail / er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803325" y="5838275"/>
            <a:ext cx="9442200" cy="14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Internet / jedoch / wird / spielen / sie / im</a:t>
            </a:r>
            <a:endParaRPr b="1" sz="3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803325" y="7406825"/>
            <a:ext cx="9439200" cy="14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wird / sie / dann / Internet / im / einkaufen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