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  <p:embeddedFont>
      <p:font typeface="Cambria Math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22" Type="http://schemas.openxmlformats.org/officeDocument/2006/relationships/font" Target="fonts/CambriaMath-regular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Offer a hint showing how to start another example.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Talk about how we can use common factors e.g. (x+5) or (2x+10) etc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But we can also change it by rearranging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These paths are of a movements going clockwise and anti clockwise from C. It might be a bit surprising to Ss that the totals aren’t equal. The other interesting thing is that the 6 bearings can be paired to make 6 sums of 360. Ss might be prompted to notice </a:t>
            </a:r>
            <a:r>
              <a:rPr b="1"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which</a:t>
            </a: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pairs make 360 which is somewhat interesting too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These paths are of a movements going clockwise and anti clockwise from C. It might be a bit surprising to Ss that the totals aren’t equal. The other interesting thing is that the 6 bearings can be paired to make 6 sums of 360. Ss might be prompted to notice </a:t>
            </a:r>
            <a:r>
              <a:rPr b="1"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which</a:t>
            </a: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pairs make 360 which is somewhat interesting too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</a:rPr>
              <a:t>Students may notice that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5/6</a:t>
            </a:r>
            <a:r>
              <a:rPr lang="en-GB" sz="1100">
                <a:solidFill>
                  <a:srgbClr val="FF0000"/>
                </a:solidFill>
              </a:rPr>
              <a:t> and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3/4</a:t>
            </a:r>
            <a:r>
              <a:rPr lang="en-GB" sz="1100">
                <a:solidFill>
                  <a:srgbClr val="FF0000"/>
                </a:solidFill>
              </a:rPr>
              <a:t> can also be compared by denominating by 12ths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algn="ctr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3000"/>
            </a:lvl2pPr>
            <a:lvl3pPr lvl="2" algn="ctr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 sz="2700"/>
            </a:lvl3pPr>
            <a:lvl4pPr lvl="3" algn="ctr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400"/>
            </a:lvl4pPr>
            <a:lvl5pPr lvl="4" algn="ctr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400"/>
            </a:lvl7pPr>
            <a:lvl8pPr lvl="7" algn="ctr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400"/>
            </a:lvl8pPr>
            <a:lvl9pPr lvl="8" algn="ctr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6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Solving adfected quadratic equations III</a:t>
            </a:r>
            <a:endParaRPr/>
          </a:p>
        </p:txBody>
      </p:sp>
      <p:sp>
        <p:nvSpPr>
          <p:cNvPr id="41" name="Google Shape;41;p8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2" name="Google Shape;42;p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Coward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9"/>
          <p:cNvSpPr txBox="1"/>
          <p:nvPr/>
        </p:nvSpPr>
        <p:spPr>
          <a:xfrm>
            <a:off x="788599" y="1713482"/>
            <a:ext cx="13330552" cy="1169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200" l="-1236" r="0" t="-75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687741" y="568620"/>
            <a:ext cx="7910749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0"/>
          <p:cNvSpPr txBox="1"/>
          <p:nvPr/>
        </p:nvSpPr>
        <p:spPr>
          <a:xfrm>
            <a:off x="687741" y="1383120"/>
            <a:ext cx="1439826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1) Solve the following equations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0"/>
          <p:cNvSpPr txBox="1"/>
          <p:nvPr/>
        </p:nvSpPr>
        <p:spPr>
          <a:xfrm>
            <a:off x="687741" y="2243711"/>
            <a:ext cx="16136533" cy="5453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28" l="-102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687741" y="568620"/>
            <a:ext cx="7910749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1"/>
          <p:cNvSpPr txBox="1"/>
          <p:nvPr/>
        </p:nvSpPr>
        <p:spPr>
          <a:xfrm>
            <a:off x="687741" y="1383120"/>
            <a:ext cx="15152923" cy="6309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1371" l="-1088" r="0" t="-137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2255102" y="2402541"/>
            <a:ext cx="4114801" cy="2269671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1"/>
          <p:cNvSpPr/>
          <p:nvPr/>
        </p:nvSpPr>
        <p:spPr>
          <a:xfrm>
            <a:off x="8370866" y="2380522"/>
            <a:ext cx="2579914" cy="2269671"/>
          </a:xfrm>
          <a:prstGeom prst="rtTriangle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12951744" y="2315207"/>
            <a:ext cx="2334986" cy="2334986"/>
          </a:xfrm>
          <a:prstGeom prst="ellipse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1"/>
          <p:cNvSpPr txBox="1"/>
          <p:nvPr/>
        </p:nvSpPr>
        <p:spPr>
          <a:xfrm>
            <a:off x="917941" y="3034892"/>
            <a:ext cx="1337161" cy="104900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9" name="Google Shape;69;p11"/>
          <p:cNvSpPr txBox="1"/>
          <p:nvPr/>
        </p:nvSpPr>
        <p:spPr>
          <a:xfrm>
            <a:off x="6813956" y="3256811"/>
            <a:ext cx="1585627" cy="104900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70" name="Google Shape;70;p11"/>
          <p:cNvCxnSpPr>
            <a:endCxn id="67" idx="6"/>
          </p:cNvCxnSpPr>
          <p:nvPr/>
        </p:nvCxnSpPr>
        <p:spPr>
          <a:xfrm>
            <a:off x="14119130" y="3482700"/>
            <a:ext cx="1167600" cy="0"/>
          </a:xfrm>
          <a:prstGeom prst="straightConnector1">
            <a:avLst/>
          </a:prstGeom>
          <a:noFill/>
          <a:ln cap="flat" cmpd="sng" w="28575">
            <a:solidFill>
              <a:srgbClr val="008234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71" name="Google Shape;71;p11"/>
          <p:cNvSpPr txBox="1"/>
          <p:nvPr/>
        </p:nvSpPr>
        <p:spPr>
          <a:xfrm>
            <a:off x="14034402" y="2714334"/>
            <a:ext cx="1337161" cy="104900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2" name="Google Shape;72;p11"/>
          <p:cNvSpPr/>
          <p:nvPr/>
        </p:nvSpPr>
        <p:spPr>
          <a:xfrm>
            <a:off x="8370866" y="4297993"/>
            <a:ext cx="332359" cy="344377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1"/>
          <p:cNvSpPr txBox="1"/>
          <p:nvPr/>
        </p:nvSpPr>
        <p:spPr>
          <a:xfrm>
            <a:off x="3643921" y="4618997"/>
            <a:ext cx="1337161" cy="104900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4" name="Google Shape;74;p11"/>
          <p:cNvSpPr txBox="1"/>
          <p:nvPr/>
        </p:nvSpPr>
        <p:spPr>
          <a:xfrm>
            <a:off x="3001270" y="3052908"/>
            <a:ext cx="3028393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Area = 15cm</a:t>
            </a:r>
            <a:r>
              <a:rPr b="0" baseline="3000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1"/>
          <p:cNvSpPr txBox="1"/>
          <p:nvPr/>
        </p:nvSpPr>
        <p:spPr>
          <a:xfrm>
            <a:off x="8868009" y="4587803"/>
            <a:ext cx="1337161" cy="104900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" name="Google Shape;76;p11"/>
          <p:cNvSpPr txBox="1"/>
          <p:nvPr/>
        </p:nvSpPr>
        <p:spPr>
          <a:xfrm>
            <a:off x="9792577" y="2214564"/>
            <a:ext cx="1890757" cy="142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Area = 4 m</a:t>
            </a:r>
            <a:r>
              <a:rPr b="0" baseline="3000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1"/>
          <p:cNvSpPr txBox="1"/>
          <p:nvPr/>
        </p:nvSpPr>
        <p:spPr>
          <a:xfrm>
            <a:off x="15479302" y="2653508"/>
            <a:ext cx="1890757" cy="142859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5043" l="-933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8" name="Google Shape;78;p11"/>
          <p:cNvSpPr txBox="1"/>
          <p:nvPr/>
        </p:nvSpPr>
        <p:spPr>
          <a:xfrm>
            <a:off x="823121" y="5843550"/>
            <a:ext cx="15152923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3) Find the perimeter of the shapes in question 2. 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title"/>
          </p:nvPr>
        </p:nvSpPr>
        <p:spPr>
          <a:xfrm>
            <a:off x="917941" y="1009181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917941" y="1823681"/>
            <a:ext cx="15182671" cy="4343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2570" l="-1670" r="0" t="-32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86" name="Google Shape;86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" y="-11"/>
            <a:ext cx="18288001" cy="10311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