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10287000" cx="18288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font" Target="fonts/MontserratSemiBold-regular.fntdata"/><Relationship Id="rId22" Type="http://schemas.openxmlformats.org/officeDocument/2006/relationships/font" Target="fonts/MontserratMedium-boldItalic.fntdata"/><Relationship Id="rId10" Type="http://schemas.openxmlformats.org/officeDocument/2006/relationships/slide" Target="slides/slide6.xml"/><Relationship Id="rId21" Type="http://schemas.openxmlformats.org/officeDocument/2006/relationships/font" Target="fonts/MontserratMedium-italic.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schemas.openxmlformats.org/officeDocument/2006/relationships/font" Target="fonts/MontserratMedium-regular.fnt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c425270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c425270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c42526bb1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c42526bb1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t>The digestive system is an organ system which allows us to absorb nutrients from food into the blood. Food passes through the digestive system and then reaches the small intestine. This is where nutrients are absorbed. </a:t>
            </a:r>
            <a:endParaRPr sz="1200"/>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c42526bb1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c42526bb1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t>The digestive system is an organ system which allows us to absorb nutrients from food into the blood. Food passes through the digestive system and then reaches the small intestine. This is where nutrients are absorbed. </a:t>
            </a:r>
            <a:endParaRPr sz="12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c42526bb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c42526bb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t>The digestive system is an organ system which allows us to absorb nutrients from food into the blood. Food passes through the digestive system and then reaches the small intestine. This is where nutrients are absorbed. </a:t>
            </a:r>
            <a:endParaRPr sz="1200"/>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c42526bb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c42526bb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t>The digestive system is an organ system which allows us to absorb nutrients from food into the blood. Food passes through the digestive system and then reaches the small intestine. This is where nutrients are absorbed. </a:t>
            </a:r>
            <a:endParaRPr sz="12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42526bb1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42526bb1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t>The digestive system is an organ system which allows us to absorb nutrients from food into the blood. Food passes through the digestive system and then reaches the small intestine. This is where nutrients are absorbed. </a:t>
            </a:r>
            <a:endParaRPr sz="1200"/>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The Heart</a:t>
            </a:r>
            <a:endParaRPr>
              <a:solidFill>
                <a:srgbClr val="4B3241"/>
              </a:solidFill>
            </a:endParaRPr>
          </a:p>
          <a:p>
            <a:pPr indent="0" lvl="0" marL="0" marR="0" rtl="0" algn="l">
              <a:lnSpc>
                <a:spcPct val="115000"/>
              </a:lnSpc>
              <a:spcBef>
                <a:spcPts val="0"/>
              </a:spcBef>
              <a:spcAft>
                <a:spcPts val="0"/>
              </a:spcAft>
              <a:buNone/>
            </a:pPr>
            <a:r>
              <a:rPr lang="en-GB" sz="4000">
                <a:solidFill>
                  <a:srgbClr val="4B3241"/>
                </a:solidFill>
              </a:rPr>
              <a:t>(Downloadable student document)</a:t>
            </a:r>
            <a:endParaRPr sz="4000">
              <a:solidFill>
                <a:srgbClr val="4B3241"/>
              </a:solidFill>
            </a:endParaRPr>
          </a:p>
        </p:txBody>
      </p:sp>
      <p:sp>
        <p:nvSpPr>
          <p:cNvPr id="80" name="Google Shape;80;p14"/>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Combined Science - Biology - KS4</a:t>
            </a:r>
            <a:endParaRPr>
              <a:solidFill>
                <a:srgbClr val="4B3241"/>
              </a:solidFill>
            </a:endParaRPr>
          </a:p>
          <a:p>
            <a:pPr indent="0" lvl="0" marL="0" rtl="0" algn="l">
              <a:spcBef>
                <a:spcPts val="0"/>
              </a:spcBef>
              <a:spcAft>
                <a:spcPts val="0"/>
              </a:spcAft>
              <a:buNone/>
            </a:pPr>
            <a:r>
              <a:rPr lang="en-GB">
                <a:solidFill>
                  <a:srgbClr val="4B3241"/>
                </a:solidFill>
              </a:rPr>
              <a:t>Organisation</a:t>
            </a:r>
            <a:endParaRPr>
              <a:solidFill>
                <a:srgbClr val="4B3241"/>
              </a:solidFill>
            </a:endParaRPr>
          </a:p>
        </p:txBody>
      </p:sp>
      <p:sp>
        <p:nvSpPr>
          <p:cNvPr id="81" name="Google Shape;81;p14"/>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Mr Humphries</a:t>
            </a:r>
            <a:endParaRPr>
              <a:solidFill>
                <a:srgbClr val="4B3241"/>
              </a:solidFill>
            </a:endParaRPr>
          </a:p>
        </p:txBody>
      </p:sp>
      <p:sp>
        <p:nvSpPr>
          <p:cNvPr id="82" name="Google Shape;82;p14"/>
          <p:cNvSpPr/>
          <p:nvPr/>
        </p:nvSpPr>
        <p:spPr>
          <a:xfrm>
            <a:off x="17105975" y="8794425"/>
            <a:ext cx="1182000" cy="1492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88" name="Google Shape;88;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1"/>
                </a:solidFill>
              </a:rPr>
              <a:t>Independent</a:t>
            </a:r>
            <a:r>
              <a:rPr lang="en-GB">
                <a:solidFill>
                  <a:schemeClr val="dk1"/>
                </a:solidFill>
              </a:rPr>
              <a:t> Task</a:t>
            </a:r>
            <a:endParaRPr>
              <a:solidFill>
                <a:schemeClr val="dk1"/>
              </a:solidFill>
            </a:endParaRPr>
          </a:p>
        </p:txBody>
      </p:sp>
      <p:sp>
        <p:nvSpPr>
          <p:cNvPr id="89" name="Google Shape;89;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90" name="Google Shape;90;p15"/>
          <p:cNvPicPr preferRelativeResize="0"/>
          <p:nvPr/>
        </p:nvPicPr>
        <p:blipFill rotWithShape="1">
          <a:blip r:embed="rId3">
            <a:alphaModFix/>
          </a:blip>
          <a:srcRect b="6096" l="12128" r="11877" t="8637"/>
          <a:stretch/>
        </p:blipFill>
        <p:spPr>
          <a:xfrm>
            <a:off x="6744513" y="3083725"/>
            <a:ext cx="4798975" cy="5580950"/>
          </a:xfrm>
          <a:prstGeom prst="rect">
            <a:avLst/>
          </a:prstGeom>
          <a:noFill/>
          <a:ln>
            <a:noFill/>
          </a:ln>
        </p:spPr>
      </p:pic>
      <p:sp>
        <p:nvSpPr>
          <p:cNvPr id="91" name="Google Shape;91;p15"/>
          <p:cNvSpPr/>
          <p:nvPr/>
        </p:nvSpPr>
        <p:spPr>
          <a:xfrm>
            <a:off x="5572115" y="4087575"/>
            <a:ext cx="13581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5572121" y="3425600"/>
            <a:ext cx="31398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5572132" y="4749550"/>
            <a:ext cx="23463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5572124" y="6506125"/>
            <a:ext cx="25503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rot="10800000">
            <a:off x="9946549" y="3425600"/>
            <a:ext cx="26979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10800000">
            <a:off x="10763000" y="4178075"/>
            <a:ext cx="18600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rot="10800000">
            <a:off x="10487050" y="4930550"/>
            <a:ext cx="20931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9946525" y="6506125"/>
            <a:ext cx="2547900" cy="298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nvSpPr>
        <p:spPr>
          <a:xfrm>
            <a:off x="3312200" y="3124850"/>
            <a:ext cx="1860000" cy="90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3600">
                <a:latin typeface="Montserrat"/>
                <a:ea typeface="Montserrat"/>
                <a:cs typeface="Montserrat"/>
                <a:sym typeface="Montserrat"/>
              </a:rPr>
              <a:t>A</a:t>
            </a:r>
            <a:endParaRPr sz="3600">
              <a:latin typeface="Montserrat"/>
              <a:ea typeface="Montserrat"/>
              <a:cs typeface="Montserrat"/>
              <a:sym typeface="Montserrat"/>
            </a:endParaRPr>
          </a:p>
        </p:txBody>
      </p:sp>
      <p:sp>
        <p:nvSpPr>
          <p:cNvPr id="100" name="Google Shape;100;p15"/>
          <p:cNvSpPr txBox="1"/>
          <p:nvPr/>
        </p:nvSpPr>
        <p:spPr>
          <a:xfrm>
            <a:off x="3312200" y="3877325"/>
            <a:ext cx="1860000" cy="90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3600">
                <a:latin typeface="Montserrat"/>
                <a:ea typeface="Montserrat"/>
                <a:cs typeface="Montserrat"/>
                <a:sym typeface="Montserrat"/>
              </a:rPr>
              <a:t>B</a:t>
            </a:r>
            <a:endParaRPr sz="3600">
              <a:latin typeface="Montserrat"/>
              <a:ea typeface="Montserrat"/>
              <a:cs typeface="Montserrat"/>
              <a:sym typeface="Montserrat"/>
            </a:endParaRPr>
          </a:p>
        </p:txBody>
      </p:sp>
      <p:sp>
        <p:nvSpPr>
          <p:cNvPr id="101" name="Google Shape;101;p15"/>
          <p:cNvSpPr txBox="1"/>
          <p:nvPr/>
        </p:nvSpPr>
        <p:spPr>
          <a:xfrm>
            <a:off x="3312200" y="4630650"/>
            <a:ext cx="1860000" cy="90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3600">
                <a:latin typeface="Montserrat"/>
                <a:ea typeface="Montserrat"/>
                <a:cs typeface="Montserrat"/>
                <a:sym typeface="Montserrat"/>
              </a:rPr>
              <a:t>C</a:t>
            </a:r>
            <a:endParaRPr sz="3600">
              <a:latin typeface="Montserrat"/>
              <a:ea typeface="Montserrat"/>
              <a:cs typeface="Montserrat"/>
              <a:sym typeface="Montserrat"/>
            </a:endParaRPr>
          </a:p>
        </p:txBody>
      </p:sp>
      <p:sp>
        <p:nvSpPr>
          <p:cNvPr id="102" name="Google Shape;102;p15"/>
          <p:cNvSpPr txBox="1"/>
          <p:nvPr/>
        </p:nvSpPr>
        <p:spPr>
          <a:xfrm>
            <a:off x="3312200" y="6136450"/>
            <a:ext cx="1860000" cy="90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3600">
                <a:latin typeface="Montserrat"/>
                <a:ea typeface="Montserrat"/>
                <a:cs typeface="Montserrat"/>
                <a:sym typeface="Montserrat"/>
              </a:rPr>
              <a:t>D</a:t>
            </a:r>
            <a:endParaRPr sz="3600">
              <a:latin typeface="Montserrat"/>
              <a:ea typeface="Montserrat"/>
              <a:cs typeface="Montserrat"/>
              <a:sym typeface="Montserrat"/>
            </a:endParaRPr>
          </a:p>
        </p:txBody>
      </p:sp>
      <p:sp>
        <p:nvSpPr>
          <p:cNvPr id="103" name="Google Shape;103;p15"/>
          <p:cNvSpPr txBox="1"/>
          <p:nvPr/>
        </p:nvSpPr>
        <p:spPr>
          <a:xfrm>
            <a:off x="13115800" y="3124850"/>
            <a:ext cx="18600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E</a:t>
            </a:r>
            <a:endParaRPr sz="3600">
              <a:latin typeface="Montserrat"/>
              <a:ea typeface="Montserrat"/>
              <a:cs typeface="Montserrat"/>
              <a:sym typeface="Montserrat"/>
            </a:endParaRPr>
          </a:p>
        </p:txBody>
      </p:sp>
      <p:sp>
        <p:nvSpPr>
          <p:cNvPr id="104" name="Google Shape;104;p15"/>
          <p:cNvSpPr txBox="1"/>
          <p:nvPr/>
        </p:nvSpPr>
        <p:spPr>
          <a:xfrm>
            <a:off x="13115800" y="3877325"/>
            <a:ext cx="18600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F</a:t>
            </a:r>
            <a:endParaRPr sz="3600">
              <a:latin typeface="Montserrat"/>
              <a:ea typeface="Montserrat"/>
              <a:cs typeface="Montserrat"/>
              <a:sym typeface="Montserrat"/>
            </a:endParaRPr>
          </a:p>
        </p:txBody>
      </p:sp>
      <p:sp>
        <p:nvSpPr>
          <p:cNvPr id="105" name="Google Shape;105;p15"/>
          <p:cNvSpPr txBox="1"/>
          <p:nvPr/>
        </p:nvSpPr>
        <p:spPr>
          <a:xfrm>
            <a:off x="13115800" y="4693500"/>
            <a:ext cx="18600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G</a:t>
            </a:r>
            <a:endParaRPr sz="3600">
              <a:latin typeface="Montserrat"/>
              <a:ea typeface="Montserrat"/>
              <a:cs typeface="Montserrat"/>
              <a:sym typeface="Montserrat"/>
            </a:endParaRPr>
          </a:p>
        </p:txBody>
      </p:sp>
      <p:sp>
        <p:nvSpPr>
          <p:cNvPr id="106" name="Google Shape;106;p15"/>
          <p:cNvSpPr txBox="1"/>
          <p:nvPr/>
        </p:nvSpPr>
        <p:spPr>
          <a:xfrm>
            <a:off x="13115800" y="6262150"/>
            <a:ext cx="18600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H</a:t>
            </a:r>
            <a:endParaRPr sz="3600">
              <a:latin typeface="Montserrat"/>
              <a:ea typeface="Montserrat"/>
              <a:cs typeface="Montserrat"/>
              <a:sym typeface="Montserrat"/>
            </a:endParaRPr>
          </a:p>
        </p:txBody>
      </p:sp>
      <p:sp>
        <p:nvSpPr>
          <p:cNvPr id="107" name="Google Shape;107;p15"/>
          <p:cNvSpPr txBox="1"/>
          <p:nvPr/>
        </p:nvSpPr>
        <p:spPr>
          <a:xfrm>
            <a:off x="917950" y="9105825"/>
            <a:ext cx="37026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Image created by R Humphries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3" name="Google Shape;113;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1"/>
                </a:solidFill>
              </a:rPr>
              <a:t>Independent Task</a:t>
            </a:r>
            <a:endParaRPr>
              <a:solidFill>
                <a:schemeClr val="dk1"/>
              </a:solidFill>
            </a:endParaRPr>
          </a:p>
        </p:txBody>
      </p:sp>
      <p:sp>
        <p:nvSpPr>
          <p:cNvPr id="114" name="Google Shape;114;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5" name="Google Shape;115;p16"/>
          <p:cNvSpPr txBox="1"/>
          <p:nvPr>
            <p:ph idx="1" type="body"/>
          </p:nvPr>
        </p:nvSpPr>
        <p:spPr>
          <a:xfrm>
            <a:off x="917950" y="24428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Complete the sentences</a:t>
            </a:r>
            <a:endParaRPr sz="3500"/>
          </a:p>
          <a:p>
            <a:pPr indent="-450850" lvl="0" marL="457200" rtl="0" algn="l">
              <a:spcBef>
                <a:spcPts val="2000"/>
              </a:spcBef>
              <a:spcAft>
                <a:spcPts val="0"/>
              </a:spcAft>
              <a:buSzPts val="3500"/>
              <a:buAutoNum type="arabicPeriod"/>
            </a:pPr>
            <a:r>
              <a:rPr lang="en-GB" sz="3500"/>
              <a:t>Oxygenated blood returns to the heart via the pulmonary _______</a:t>
            </a:r>
            <a:endParaRPr sz="3500"/>
          </a:p>
          <a:p>
            <a:pPr indent="-450850" lvl="0" marL="457200" rtl="0" algn="l">
              <a:spcBef>
                <a:spcPts val="0"/>
              </a:spcBef>
              <a:spcAft>
                <a:spcPts val="0"/>
              </a:spcAft>
              <a:buSzPts val="3500"/>
              <a:buAutoNum type="arabicPeriod"/>
            </a:pPr>
            <a:r>
              <a:rPr lang="en-GB" sz="3500"/>
              <a:t>It then enters the heart at the left __________ and is pumped into the left ventricle</a:t>
            </a:r>
            <a:endParaRPr sz="3500"/>
          </a:p>
          <a:p>
            <a:pPr indent="-450850" lvl="0" marL="457200" rtl="0" algn="l">
              <a:spcBef>
                <a:spcPts val="0"/>
              </a:spcBef>
              <a:spcAft>
                <a:spcPts val="0"/>
              </a:spcAft>
              <a:buSzPts val="3500"/>
              <a:buAutoNum type="arabicPeriod"/>
            </a:pPr>
            <a:r>
              <a:rPr lang="en-GB" sz="3500"/>
              <a:t>The blood is pumped to the body via the ________</a:t>
            </a:r>
            <a:endParaRPr sz="3500"/>
          </a:p>
          <a:p>
            <a:pPr indent="-450850" lvl="0" marL="457200" rtl="0" algn="l">
              <a:spcBef>
                <a:spcPts val="0"/>
              </a:spcBef>
              <a:spcAft>
                <a:spcPts val="0"/>
              </a:spcAft>
              <a:buSzPts val="3500"/>
              <a:buAutoNum type="arabicPeriod"/>
            </a:pPr>
            <a:r>
              <a:rPr lang="en-GB" sz="3500"/>
              <a:t>Deoxygenated blood returns to the heart via the vena _______</a:t>
            </a:r>
            <a:endParaRPr sz="3500"/>
          </a:p>
          <a:p>
            <a:pPr indent="-450850" lvl="0" marL="457200" rtl="0" algn="l">
              <a:spcBef>
                <a:spcPts val="0"/>
              </a:spcBef>
              <a:spcAft>
                <a:spcPts val="0"/>
              </a:spcAft>
              <a:buSzPts val="3500"/>
              <a:buAutoNum type="arabicPeriod"/>
            </a:pPr>
            <a:r>
              <a:rPr lang="en-GB" sz="3500"/>
              <a:t>It enters the heart at the right _________ and is pumped into the right ______________</a:t>
            </a:r>
            <a:endParaRPr sz="3500"/>
          </a:p>
          <a:p>
            <a:pPr indent="-450850" lvl="0" marL="457200" rtl="0" algn="l">
              <a:spcBef>
                <a:spcPts val="0"/>
              </a:spcBef>
              <a:spcAft>
                <a:spcPts val="0"/>
              </a:spcAft>
              <a:buSzPts val="3500"/>
              <a:buAutoNum type="arabicPeriod"/>
            </a:pPr>
            <a:r>
              <a:rPr lang="en-GB" sz="3500"/>
              <a:t>The blood travels back to the lungs via the pulmonary _________</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ctr">
              <a:lnSpc>
                <a:spcPct val="100000"/>
              </a:lnSpc>
              <a:spcBef>
                <a:spcPts val="2000"/>
              </a:spcBef>
              <a:spcAft>
                <a:spcPts val="0"/>
              </a:spcAft>
              <a:buNone/>
            </a:pPr>
            <a:r>
              <a:t/>
            </a:r>
            <a:endParaRPr sz="3600">
              <a:solidFill>
                <a:srgbClr val="666666"/>
              </a:solidFill>
            </a:endParaRPr>
          </a:p>
          <a:p>
            <a:pPr indent="0" lvl="0" marL="0" rtl="0" algn="ctr">
              <a:lnSpc>
                <a:spcPct val="100000"/>
              </a:lnSpc>
              <a:spcBef>
                <a:spcPts val="0"/>
              </a:spcBef>
              <a:spcAft>
                <a:spcPts val="0"/>
              </a:spcAft>
              <a:buNone/>
            </a:pPr>
            <a:br>
              <a:rPr lang="en-GB" sz="3600">
                <a:solidFill>
                  <a:srgbClr val="666666"/>
                </a:solidFill>
              </a:rPr>
            </a:br>
            <a:endParaRPr sz="3600">
              <a:solidFill>
                <a:srgbClr val="666666"/>
              </a:solidFill>
            </a:endParaRPr>
          </a:p>
          <a:p>
            <a:pPr indent="0" lvl="0" marL="0" rtl="0" algn="l">
              <a:lnSpc>
                <a:spcPct val="100000"/>
              </a:lnSpc>
              <a:spcBef>
                <a:spcPts val="0"/>
              </a:spcBef>
              <a:spcAft>
                <a:spcPts val="0"/>
              </a:spcAft>
              <a:buClr>
                <a:srgbClr val="000000"/>
              </a:buClr>
              <a:buFont typeface="Arial"/>
              <a:buNone/>
            </a:pPr>
            <a:r>
              <a:t/>
            </a:r>
            <a:endParaRPr sz="3500"/>
          </a:p>
          <a:p>
            <a:pPr indent="0" lvl="0" marL="1828800" rtl="0" algn="l">
              <a:spcBef>
                <a:spcPts val="0"/>
              </a:spcBef>
              <a:spcAft>
                <a:spcPts val="0"/>
              </a:spcAft>
              <a:buNone/>
            </a:pPr>
            <a:r>
              <a:t/>
            </a:r>
            <a:endParaRPr/>
          </a:p>
          <a:p>
            <a:pPr indent="0" lvl="0" marL="0" rtl="0" algn="l">
              <a:spcBef>
                <a:spcPts val="2000"/>
              </a:spcBef>
              <a:spcAft>
                <a:spcPts val="2000"/>
              </a:spcAft>
              <a:buNone/>
            </a:pPr>
            <a:r>
              <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1" name="Google Shape;121;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1"/>
                </a:solidFill>
              </a:rPr>
              <a:t>Independent Task</a:t>
            </a:r>
            <a:endParaRPr>
              <a:solidFill>
                <a:schemeClr val="dk1"/>
              </a:solidFill>
            </a:endParaRPr>
          </a:p>
        </p:txBody>
      </p:sp>
      <p:sp>
        <p:nvSpPr>
          <p:cNvPr id="122" name="Google Shape;122;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3" name="Google Shape;123;p17"/>
          <p:cNvSpPr txBox="1"/>
          <p:nvPr>
            <p:ph idx="1" type="body"/>
          </p:nvPr>
        </p:nvSpPr>
        <p:spPr>
          <a:xfrm>
            <a:off x="917950" y="28238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A patient has a heart rate of 60 bpm and a stroke volume of 90 cm³. Work out the cardiac output.</a:t>
            </a:r>
            <a:endParaRPr sz="3500"/>
          </a:p>
          <a:p>
            <a:pPr indent="-450850" lvl="0" marL="457200" rtl="0" algn="l">
              <a:spcBef>
                <a:spcPts val="2000"/>
              </a:spcBef>
              <a:spcAft>
                <a:spcPts val="0"/>
              </a:spcAft>
              <a:buSzPts val="3500"/>
              <a:buAutoNum type="arabicPeriod"/>
            </a:pPr>
            <a:r>
              <a:rPr lang="en-GB" sz="3500"/>
              <a:t>Correct equation</a:t>
            </a:r>
            <a:endParaRPr sz="3500"/>
          </a:p>
          <a:p>
            <a:pPr indent="-450850" lvl="0" marL="457200" rtl="0" algn="l">
              <a:spcBef>
                <a:spcPts val="0"/>
              </a:spcBef>
              <a:spcAft>
                <a:spcPts val="0"/>
              </a:spcAft>
              <a:buSzPts val="3500"/>
              <a:buAutoNum type="arabicPeriod"/>
            </a:pPr>
            <a:r>
              <a:rPr lang="en-GB" sz="3500"/>
              <a:t>Identify variables</a:t>
            </a:r>
            <a:endParaRPr sz="3500"/>
          </a:p>
          <a:p>
            <a:pPr indent="-450850" lvl="0" marL="457200" rtl="0" algn="l">
              <a:spcBef>
                <a:spcPts val="0"/>
              </a:spcBef>
              <a:spcAft>
                <a:spcPts val="0"/>
              </a:spcAft>
              <a:buSzPts val="3500"/>
              <a:buAutoNum type="arabicPeriod"/>
            </a:pPr>
            <a:r>
              <a:rPr lang="en-GB" sz="3500"/>
              <a:t>Solve</a:t>
            </a:r>
            <a:endParaRPr sz="3500"/>
          </a:p>
          <a:p>
            <a:pPr indent="-450850" lvl="0" marL="457200" rtl="0" algn="l">
              <a:spcBef>
                <a:spcPts val="0"/>
              </a:spcBef>
              <a:spcAft>
                <a:spcPts val="0"/>
              </a:spcAft>
              <a:buSzPts val="3500"/>
              <a:buAutoNum type="arabicPeriod"/>
            </a:pPr>
            <a:r>
              <a:rPr lang="en-GB" sz="3500"/>
              <a:t>Final answer and units</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ctr">
              <a:lnSpc>
                <a:spcPct val="100000"/>
              </a:lnSpc>
              <a:spcBef>
                <a:spcPts val="2000"/>
              </a:spcBef>
              <a:spcAft>
                <a:spcPts val="0"/>
              </a:spcAft>
              <a:buNone/>
            </a:pPr>
            <a:r>
              <a:t/>
            </a:r>
            <a:endParaRPr sz="3600">
              <a:solidFill>
                <a:srgbClr val="666666"/>
              </a:solidFill>
            </a:endParaRPr>
          </a:p>
          <a:p>
            <a:pPr indent="0" lvl="0" marL="0" rtl="0" algn="ctr">
              <a:lnSpc>
                <a:spcPct val="100000"/>
              </a:lnSpc>
              <a:spcBef>
                <a:spcPts val="0"/>
              </a:spcBef>
              <a:spcAft>
                <a:spcPts val="0"/>
              </a:spcAft>
              <a:buNone/>
            </a:pPr>
            <a:br>
              <a:rPr lang="en-GB" sz="3600">
                <a:solidFill>
                  <a:srgbClr val="666666"/>
                </a:solidFill>
              </a:rPr>
            </a:br>
            <a:endParaRPr sz="3600">
              <a:solidFill>
                <a:srgbClr val="666666"/>
              </a:solidFill>
            </a:endParaRPr>
          </a:p>
          <a:p>
            <a:pPr indent="0" lvl="0" marL="0" rtl="0" algn="l">
              <a:lnSpc>
                <a:spcPct val="100000"/>
              </a:lnSpc>
              <a:spcBef>
                <a:spcPts val="0"/>
              </a:spcBef>
              <a:spcAft>
                <a:spcPts val="0"/>
              </a:spcAft>
              <a:buClr>
                <a:srgbClr val="000000"/>
              </a:buClr>
              <a:buFont typeface="Arial"/>
              <a:buNone/>
            </a:pPr>
            <a:r>
              <a:t/>
            </a:r>
            <a:endParaRPr sz="3500"/>
          </a:p>
          <a:p>
            <a:pPr indent="0" lvl="0" marL="1828800" rtl="0" algn="l">
              <a:spcBef>
                <a:spcPts val="0"/>
              </a:spcBef>
              <a:spcAft>
                <a:spcPts val="0"/>
              </a:spcAft>
              <a:buNone/>
            </a:pPr>
            <a:r>
              <a:t/>
            </a:r>
            <a:endParaRPr/>
          </a:p>
          <a:p>
            <a:pPr indent="0" lvl="0" marL="0" rtl="0" algn="l">
              <a:spcBef>
                <a:spcPts val="2000"/>
              </a:spcBef>
              <a:spcAft>
                <a:spcPts val="2000"/>
              </a:spcAft>
              <a:buNone/>
            </a:pPr>
            <a:r>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9" name="Google Shape;129;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1"/>
                </a:solidFill>
              </a:rPr>
              <a:t>Independent Task</a:t>
            </a:r>
            <a:endParaRPr>
              <a:solidFill>
                <a:schemeClr val="dk1"/>
              </a:solidFill>
            </a:endParaRPr>
          </a:p>
        </p:txBody>
      </p:sp>
      <p:sp>
        <p:nvSpPr>
          <p:cNvPr id="130" name="Google Shape;130;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1" name="Google Shape;131;p18"/>
          <p:cNvSpPr txBox="1"/>
          <p:nvPr>
            <p:ph idx="1" type="body"/>
          </p:nvPr>
        </p:nvSpPr>
        <p:spPr>
          <a:xfrm>
            <a:off x="917950" y="28238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A patient has a heart rate of 70 bpm and a stroke volume of 70 cm³. Work out the cardiac output.</a:t>
            </a:r>
            <a:endParaRPr sz="3500"/>
          </a:p>
          <a:p>
            <a:pPr indent="-450850" lvl="0" marL="457200" rtl="0" algn="l">
              <a:spcBef>
                <a:spcPts val="2000"/>
              </a:spcBef>
              <a:spcAft>
                <a:spcPts val="0"/>
              </a:spcAft>
              <a:buSzPts val="3500"/>
              <a:buAutoNum type="arabicPeriod"/>
            </a:pPr>
            <a:r>
              <a:rPr lang="en-GB" sz="3500"/>
              <a:t>Correct equation</a:t>
            </a:r>
            <a:endParaRPr sz="3500"/>
          </a:p>
          <a:p>
            <a:pPr indent="-450850" lvl="0" marL="457200" rtl="0" algn="l">
              <a:spcBef>
                <a:spcPts val="0"/>
              </a:spcBef>
              <a:spcAft>
                <a:spcPts val="0"/>
              </a:spcAft>
              <a:buSzPts val="3500"/>
              <a:buAutoNum type="arabicPeriod"/>
            </a:pPr>
            <a:r>
              <a:rPr lang="en-GB" sz="3500"/>
              <a:t>Identify variables</a:t>
            </a:r>
            <a:endParaRPr sz="3500"/>
          </a:p>
          <a:p>
            <a:pPr indent="-450850" lvl="0" marL="457200" rtl="0" algn="l">
              <a:spcBef>
                <a:spcPts val="0"/>
              </a:spcBef>
              <a:spcAft>
                <a:spcPts val="0"/>
              </a:spcAft>
              <a:buSzPts val="3500"/>
              <a:buAutoNum type="arabicPeriod"/>
            </a:pPr>
            <a:r>
              <a:rPr lang="en-GB" sz="3500"/>
              <a:t>Solve</a:t>
            </a:r>
            <a:endParaRPr sz="3500"/>
          </a:p>
          <a:p>
            <a:pPr indent="-450850" lvl="0" marL="457200" rtl="0" algn="l">
              <a:spcBef>
                <a:spcPts val="0"/>
              </a:spcBef>
              <a:spcAft>
                <a:spcPts val="0"/>
              </a:spcAft>
              <a:buSzPts val="3500"/>
              <a:buAutoNum type="arabicPeriod"/>
            </a:pPr>
            <a:r>
              <a:rPr lang="en-GB" sz="3500"/>
              <a:t>Final answer and units</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ctr">
              <a:lnSpc>
                <a:spcPct val="100000"/>
              </a:lnSpc>
              <a:spcBef>
                <a:spcPts val="2000"/>
              </a:spcBef>
              <a:spcAft>
                <a:spcPts val="0"/>
              </a:spcAft>
              <a:buNone/>
            </a:pPr>
            <a:r>
              <a:t/>
            </a:r>
            <a:endParaRPr sz="3600">
              <a:solidFill>
                <a:srgbClr val="666666"/>
              </a:solidFill>
            </a:endParaRPr>
          </a:p>
          <a:p>
            <a:pPr indent="0" lvl="0" marL="0" rtl="0" algn="ctr">
              <a:lnSpc>
                <a:spcPct val="100000"/>
              </a:lnSpc>
              <a:spcBef>
                <a:spcPts val="0"/>
              </a:spcBef>
              <a:spcAft>
                <a:spcPts val="0"/>
              </a:spcAft>
              <a:buNone/>
            </a:pPr>
            <a:br>
              <a:rPr lang="en-GB" sz="3600">
                <a:solidFill>
                  <a:srgbClr val="666666"/>
                </a:solidFill>
              </a:rPr>
            </a:br>
            <a:endParaRPr sz="3600">
              <a:solidFill>
                <a:srgbClr val="666666"/>
              </a:solidFill>
            </a:endParaRPr>
          </a:p>
          <a:p>
            <a:pPr indent="0" lvl="0" marL="0" rtl="0" algn="l">
              <a:lnSpc>
                <a:spcPct val="100000"/>
              </a:lnSpc>
              <a:spcBef>
                <a:spcPts val="0"/>
              </a:spcBef>
              <a:spcAft>
                <a:spcPts val="0"/>
              </a:spcAft>
              <a:buClr>
                <a:srgbClr val="000000"/>
              </a:buClr>
              <a:buFont typeface="Arial"/>
              <a:buNone/>
            </a:pPr>
            <a:r>
              <a:t/>
            </a:r>
            <a:endParaRPr sz="3500"/>
          </a:p>
          <a:p>
            <a:pPr indent="0" lvl="0" marL="1828800" rtl="0" algn="l">
              <a:spcBef>
                <a:spcPts val="0"/>
              </a:spcBef>
              <a:spcAft>
                <a:spcPts val="0"/>
              </a:spcAft>
              <a:buNone/>
            </a:pPr>
            <a:r>
              <a:t/>
            </a:r>
            <a:endParaRPr/>
          </a:p>
          <a:p>
            <a:pPr indent="0" lvl="0" marL="0" rtl="0" algn="l">
              <a:spcBef>
                <a:spcPts val="2000"/>
              </a:spcBef>
              <a:spcAft>
                <a:spcPts val="2000"/>
              </a:spcAft>
              <a:buNone/>
            </a:pPr>
            <a:r>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7" name="Google Shape;137;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1"/>
                </a:solidFill>
              </a:rPr>
              <a:t>Independent Task</a:t>
            </a:r>
            <a:endParaRPr>
              <a:solidFill>
                <a:schemeClr val="dk1"/>
              </a:solidFill>
            </a:endParaRPr>
          </a:p>
        </p:txBody>
      </p:sp>
      <p:sp>
        <p:nvSpPr>
          <p:cNvPr id="138" name="Google Shape;13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9" name="Google Shape;139;p19"/>
          <p:cNvSpPr txBox="1"/>
          <p:nvPr>
            <p:ph idx="1" type="body"/>
          </p:nvPr>
        </p:nvSpPr>
        <p:spPr>
          <a:xfrm>
            <a:off x="917950" y="28238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A patient has a heart rate of 90 bpm and a stroke volume of 40 cm³. Work out the cardiac output.</a:t>
            </a:r>
            <a:endParaRPr sz="3500"/>
          </a:p>
          <a:p>
            <a:pPr indent="-450850" lvl="0" marL="457200" rtl="0" algn="l">
              <a:spcBef>
                <a:spcPts val="2000"/>
              </a:spcBef>
              <a:spcAft>
                <a:spcPts val="0"/>
              </a:spcAft>
              <a:buSzPts val="3500"/>
              <a:buAutoNum type="arabicPeriod"/>
            </a:pPr>
            <a:r>
              <a:rPr lang="en-GB" sz="3500"/>
              <a:t>Correct equation</a:t>
            </a:r>
            <a:endParaRPr sz="3500"/>
          </a:p>
          <a:p>
            <a:pPr indent="-450850" lvl="0" marL="457200" rtl="0" algn="l">
              <a:spcBef>
                <a:spcPts val="0"/>
              </a:spcBef>
              <a:spcAft>
                <a:spcPts val="0"/>
              </a:spcAft>
              <a:buSzPts val="3500"/>
              <a:buAutoNum type="arabicPeriod"/>
            </a:pPr>
            <a:r>
              <a:rPr lang="en-GB" sz="3500"/>
              <a:t>Identify variables</a:t>
            </a:r>
            <a:endParaRPr sz="3500"/>
          </a:p>
          <a:p>
            <a:pPr indent="-450850" lvl="0" marL="457200" rtl="0" algn="l">
              <a:spcBef>
                <a:spcPts val="0"/>
              </a:spcBef>
              <a:spcAft>
                <a:spcPts val="0"/>
              </a:spcAft>
              <a:buSzPts val="3500"/>
              <a:buAutoNum type="arabicPeriod"/>
            </a:pPr>
            <a:r>
              <a:rPr lang="en-GB" sz="3500"/>
              <a:t>Solve</a:t>
            </a:r>
            <a:endParaRPr sz="3500"/>
          </a:p>
          <a:p>
            <a:pPr indent="-450850" lvl="0" marL="457200" rtl="0" algn="l">
              <a:spcBef>
                <a:spcPts val="0"/>
              </a:spcBef>
              <a:spcAft>
                <a:spcPts val="0"/>
              </a:spcAft>
              <a:buSzPts val="3500"/>
              <a:buAutoNum type="arabicPeriod"/>
            </a:pPr>
            <a:r>
              <a:rPr lang="en-GB" sz="3500"/>
              <a:t>Final answer and units</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ctr">
              <a:lnSpc>
                <a:spcPct val="100000"/>
              </a:lnSpc>
              <a:spcBef>
                <a:spcPts val="2000"/>
              </a:spcBef>
              <a:spcAft>
                <a:spcPts val="0"/>
              </a:spcAft>
              <a:buNone/>
            </a:pPr>
            <a:r>
              <a:t/>
            </a:r>
            <a:endParaRPr sz="3600">
              <a:solidFill>
                <a:srgbClr val="666666"/>
              </a:solidFill>
            </a:endParaRPr>
          </a:p>
          <a:p>
            <a:pPr indent="0" lvl="0" marL="0" rtl="0" algn="ctr">
              <a:lnSpc>
                <a:spcPct val="100000"/>
              </a:lnSpc>
              <a:spcBef>
                <a:spcPts val="0"/>
              </a:spcBef>
              <a:spcAft>
                <a:spcPts val="0"/>
              </a:spcAft>
              <a:buNone/>
            </a:pPr>
            <a:br>
              <a:rPr lang="en-GB" sz="3600">
                <a:solidFill>
                  <a:srgbClr val="666666"/>
                </a:solidFill>
              </a:rPr>
            </a:br>
            <a:endParaRPr sz="3600">
              <a:solidFill>
                <a:srgbClr val="666666"/>
              </a:solidFill>
            </a:endParaRPr>
          </a:p>
          <a:p>
            <a:pPr indent="0" lvl="0" marL="0" rtl="0" algn="l">
              <a:lnSpc>
                <a:spcPct val="100000"/>
              </a:lnSpc>
              <a:spcBef>
                <a:spcPts val="0"/>
              </a:spcBef>
              <a:spcAft>
                <a:spcPts val="0"/>
              </a:spcAft>
              <a:buClr>
                <a:srgbClr val="000000"/>
              </a:buClr>
              <a:buFont typeface="Arial"/>
              <a:buNone/>
            </a:pPr>
            <a:r>
              <a:t/>
            </a:r>
            <a:endParaRPr sz="3500"/>
          </a:p>
          <a:p>
            <a:pPr indent="0" lvl="0" marL="1828800" rtl="0" algn="l">
              <a:spcBef>
                <a:spcPts val="0"/>
              </a:spcBef>
              <a:spcAft>
                <a:spcPts val="0"/>
              </a:spcAft>
              <a:buNone/>
            </a:pPr>
            <a:r>
              <a:t/>
            </a:r>
            <a:endParaRPr/>
          </a:p>
          <a:p>
            <a:pPr indent="0" lvl="0" marL="0" rtl="0" algn="l">
              <a:spcBef>
                <a:spcPts val="2000"/>
              </a:spcBef>
              <a:spcAft>
                <a:spcPts val="2000"/>
              </a:spcAft>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