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</p:sldIdLst>
  <p:sldSz cy="5143500" cx="9144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F969607-6E90-40A2-A935-FA58533A7FE9}">
  <a:tblStyle styleId="{8F969607-6E90-40A2-A935-FA58533A7FE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Medium-bold.fntdata"/><Relationship Id="rId6" Type="http://schemas.openxmlformats.org/officeDocument/2006/relationships/slideMaster" Target="slideMasters/slideMaster2.xml"/><Relationship Id="rId18" Type="http://schemas.openxmlformats.org/officeDocument/2006/relationships/font" Target="fonts/MontserratMedium-regular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c794a142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c794a142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5 seconds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Hello everyone! My name is Mr Johnston and I am here to teach you about Charles Dickens’ amazing novel - Oliver Twist.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is one of my favorite stories. This story follows a young Victorian orphan called Oliver Twist through his adventures in Victorian England. It is a tale  full of adventure, full of danger, full of crazy characters. It’s really exciting, and at, times very scary. So I hope that you learn to love this story just as much as I do! Let’s begin. In this lesson, I’m going to introduce you to the author - Charles Dickens, and the novel’s main character - Oliver Twist.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d137a8ea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8d137a8ea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idx="4294967295" type="ctrTitle"/>
          </p:nvPr>
        </p:nvSpPr>
        <p:spPr>
          <a:xfrm>
            <a:off x="273475" y="1573700"/>
            <a:ext cx="65556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A Mysterious Stranger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5" name="Google Shape;125;p26"/>
          <p:cNvSpPr txBox="1"/>
          <p:nvPr>
            <p:ph idx="4294967295" type="subTitle"/>
          </p:nvPr>
        </p:nvSpPr>
        <p:spPr>
          <a:xfrm>
            <a:off x="273463" y="445025"/>
            <a:ext cx="8226000" cy="1067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English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Lesson 4: Oliver, Bill &amp; the Maylies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6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/>
              <a:t>Mr Arscott</a:t>
            </a:r>
            <a:endParaRPr/>
          </a:p>
        </p:txBody>
      </p:sp>
      <p:sp>
        <p:nvSpPr>
          <p:cNvPr id="127" name="Google Shape;127;p2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chemeClr val="dk2"/>
                </a:solidFill>
              </a:rPr>
              <a:t>Mr Johnston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/>
          <p:nvPr>
            <p:ph idx="4294967295" type="title"/>
          </p:nvPr>
        </p:nvSpPr>
        <p:spPr>
          <a:xfrm>
            <a:off x="502825" y="923350"/>
            <a:ext cx="7968300" cy="263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600">
                <a:solidFill>
                  <a:schemeClr val="dk2"/>
                </a:solidFill>
              </a:rPr>
              <a:t>Fagin and </a:t>
            </a:r>
            <a:r>
              <a:rPr lang="en-GB" sz="1600">
                <a:solidFill>
                  <a:schemeClr val="dk2"/>
                </a:solidFill>
              </a:rPr>
              <a:t>______</a:t>
            </a:r>
            <a:r>
              <a:rPr b="0" lang="en-GB" sz="1600">
                <a:solidFill>
                  <a:schemeClr val="dk2"/>
                </a:solidFill>
              </a:rPr>
              <a:t> peer through Oliver’s window in the Maylies’ house. Monks looks at Oliver with </a:t>
            </a:r>
            <a:r>
              <a:rPr lang="en-GB" sz="1600">
                <a:solidFill>
                  <a:schemeClr val="dk2"/>
                </a:solidFill>
              </a:rPr>
              <a:t>______</a:t>
            </a:r>
            <a:r>
              <a:rPr b="0" lang="en-GB" sz="1600">
                <a:solidFill>
                  <a:schemeClr val="dk2"/>
                </a:solidFill>
              </a:rPr>
              <a:t>.</a:t>
            </a:r>
            <a:endParaRPr b="0" sz="16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6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600">
                <a:solidFill>
                  <a:schemeClr val="dk2"/>
                </a:solidFill>
              </a:rPr>
              <a:t>Monks meets Mr and Mrs </a:t>
            </a:r>
            <a:r>
              <a:rPr lang="en-GB" sz="1600">
                <a:solidFill>
                  <a:schemeClr val="dk2"/>
                </a:solidFill>
              </a:rPr>
              <a:t>______ </a:t>
            </a:r>
            <a:r>
              <a:rPr b="0" lang="en-GB" sz="1600">
                <a:solidFill>
                  <a:schemeClr val="dk2"/>
                </a:solidFill>
              </a:rPr>
              <a:t>in an old, abandoned building. He gives them money in return for a </a:t>
            </a:r>
            <a:r>
              <a:rPr lang="en-GB" sz="1600">
                <a:solidFill>
                  <a:schemeClr val="dk2"/>
                </a:solidFill>
              </a:rPr>
              <a:t>______ </a:t>
            </a:r>
            <a:r>
              <a:rPr b="0" lang="en-GB" sz="1600">
                <a:solidFill>
                  <a:schemeClr val="dk2"/>
                </a:solidFill>
              </a:rPr>
              <a:t>which once belonged to Oliver’s </a:t>
            </a:r>
            <a:r>
              <a:rPr lang="en-GB" sz="1600">
                <a:solidFill>
                  <a:schemeClr val="dk2"/>
                </a:solidFill>
              </a:rPr>
              <a:t>______</a:t>
            </a:r>
            <a:r>
              <a:rPr b="0" lang="en-GB" sz="1600">
                <a:solidFill>
                  <a:schemeClr val="dk2"/>
                </a:solidFill>
              </a:rPr>
              <a:t>. The locket contains a </a:t>
            </a:r>
            <a:r>
              <a:rPr lang="en-GB" sz="1600">
                <a:solidFill>
                  <a:schemeClr val="dk2"/>
                </a:solidFill>
              </a:rPr>
              <a:t>______ </a:t>
            </a:r>
            <a:r>
              <a:rPr b="0" lang="en-GB" sz="1600">
                <a:solidFill>
                  <a:schemeClr val="dk2"/>
                </a:solidFill>
              </a:rPr>
              <a:t>and is engraved with the name </a:t>
            </a:r>
            <a:r>
              <a:rPr lang="en-GB" sz="1600">
                <a:solidFill>
                  <a:schemeClr val="dk2"/>
                </a:solidFill>
              </a:rPr>
              <a:t>______</a:t>
            </a:r>
            <a:r>
              <a:rPr b="0" lang="en-GB" sz="1600">
                <a:solidFill>
                  <a:schemeClr val="dk2"/>
                </a:solidFill>
              </a:rPr>
              <a:t>. </a:t>
            </a:r>
            <a:endParaRPr b="0" sz="16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6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1600">
                <a:solidFill>
                  <a:schemeClr val="dk2"/>
                </a:solidFill>
              </a:rPr>
              <a:t>Monks throws this locket into a </a:t>
            </a:r>
            <a:r>
              <a:rPr lang="en-GB" sz="1600">
                <a:solidFill>
                  <a:schemeClr val="dk2"/>
                </a:solidFill>
              </a:rPr>
              <a:t>______</a:t>
            </a:r>
            <a:r>
              <a:rPr b="0" lang="en-GB" sz="1600">
                <a:solidFill>
                  <a:schemeClr val="dk2"/>
                </a:solidFill>
              </a:rPr>
              <a:t>. He clearly does not want anyone to know about Oliver’s </a:t>
            </a:r>
            <a:r>
              <a:rPr lang="en-GB" sz="1600">
                <a:solidFill>
                  <a:schemeClr val="dk2"/>
                </a:solidFill>
              </a:rPr>
              <a:t>______</a:t>
            </a:r>
            <a:r>
              <a:rPr b="0" lang="en-GB" sz="1600">
                <a:solidFill>
                  <a:schemeClr val="dk2"/>
                </a:solidFill>
              </a:rPr>
              <a:t>.</a:t>
            </a:r>
            <a:endParaRPr b="0" sz="17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2"/>
              </a:solidFill>
            </a:endParaRPr>
          </a:p>
        </p:txBody>
      </p:sp>
      <p:sp>
        <p:nvSpPr>
          <p:cNvPr id="133" name="Google Shape;133;p27"/>
          <p:cNvSpPr txBox="1"/>
          <p:nvPr/>
        </p:nvSpPr>
        <p:spPr>
          <a:xfrm>
            <a:off x="559250" y="259425"/>
            <a:ext cx="6224100" cy="5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Fill in the gaps </a:t>
            </a:r>
            <a:endParaRPr sz="3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graphicFrame>
        <p:nvGraphicFramePr>
          <p:cNvPr id="134" name="Google Shape;134;p27"/>
          <p:cNvGraphicFramePr/>
          <p:nvPr/>
        </p:nvGraphicFramePr>
        <p:xfrm>
          <a:off x="1044250" y="3601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{8F969607-6E90-40A2-A935-FA58533A7FE9}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Agnes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Mother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Monks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Hatred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Bumble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Family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River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Locket</a:t>
                      </a:r>
                      <a:endParaRPr b="1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