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Lst>
  <p:sldSz cy="10287000" cx="18288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 Target="slides/slide1.xml"/><Relationship Id="rId19" Type="http://schemas.openxmlformats.org/officeDocument/2006/relationships/font" Target="fonts/MontserratMedium-bold.fntdata"/><Relationship Id="rId6" Type="http://schemas.openxmlformats.org/officeDocument/2006/relationships/slide" Target="slides/slide2.xml"/><Relationship Id="rId18" Type="http://schemas.openxmlformats.org/officeDocument/2006/relationships/font" Target="fonts/MontserratMedium-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a3bd3f9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a3bd3f9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cb98aa12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cb98aa12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Here are the results for our investigation. There are two trends or patterns, so we’ll need to include both of them in our conclusion.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cb98aa12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cb98aa12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Pause the video and check your conclusion. It doesn’t need to have exactly the same data to support, but should contain the same points that this one does. There were two trends on our graph, so you need to have described them both. Make sure you have described </a:t>
            </a:r>
            <a:r>
              <a:rPr b="1" lang="en-GB"/>
              <a:t>and </a:t>
            </a:r>
            <a:r>
              <a:rPr lang="en-GB"/>
              <a:t>explained.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b98aa12d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b98aa12d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b98aa12d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b98aa12d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t>Required Practical - </a:t>
            </a:r>
            <a:br>
              <a:rPr lang="en-GB"/>
            </a:br>
            <a:r>
              <a:rPr lang="en-GB"/>
              <a:t>Temperature Change Part 2</a:t>
            </a:r>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Combined Science - Chemistry - Key Stage 4</a:t>
            </a:r>
            <a:endParaRPr>
              <a:solidFill>
                <a:srgbClr val="000000"/>
              </a:solidFill>
            </a:endParaRPr>
          </a:p>
          <a:p>
            <a:pPr indent="0" lvl="0" marL="0" rtl="0" algn="l">
              <a:spcBef>
                <a:spcPts val="2000"/>
              </a:spcBef>
              <a:spcAft>
                <a:spcPts val="2000"/>
              </a:spcAft>
              <a:buNone/>
            </a:pPr>
            <a:r>
              <a:rPr lang="en-GB">
                <a:solidFill>
                  <a:srgbClr val="000000"/>
                </a:solidFill>
              </a:rPr>
              <a:t>Energy Changes</a:t>
            </a:r>
            <a:endParaRPr>
              <a:solidFill>
                <a:srgbClr val="000000"/>
              </a:solidFill>
            </a:endParaRPr>
          </a:p>
        </p:txBody>
      </p:sp>
      <p:sp>
        <p:nvSpPr>
          <p:cNvPr id="82" name="Google Shape;82;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000000"/>
                </a:solidFill>
              </a:rPr>
              <a:t>Mrs. Begum</a:t>
            </a:r>
            <a:endParaRPr>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pic>
        <p:nvPicPr>
          <p:cNvPr id="88" name="Google Shape;88;p15"/>
          <p:cNvPicPr preferRelativeResize="0"/>
          <p:nvPr/>
        </p:nvPicPr>
        <p:blipFill>
          <a:blip r:embed="rId3">
            <a:alphaModFix/>
          </a:blip>
          <a:stretch>
            <a:fillRect/>
          </a:stretch>
        </p:blipFill>
        <p:spPr>
          <a:xfrm>
            <a:off x="5807175" y="2199450"/>
            <a:ext cx="11239839" cy="6816425"/>
          </a:xfrm>
          <a:prstGeom prst="rect">
            <a:avLst/>
          </a:prstGeom>
          <a:noFill/>
          <a:ln>
            <a:noFill/>
          </a:ln>
        </p:spPr>
      </p:pic>
      <p:sp>
        <p:nvSpPr>
          <p:cNvPr id="89" name="Google Shape;89;p15"/>
          <p:cNvSpPr txBox="1"/>
          <p:nvPr>
            <p:ph type="title"/>
          </p:nvPr>
        </p:nvSpPr>
        <p:spPr>
          <a:xfrm>
            <a:off x="917950" y="890050"/>
            <a:ext cx="163767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task – describe and explain the results </a:t>
            </a:r>
            <a:endParaRPr/>
          </a:p>
        </p:txBody>
      </p:sp>
      <p:sp>
        <p:nvSpPr>
          <p:cNvPr id="90" name="Google Shape;90;p15"/>
          <p:cNvSpPr txBox="1"/>
          <p:nvPr/>
        </p:nvSpPr>
        <p:spPr>
          <a:xfrm>
            <a:off x="792375" y="2803125"/>
            <a:ext cx="5014800" cy="48825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2800">
                <a:latin typeface="Montserrat"/>
                <a:ea typeface="Montserrat"/>
                <a:cs typeface="Montserrat"/>
                <a:sym typeface="Montserrat"/>
              </a:rPr>
              <a:t>Remember:</a:t>
            </a:r>
            <a:endParaRPr sz="2800">
              <a:latin typeface="Montserrat"/>
              <a:ea typeface="Montserrat"/>
              <a:cs typeface="Montserrat"/>
              <a:sym typeface="Montserrat"/>
            </a:endParaRPr>
          </a:p>
          <a:p>
            <a:pPr indent="0" lvl="0" marL="0" rtl="0" algn="l">
              <a:lnSpc>
                <a:spcPct val="130000"/>
              </a:lnSpc>
              <a:spcBef>
                <a:spcPts val="0"/>
              </a:spcBef>
              <a:spcAft>
                <a:spcPts val="0"/>
              </a:spcAft>
              <a:buNone/>
            </a:pPr>
            <a:r>
              <a:t/>
            </a:r>
            <a:endParaRPr sz="2800">
              <a:latin typeface="Montserrat"/>
              <a:ea typeface="Montserrat"/>
              <a:cs typeface="Montserrat"/>
              <a:sym typeface="Montserrat"/>
            </a:endParaRPr>
          </a:p>
          <a:p>
            <a:pPr indent="-406400" lvl="0" marL="457200" rtl="0" algn="l">
              <a:lnSpc>
                <a:spcPct val="130000"/>
              </a:lnSpc>
              <a:spcBef>
                <a:spcPts val="0"/>
              </a:spcBef>
              <a:spcAft>
                <a:spcPts val="0"/>
              </a:spcAft>
              <a:buSzPts val="2800"/>
              <a:buFont typeface="Montserrat"/>
              <a:buAutoNum type="arabicPeriod"/>
            </a:pPr>
            <a:r>
              <a:rPr lang="en-GB" sz="2800">
                <a:latin typeface="Montserrat"/>
                <a:ea typeface="Montserrat"/>
                <a:cs typeface="Montserrat"/>
                <a:sym typeface="Montserrat"/>
              </a:rPr>
              <a:t>Use the axes titles.</a:t>
            </a:r>
            <a:endParaRPr sz="2800">
              <a:latin typeface="Montserrat"/>
              <a:ea typeface="Montserrat"/>
              <a:cs typeface="Montserrat"/>
              <a:sym typeface="Montserrat"/>
            </a:endParaRPr>
          </a:p>
          <a:p>
            <a:pPr indent="-406400" lvl="0" marL="457200" rtl="0" algn="l">
              <a:lnSpc>
                <a:spcPct val="130000"/>
              </a:lnSpc>
              <a:spcBef>
                <a:spcPts val="0"/>
              </a:spcBef>
              <a:spcAft>
                <a:spcPts val="0"/>
              </a:spcAft>
              <a:buSzPts val="2800"/>
              <a:buFont typeface="Montserrat"/>
              <a:buAutoNum type="arabicPeriod"/>
            </a:pPr>
            <a:r>
              <a:rPr lang="en-GB" sz="2800">
                <a:latin typeface="Montserrat"/>
                <a:ea typeface="Montserrat"/>
                <a:cs typeface="Montserrat"/>
                <a:sym typeface="Montserrat"/>
              </a:rPr>
              <a:t>Describe the patterns.</a:t>
            </a:r>
            <a:endParaRPr sz="2800">
              <a:latin typeface="Montserrat"/>
              <a:ea typeface="Montserrat"/>
              <a:cs typeface="Montserrat"/>
              <a:sym typeface="Montserrat"/>
            </a:endParaRPr>
          </a:p>
          <a:p>
            <a:pPr indent="-406400" lvl="0" marL="457200" rtl="0" algn="l">
              <a:lnSpc>
                <a:spcPct val="130000"/>
              </a:lnSpc>
              <a:spcBef>
                <a:spcPts val="0"/>
              </a:spcBef>
              <a:spcAft>
                <a:spcPts val="0"/>
              </a:spcAft>
              <a:buSzPts val="2800"/>
              <a:buFont typeface="Montserrat"/>
              <a:buAutoNum type="arabicPeriod"/>
            </a:pPr>
            <a:r>
              <a:rPr lang="en-GB" sz="2800">
                <a:latin typeface="Montserrat"/>
                <a:ea typeface="Montserrat"/>
                <a:cs typeface="Montserrat"/>
                <a:sym typeface="Montserrat"/>
              </a:rPr>
              <a:t>Include data to support.</a:t>
            </a:r>
            <a:endParaRPr sz="2800">
              <a:latin typeface="Montserrat"/>
              <a:ea typeface="Montserrat"/>
              <a:cs typeface="Montserrat"/>
              <a:sym typeface="Montserrat"/>
            </a:endParaRPr>
          </a:p>
          <a:p>
            <a:pPr indent="-406400" lvl="0" marL="457200" rtl="0" algn="l">
              <a:lnSpc>
                <a:spcPct val="130000"/>
              </a:lnSpc>
              <a:spcBef>
                <a:spcPts val="0"/>
              </a:spcBef>
              <a:spcAft>
                <a:spcPts val="0"/>
              </a:spcAft>
              <a:buSzPts val="2800"/>
              <a:buFont typeface="Montserrat"/>
              <a:buAutoNum type="arabicPeriod"/>
            </a:pPr>
            <a:r>
              <a:rPr lang="en-GB" sz="2800">
                <a:latin typeface="Montserrat"/>
                <a:ea typeface="Montserrat"/>
                <a:cs typeface="Montserrat"/>
                <a:sym typeface="Montserrat"/>
              </a:rPr>
              <a:t>Explain means say </a:t>
            </a:r>
            <a:r>
              <a:rPr b="1" lang="en-GB" sz="2800">
                <a:latin typeface="Montserrat"/>
                <a:ea typeface="Montserrat"/>
                <a:cs typeface="Montserrat"/>
                <a:sym typeface="Montserrat"/>
              </a:rPr>
              <a:t>why</a:t>
            </a:r>
            <a:r>
              <a:rPr lang="en-GB" sz="2800">
                <a:latin typeface="Montserrat"/>
                <a:ea typeface="Montserrat"/>
                <a:cs typeface="Montserrat"/>
                <a:sym typeface="Montserrat"/>
              </a:rPr>
              <a:t>.</a:t>
            </a:r>
            <a:r>
              <a:rPr lang="en-GB" sz="2800">
                <a:latin typeface="Montserrat"/>
                <a:ea typeface="Montserrat"/>
                <a:cs typeface="Montserrat"/>
                <a:sym typeface="Montserrat"/>
              </a:rPr>
              <a:t>   </a:t>
            </a:r>
            <a:endParaRPr sz="2800">
              <a:latin typeface="Montserrat"/>
              <a:ea typeface="Montserrat"/>
              <a:cs typeface="Montserrat"/>
              <a:sym typeface="Montserrat"/>
            </a:endParaRPr>
          </a:p>
          <a:p>
            <a:pPr indent="0" lvl="0" marL="0" rtl="0" algn="l">
              <a:lnSpc>
                <a:spcPct val="130000"/>
              </a:lnSpc>
              <a:spcBef>
                <a:spcPts val="0"/>
              </a:spcBef>
              <a:spcAft>
                <a:spcPts val="0"/>
              </a:spcAft>
              <a:buNone/>
            </a:pPr>
            <a:r>
              <a:t/>
            </a:r>
            <a:endParaRPr sz="2800">
              <a:latin typeface="Montserrat"/>
              <a:ea typeface="Montserrat"/>
              <a:cs typeface="Montserrat"/>
              <a:sym typeface="Montserrat"/>
            </a:endParaRPr>
          </a:p>
          <a:p>
            <a:pPr indent="0" lvl="0" marL="0" rtl="0" algn="l">
              <a:lnSpc>
                <a:spcPct val="130000"/>
              </a:lnSpc>
              <a:spcBef>
                <a:spcPts val="0"/>
              </a:spcBef>
              <a:spcAft>
                <a:spcPts val="0"/>
              </a:spcAft>
              <a:buNone/>
            </a:pPr>
            <a:r>
              <a:t/>
            </a:r>
            <a:endParaRPr sz="28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task answers</a:t>
            </a:r>
            <a:endParaRPr/>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7" name="Google Shape;97;p16"/>
          <p:cNvSpPr txBox="1"/>
          <p:nvPr>
            <p:ph idx="4294967295"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As the </a:t>
            </a:r>
            <a:r>
              <a:rPr b="1" lang="en-GB">
                <a:solidFill>
                  <a:srgbClr val="000000"/>
                </a:solidFill>
              </a:rPr>
              <a:t>volume of NaOH </a:t>
            </a:r>
            <a:r>
              <a:rPr lang="en-GB">
                <a:solidFill>
                  <a:srgbClr val="000000"/>
                </a:solidFill>
              </a:rPr>
              <a:t> added increases, </a:t>
            </a:r>
            <a:r>
              <a:rPr b="1" lang="en-GB">
                <a:solidFill>
                  <a:srgbClr val="000000"/>
                </a:solidFill>
              </a:rPr>
              <a:t>the more the temperature of the solution</a:t>
            </a:r>
            <a:r>
              <a:rPr lang="en-GB">
                <a:solidFill>
                  <a:srgbClr val="000000"/>
                </a:solidFill>
              </a:rPr>
              <a:t> increases. For example, when </a:t>
            </a:r>
            <a:r>
              <a:rPr b="1" lang="en-GB">
                <a:solidFill>
                  <a:srgbClr val="000000"/>
                </a:solidFill>
              </a:rPr>
              <a:t>5 cm</a:t>
            </a:r>
            <a:r>
              <a:rPr b="1" baseline="30000" lang="en-GB">
                <a:solidFill>
                  <a:srgbClr val="000000"/>
                </a:solidFill>
              </a:rPr>
              <a:t>3</a:t>
            </a:r>
            <a:r>
              <a:rPr lang="en-GB">
                <a:solidFill>
                  <a:srgbClr val="000000"/>
                </a:solidFill>
              </a:rPr>
              <a:t> of NaOH was added, the temperature was </a:t>
            </a:r>
            <a:r>
              <a:rPr b="1" lang="en-GB">
                <a:solidFill>
                  <a:srgbClr val="000000"/>
                </a:solidFill>
              </a:rPr>
              <a:t>26</a:t>
            </a:r>
            <a:r>
              <a:rPr b="1" baseline="30000" lang="en-GB">
                <a:solidFill>
                  <a:srgbClr val="000000"/>
                </a:solidFill>
              </a:rPr>
              <a:t>o</a:t>
            </a:r>
            <a:r>
              <a:rPr b="1" lang="en-GB">
                <a:solidFill>
                  <a:srgbClr val="000000"/>
                </a:solidFill>
              </a:rPr>
              <a:t>C</a:t>
            </a:r>
            <a:r>
              <a:rPr lang="en-GB">
                <a:solidFill>
                  <a:srgbClr val="000000"/>
                </a:solidFill>
              </a:rPr>
              <a:t>, but when </a:t>
            </a:r>
            <a:r>
              <a:rPr b="1" lang="en-GB">
                <a:solidFill>
                  <a:srgbClr val="000000"/>
                </a:solidFill>
              </a:rPr>
              <a:t>15 cm</a:t>
            </a:r>
            <a:r>
              <a:rPr b="1" baseline="30000" lang="en-GB">
                <a:solidFill>
                  <a:srgbClr val="000000"/>
                </a:solidFill>
              </a:rPr>
              <a:t>3</a:t>
            </a:r>
            <a:r>
              <a:rPr lang="en-GB">
                <a:solidFill>
                  <a:srgbClr val="000000"/>
                </a:solidFill>
              </a:rPr>
              <a:t> was added, the temperature rose to </a:t>
            </a:r>
            <a:r>
              <a:rPr b="1" lang="en-GB">
                <a:solidFill>
                  <a:srgbClr val="000000"/>
                </a:solidFill>
              </a:rPr>
              <a:t>32</a:t>
            </a:r>
            <a:r>
              <a:rPr b="1" baseline="30000" lang="en-GB">
                <a:solidFill>
                  <a:srgbClr val="000000"/>
                </a:solidFill>
              </a:rPr>
              <a:t>o</a:t>
            </a:r>
            <a:r>
              <a:rPr b="1" lang="en-GB">
                <a:solidFill>
                  <a:srgbClr val="000000"/>
                </a:solidFill>
              </a:rPr>
              <a:t>C. </a:t>
            </a:r>
            <a:r>
              <a:rPr lang="en-GB">
                <a:solidFill>
                  <a:srgbClr val="000000"/>
                </a:solidFill>
              </a:rPr>
              <a:t> After</a:t>
            </a:r>
            <a:r>
              <a:rPr b="1" lang="en-GB">
                <a:solidFill>
                  <a:srgbClr val="000000"/>
                </a:solidFill>
              </a:rPr>
              <a:t> 35 cm</a:t>
            </a:r>
            <a:r>
              <a:rPr b="1" baseline="30000" lang="en-GB">
                <a:solidFill>
                  <a:srgbClr val="000000"/>
                </a:solidFill>
              </a:rPr>
              <a:t>3</a:t>
            </a:r>
            <a:r>
              <a:rPr b="1" lang="en-GB">
                <a:solidFill>
                  <a:srgbClr val="000000"/>
                </a:solidFill>
              </a:rPr>
              <a:t> </a:t>
            </a:r>
            <a:r>
              <a:rPr lang="en-GB">
                <a:solidFill>
                  <a:srgbClr val="000000"/>
                </a:solidFill>
              </a:rPr>
              <a:t>has been added,</a:t>
            </a:r>
            <a:r>
              <a:rPr b="1" lang="en-GB">
                <a:solidFill>
                  <a:srgbClr val="000000"/>
                </a:solidFill>
              </a:rPr>
              <a:t>  the temperature decreases. </a:t>
            </a:r>
            <a:endParaRPr b="1">
              <a:solidFill>
                <a:srgbClr val="000000"/>
              </a:solidFill>
            </a:endParaRPr>
          </a:p>
          <a:p>
            <a:pPr indent="0" lvl="0" marL="0" rtl="0" algn="l">
              <a:spcBef>
                <a:spcPts val="2000"/>
              </a:spcBef>
              <a:spcAft>
                <a:spcPts val="2000"/>
              </a:spcAft>
              <a:buNone/>
            </a:pPr>
            <a:r>
              <a:rPr lang="en-GB">
                <a:solidFill>
                  <a:srgbClr val="000000"/>
                </a:solidFill>
              </a:rPr>
              <a:t>This is </a:t>
            </a:r>
            <a:r>
              <a:rPr b="1" lang="en-GB">
                <a:solidFill>
                  <a:srgbClr val="000000"/>
                </a:solidFill>
              </a:rPr>
              <a:t>because</a:t>
            </a:r>
            <a:r>
              <a:rPr lang="en-GB">
                <a:solidFill>
                  <a:srgbClr val="000000"/>
                </a:solidFill>
              </a:rPr>
              <a:t>, when NaOH is added to the solution, an exothermic reaction occurs and the temperature increases. However, after 35 cm</a:t>
            </a:r>
            <a:r>
              <a:rPr baseline="30000" lang="en-GB">
                <a:solidFill>
                  <a:srgbClr val="000000"/>
                </a:solidFill>
              </a:rPr>
              <a:t>3</a:t>
            </a:r>
            <a:r>
              <a:rPr lang="en-GB">
                <a:solidFill>
                  <a:srgbClr val="000000"/>
                </a:solidFill>
              </a:rPr>
              <a:t>, the reaction is complete, so the temperature can not increase any further. As more NaOH is being added the temperature decreases.</a:t>
            </a:r>
            <a:endParaRPr b="1">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task </a:t>
            </a:r>
            <a:r>
              <a:rPr lang="en-GB"/>
              <a:t>– </a:t>
            </a:r>
            <a:r>
              <a:rPr lang="en-GB"/>
              <a:t>exam style question</a:t>
            </a:r>
            <a:endParaRPr/>
          </a:p>
        </p:txBody>
      </p:sp>
      <p:sp>
        <p:nvSpPr>
          <p:cNvPr id="103" name="Google Shape;103;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A student carried out an investigation into the energy changes involved when magnesium and hydrochloric acid react. </a:t>
            </a:r>
            <a:endParaRPr>
              <a:solidFill>
                <a:srgbClr val="000000"/>
              </a:solidFill>
            </a:endParaRPr>
          </a:p>
          <a:p>
            <a:pPr indent="0" lvl="0" marL="0" rtl="0" algn="l">
              <a:spcBef>
                <a:spcPts val="2000"/>
              </a:spcBef>
              <a:spcAft>
                <a:spcPts val="0"/>
              </a:spcAft>
              <a:buNone/>
            </a:pPr>
            <a:r>
              <a:rPr lang="en-GB">
                <a:solidFill>
                  <a:srgbClr val="000000"/>
                </a:solidFill>
              </a:rPr>
              <a:t>10  cm³ acid was placed into a beaker and a 2 cm strip of magnesium added. </a:t>
            </a:r>
            <a:endParaRPr>
              <a:solidFill>
                <a:srgbClr val="000000"/>
              </a:solidFill>
            </a:endParaRPr>
          </a:p>
          <a:p>
            <a:pPr indent="0" lvl="0" marL="0" rtl="0" algn="l">
              <a:spcBef>
                <a:spcPts val="2000"/>
              </a:spcBef>
              <a:spcAft>
                <a:spcPts val="0"/>
              </a:spcAft>
              <a:buNone/>
            </a:pPr>
            <a:r>
              <a:rPr lang="en-GB">
                <a:solidFill>
                  <a:srgbClr val="000000"/>
                </a:solidFill>
              </a:rPr>
              <a:t>The temperature at the start and end were recorded using a thermometer. </a:t>
            </a:r>
            <a:endParaRPr>
              <a:solidFill>
                <a:srgbClr val="000000"/>
              </a:solidFill>
            </a:endParaRPr>
          </a:p>
          <a:p>
            <a:pPr indent="-431800" lvl="0" marL="914400" rtl="0" algn="l">
              <a:spcBef>
                <a:spcPts val="2000"/>
              </a:spcBef>
              <a:spcAft>
                <a:spcPts val="0"/>
              </a:spcAft>
              <a:buClr>
                <a:srgbClr val="000000"/>
              </a:buClr>
              <a:buSzPts val="3200"/>
              <a:buAutoNum type="alphaLcParenR"/>
            </a:pPr>
            <a:r>
              <a:rPr lang="en-GB">
                <a:solidFill>
                  <a:srgbClr val="000000"/>
                </a:solidFill>
              </a:rPr>
              <a:t>Suggest 2 ways of improving the equipment used. Explain why each is an improvement.</a:t>
            </a:r>
            <a:endParaRPr>
              <a:solidFill>
                <a:srgbClr val="000000"/>
              </a:solidFill>
            </a:endParaRPr>
          </a:p>
          <a:p>
            <a:pPr indent="-431800" lvl="0" marL="914400" rtl="0" algn="l">
              <a:spcBef>
                <a:spcPts val="0"/>
              </a:spcBef>
              <a:spcAft>
                <a:spcPts val="0"/>
              </a:spcAft>
              <a:buClr>
                <a:srgbClr val="000000"/>
              </a:buClr>
              <a:buSzPts val="3200"/>
              <a:buAutoNum type="alphaLcParenR"/>
            </a:pPr>
            <a:r>
              <a:rPr lang="en-GB">
                <a:solidFill>
                  <a:srgbClr val="000000"/>
                </a:solidFill>
              </a:rPr>
              <a:t>Suggest one way of improving the method.</a:t>
            </a:r>
            <a:endParaRPr>
              <a:solidFill>
                <a:srgbClr val="000000"/>
              </a:solidFill>
            </a:endParaRPr>
          </a:p>
          <a:p>
            <a:pPr indent="-431800" lvl="0" marL="914400" rtl="0" algn="l">
              <a:spcBef>
                <a:spcPts val="0"/>
              </a:spcBef>
              <a:spcAft>
                <a:spcPts val="0"/>
              </a:spcAft>
              <a:buClr>
                <a:srgbClr val="000000"/>
              </a:buClr>
              <a:buSzPts val="3200"/>
              <a:buAutoNum type="alphaLcParenR"/>
            </a:pPr>
            <a:r>
              <a:rPr lang="en-GB">
                <a:solidFill>
                  <a:srgbClr val="000000"/>
                </a:solidFill>
              </a:rPr>
              <a:t>Explain what is meant by the term ‘repeatable’.</a:t>
            </a:r>
            <a:endParaRPr>
              <a:solidFill>
                <a:srgbClr val="000000"/>
              </a:solidFill>
            </a:endParaRPr>
          </a:p>
        </p:txBody>
      </p:sp>
      <p:sp>
        <p:nvSpPr>
          <p:cNvPr id="104" name="Google Shape;104;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task answers</a:t>
            </a:r>
            <a:endParaRPr/>
          </a:p>
        </p:txBody>
      </p:sp>
      <p:sp>
        <p:nvSpPr>
          <p:cNvPr id="110" name="Google Shape;110;p18"/>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31800" lvl="0" marL="457200" rtl="0" algn="l">
              <a:spcBef>
                <a:spcPts val="0"/>
              </a:spcBef>
              <a:spcAft>
                <a:spcPts val="0"/>
              </a:spcAft>
              <a:buClr>
                <a:srgbClr val="000000"/>
              </a:buClr>
              <a:buSzPts val="3200"/>
              <a:buAutoNum type="alphaLcParenR"/>
            </a:pPr>
            <a:r>
              <a:rPr lang="en-GB">
                <a:solidFill>
                  <a:srgbClr val="000000"/>
                </a:solidFill>
              </a:rPr>
              <a:t>Use a polystyrene cup or insulate the beaker, so that energy loss to the surroundings is </a:t>
            </a:r>
            <a:r>
              <a:rPr b="1" lang="en-GB">
                <a:solidFill>
                  <a:srgbClr val="000000"/>
                </a:solidFill>
              </a:rPr>
              <a:t>reduced</a:t>
            </a:r>
            <a:r>
              <a:rPr lang="en-GB">
                <a:solidFill>
                  <a:srgbClr val="000000"/>
                </a:solidFill>
              </a:rPr>
              <a:t>.</a:t>
            </a:r>
            <a:endParaRPr>
              <a:solidFill>
                <a:srgbClr val="000000"/>
              </a:solidFill>
            </a:endParaRPr>
          </a:p>
          <a:p>
            <a:pPr indent="0" lvl="0" marL="457200" rtl="0" algn="l">
              <a:spcBef>
                <a:spcPts val="2000"/>
              </a:spcBef>
              <a:spcAft>
                <a:spcPts val="0"/>
              </a:spcAft>
              <a:buNone/>
            </a:pPr>
            <a:r>
              <a:rPr lang="en-GB">
                <a:solidFill>
                  <a:srgbClr val="000000"/>
                </a:solidFill>
              </a:rPr>
              <a:t> Add a lid to the beaker, so that energy loss to the surroundings is </a:t>
            </a:r>
            <a:r>
              <a:rPr b="1" lang="en-GB">
                <a:solidFill>
                  <a:srgbClr val="000000"/>
                </a:solidFill>
              </a:rPr>
              <a:t>reduced</a:t>
            </a:r>
            <a:r>
              <a:rPr lang="en-GB">
                <a:solidFill>
                  <a:srgbClr val="000000"/>
                </a:solidFill>
              </a:rPr>
              <a:t>.</a:t>
            </a:r>
            <a:endParaRPr>
              <a:solidFill>
                <a:srgbClr val="000000"/>
              </a:solidFill>
            </a:endParaRPr>
          </a:p>
          <a:p>
            <a:pPr indent="0" lvl="0" marL="457200" rtl="0" algn="l">
              <a:spcBef>
                <a:spcPts val="2000"/>
              </a:spcBef>
              <a:spcAft>
                <a:spcPts val="0"/>
              </a:spcAft>
              <a:buNone/>
            </a:pPr>
            <a:r>
              <a:rPr lang="en-GB">
                <a:solidFill>
                  <a:srgbClr val="000000"/>
                </a:solidFill>
              </a:rPr>
              <a:t>Use a digital thermometer or temperature probe, so that the temperature readings are more accurate or have greater resolution.</a:t>
            </a:r>
            <a:endParaRPr>
              <a:solidFill>
                <a:srgbClr val="000000"/>
              </a:solidFill>
            </a:endParaRPr>
          </a:p>
          <a:p>
            <a:pPr indent="-431800" lvl="0" marL="457200" rtl="0" algn="l">
              <a:spcBef>
                <a:spcPts val="2000"/>
              </a:spcBef>
              <a:spcAft>
                <a:spcPts val="0"/>
              </a:spcAft>
              <a:buClr>
                <a:srgbClr val="000000"/>
              </a:buClr>
              <a:buSzPts val="3200"/>
              <a:buAutoNum type="alphaLcParenR"/>
            </a:pPr>
            <a:r>
              <a:rPr lang="en-GB">
                <a:solidFill>
                  <a:srgbClr val="000000"/>
                </a:solidFill>
              </a:rPr>
              <a:t>Repeat the experiment and calculate a mean.</a:t>
            </a:r>
            <a:br>
              <a:rPr lang="en-GB">
                <a:solidFill>
                  <a:srgbClr val="000000"/>
                </a:solidFill>
              </a:rPr>
            </a:br>
            <a:endParaRPr>
              <a:solidFill>
                <a:srgbClr val="000000"/>
              </a:solidFill>
            </a:endParaRPr>
          </a:p>
          <a:p>
            <a:pPr indent="-431800" lvl="0" marL="457200" rtl="0" algn="l">
              <a:spcBef>
                <a:spcPts val="0"/>
              </a:spcBef>
              <a:spcAft>
                <a:spcPts val="0"/>
              </a:spcAft>
              <a:buClr>
                <a:srgbClr val="000000"/>
              </a:buClr>
              <a:buSzPts val="3200"/>
              <a:buAutoNum type="alphaLcParenR"/>
            </a:pPr>
            <a:r>
              <a:rPr lang="en-GB">
                <a:solidFill>
                  <a:srgbClr val="000000"/>
                </a:solidFill>
              </a:rPr>
              <a:t>When the experiment has been repeated several times and the repeated readings are the same or very similar.</a:t>
            </a:r>
            <a:endParaRPr>
              <a:solidFill>
                <a:srgbClr val="000000"/>
              </a:solidFill>
            </a:endParaRPr>
          </a:p>
        </p:txBody>
      </p:sp>
      <p:sp>
        <p:nvSpPr>
          <p:cNvPr id="111" name="Google Shape;111;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