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F3433AB-7B94-4EEB-991F-1A22F1C23FDD}">
  <a:tblStyle styleId="{3F3433AB-7B94-4EEB-991F-1A22F1C23F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979020ae_0_1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979020ae_0_1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850cff9a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850cff9a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979020ae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979020ae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b676aa29a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b676aa29a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979020ae_0_1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979020ae_0_1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59345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Guided writing - Foundation</a:t>
            </a:r>
            <a:br>
              <a:rPr lang="en-GB">
                <a:solidFill>
                  <a:srgbClr val="4B3241"/>
                </a:solidFill>
              </a:rPr>
            </a:br>
            <a:r>
              <a:rPr i="1" lang="en-GB">
                <a:solidFill>
                  <a:srgbClr val="4B3241"/>
                </a:solidFill>
              </a:rPr>
              <a:t>Social and global issues</a:t>
            </a:r>
            <a:endParaRPr i="1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Señora Stanley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1062100" y="890050"/>
            <a:ext cx="1616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accent4"/>
                </a:solidFill>
              </a:rPr>
              <a:t>Una vida sana</a:t>
            </a:r>
            <a:endParaRPr sz="6000">
              <a:solidFill>
                <a:schemeClr val="accent4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831300" y="3875175"/>
            <a:ext cx="5507400" cy="11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Menciona: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133350" y="2208250"/>
            <a:ext cx="15033300" cy="12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Escribes un post sobre la vida sana para el blog de tu instituto.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831300" y="4828250"/>
            <a:ext cx="15591600" cy="28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Montserrat"/>
              <a:buChar char="●"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un problema de salud y tu opinión</a:t>
            </a:r>
            <a:endParaRPr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Montserrat"/>
              <a:buChar char="●"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qué hiciste la semana pasada para estar en forma</a:t>
            </a:r>
            <a:endParaRPr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Montserrat"/>
              <a:buChar char="●"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 dieta</a:t>
            </a:r>
            <a:endParaRPr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Montserrat"/>
              <a:buChar char="●"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 recomendaciones para una vida sana</a:t>
            </a:r>
            <a:endParaRPr sz="4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6"/>
          <p:cNvGraphicFramePr/>
          <p:nvPr/>
        </p:nvGraphicFramePr>
        <p:xfrm>
          <a:off x="1398700" y="306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5956700"/>
                <a:gridCol w="7887300"/>
              </a:tblGrid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Infinitive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 something, doing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do/make, doing, making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take, taking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wear, carry, lead (lifestyle)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intentar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try, trying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fumar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smoke, smoking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enganchar(se)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hook, (get oneself) hooked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eat, eating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6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beber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drink, drinking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0" name="Google Shape;100;p17"/>
          <p:cNvSpPr txBox="1"/>
          <p:nvPr>
            <p:ph type="title"/>
          </p:nvPr>
        </p:nvSpPr>
        <p:spPr>
          <a:xfrm>
            <a:off x="758200" y="755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accent3"/>
                </a:solidFill>
              </a:rPr>
              <a:t>Using verbs in multiple tenses</a:t>
            </a:r>
            <a:endParaRPr sz="5200">
              <a:solidFill>
                <a:schemeClr val="accent3"/>
              </a:solidFill>
            </a:endParaRPr>
          </a:p>
        </p:txBody>
      </p:sp>
      <p:graphicFrame>
        <p:nvGraphicFramePr>
          <p:cNvPr id="101" name="Google Shape;101;p17"/>
          <p:cNvGraphicFramePr/>
          <p:nvPr/>
        </p:nvGraphicFramePr>
        <p:xfrm>
          <a:off x="613300" y="1047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2582950"/>
                <a:gridCol w="2866300"/>
                <a:gridCol w="4246325"/>
                <a:gridCol w="2925800"/>
                <a:gridCol w="3495950"/>
              </a:tblGrid>
              <a:tr h="1170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8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Past (preterite)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Past 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(imperfect)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Near Future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</a:tr>
              <a:tr h="199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</a:t>
                      </a:r>
                      <a:endParaRPr b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lead (lifestyle)</a:t>
                      </a:r>
                      <a:b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-GB" sz="2800">
                          <a:solidFill>
                            <a:schemeClr val="accent5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-AR</a:t>
                      </a:r>
                      <a:r>
                        <a:rPr lang="en-GB" sz="2800">
                          <a:solidFill>
                            <a:schemeClr val="accent5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 verbs</a:t>
                      </a:r>
                      <a:endParaRPr sz="2800">
                        <a:solidFill>
                          <a:schemeClr val="accent5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 led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lead</a:t>
                      </a:r>
                      <a:b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(repeated action) 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lead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lead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  <a:tr h="22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comer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</a:t>
                      </a: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o eat</a:t>
                      </a:r>
                      <a:b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-GB" sz="2800">
                          <a:solidFill>
                            <a:schemeClr val="accent5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-ER verbs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ate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eat (repeated action)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eat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eat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9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</a:t>
                      </a: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o do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did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 do (repeated action)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do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do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8"/>
          <p:cNvSpPr txBox="1"/>
          <p:nvPr>
            <p:ph type="title"/>
          </p:nvPr>
        </p:nvSpPr>
        <p:spPr>
          <a:xfrm>
            <a:off x="758200" y="755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accent3"/>
                </a:solidFill>
              </a:rPr>
              <a:t>Using verbs in multiple tenses</a:t>
            </a:r>
            <a:endParaRPr sz="5200">
              <a:solidFill>
                <a:schemeClr val="accent3"/>
              </a:solidFill>
            </a:endParaRPr>
          </a:p>
        </p:txBody>
      </p:sp>
      <p:graphicFrame>
        <p:nvGraphicFramePr>
          <p:cNvPr id="108" name="Google Shape;108;p18"/>
          <p:cNvGraphicFramePr/>
          <p:nvPr/>
        </p:nvGraphicFramePr>
        <p:xfrm>
          <a:off x="613300" y="1047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2582950"/>
                <a:gridCol w="2866300"/>
                <a:gridCol w="4246325"/>
                <a:gridCol w="2925800"/>
                <a:gridCol w="3495950"/>
              </a:tblGrid>
              <a:tr h="1170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8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Past (preterite)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Past 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(imperfect)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Near Future</a:t>
                      </a:r>
                      <a:endParaRPr sz="30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 anchor="ctr">
                    <a:solidFill>
                      <a:schemeClr val="lt1"/>
                    </a:solidFill>
                  </a:tcPr>
                </a:tc>
              </a:tr>
              <a:tr h="199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llevar</a:t>
                      </a:r>
                      <a:endParaRPr b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lead (lifestyle)</a:t>
                      </a:r>
                      <a:b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-AR verbs</a:t>
                      </a:r>
                      <a:endParaRPr sz="28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I led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lead</a:t>
                      </a:r>
                      <a:b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(repeated action) 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lead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lead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  <a:tr h="22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comer</a:t>
                      </a:r>
                      <a:endParaRPr b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eat</a:t>
                      </a:r>
                      <a:br>
                        <a:rPr i="1"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-GB" sz="2800">
                          <a:solidFill>
                            <a:schemeClr val="dk2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-ER verbs</a:t>
                      </a:r>
                      <a:endParaRPr i="1" sz="2800">
                        <a:solidFill>
                          <a:schemeClr val="dk2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ate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eat (repeated action)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eat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eat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9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do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did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 do (repeated action)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do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 going to do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09" name="Google Shape;109;p18"/>
          <p:cNvSpPr txBox="1"/>
          <p:nvPr/>
        </p:nvSpPr>
        <p:spPr>
          <a:xfrm>
            <a:off x="3373625" y="259632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llev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é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6267075" y="4835700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ía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10385950" y="712997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hago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6267075" y="259632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llev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aba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10466550" y="259632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llev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13408375" y="2596325"/>
            <a:ext cx="3118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voy a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llevar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3284175" y="4835700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í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10377100" y="4835700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13318925" y="4835700"/>
            <a:ext cx="3118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voy a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3284175" y="712997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hice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6214950" y="7129975"/>
            <a:ext cx="1544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hacía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3231000" y="7075075"/>
            <a:ext cx="3118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voy a hacer</a:t>
            </a:r>
            <a:endParaRPr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/>
          <p:nvPr/>
        </p:nvSpPr>
        <p:spPr>
          <a:xfrm>
            <a:off x="533400" y="530625"/>
            <a:ext cx="1451700" cy="433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/>
          <p:nvPr/>
        </p:nvSpPr>
        <p:spPr>
          <a:xfrm>
            <a:off x="533400" y="5255025"/>
            <a:ext cx="1451700" cy="433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 txBox="1"/>
          <p:nvPr>
            <p:ph type="title"/>
          </p:nvPr>
        </p:nvSpPr>
        <p:spPr>
          <a:xfrm>
            <a:off x="1581275" y="4874025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Tu</a:t>
            </a:r>
            <a:r>
              <a:rPr lang="en-GB" u="sng">
                <a:solidFill>
                  <a:schemeClr val="dk2"/>
                </a:solidFill>
              </a:rPr>
              <a:t>s</a:t>
            </a:r>
            <a:r>
              <a:rPr lang="en-GB">
                <a:solidFill>
                  <a:schemeClr val="dk2"/>
                </a:solidFill>
              </a:rPr>
              <a:t> recomendacione</a:t>
            </a:r>
            <a:r>
              <a:rPr lang="en-GB" u="sng">
                <a:solidFill>
                  <a:schemeClr val="dk2"/>
                </a:solidFill>
              </a:rPr>
              <a:t>s</a:t>
            </a:r>
            <a:r>
              <a:rPr lang="en-GB">
                <a:solidFill>
                  <a:schemeClr val="dk2"/>
                </a:solidFill>
              </a:rPr>
              <a:t> para una vida sana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647975" y="206600"/>
            <a:ext cx="933300" cy="465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700" y="386099"/>
            <a:ext cx="687550" cy="432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/>
          <p:nvPr/>
        </p:nvSpPr>
        <p:spPr>
          <a:xfrm>
            <a:off x="647975" y="4926925"/>
            <a:ext cx="933300" cy="465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700" y="5106424"/>
            <a:ext cx="687550" cy="432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 txBox="1"/>
          <p:nvPr>
            <p:ph type="title"/>
          </p:nvPr>
        </p:nvSpPr>
        <p:spPr>
          <a:xfrm>
            <a:off x="1682550" y="-22000"/>
            <a:ext cx="13957800" cy="85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Tu dieta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12485775" y="165550"/>
            <a:ext cx="5519400" cy="3475800"/>
          </a:xfrm>
          <a:prstGeom prst="wedgeRectCallout">
            <a:avLst>
              <a:gd fmla="val 29936" name="adj1"/>
              <a:gd fmla="val 50076" name="adj2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-635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❏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ay you try to eat a healthy diet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35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❏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what you usually eat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drink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35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❏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 your opinion and say why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❏"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efer to others </a:t>
            </a:r>
            <a:b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(extra detail)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4" name="Google Shape;134;p19"/>
          <p:cNvGraphicFramePr/>
          <p:nvPr/>
        </p:nvGraphicFramePr>
        <p:xfrm>
          <a:off x="1682550" y="59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2122425"/>
                <a:gridCol w="1971150"/>
                <a:gridCol w="5317450"/>
              </a:tblGrid>
              <a:tr h="18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Intento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comer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una dieta saludable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18575">
                <a:tc vMerge="1"/>
                <a:tc vMerge="1"/>
                <a:tc vMerge="1"/>
              </a:tr>
              <a:tr h="120300">
                <a:tc vMerge="1"/>
                <a:tc vMerge="1"/>
                <a:tc vMerge="1"/>
              </a:tr>
            </a:tbl>
          </a:graphicData>
        </a:graphic>
      </p:graphicFrame>
      <p:graphicFrame>
        <p:nvGraphicFramePr>
          <p:cNvPr id="135" name="Google Shape;135;p19"/>
          <p:cNvGraphicFramePr/>
          <p:nvPr/>
        </p:nvGraphicFramePr>
        <p:xfrm>
          <a:off x="1682550" y="150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2897050"/>
                <a:gridCol w="1569475"/>
                <a:gridCol w="3206075"/>
                <a:gridCol w="2837325"/>
              </a:tblGrid>
              <a:tr h="157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Suelo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tomar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tomer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beber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cereales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(mucha/poca) fruta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(muchas/pocas) verduras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café, té, agua, refrescos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 (no) me gusta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encanta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porque + reason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163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Normalmente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tomo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como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bebo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vMerge="1"/>
                <a:tc vMerge="1"/>
              </a:tr>
            </a:tbl>
          </a:graphicData>
        </a:graphic>
      </p:graphicFrame>
      <p:sp>
        <p:nvSpPr>
          <p:cNvPr id="136" name="Google Shape;136;p19"/>
          <p:cNvSpPr/>
          <p:nvPr/>
        </p:nvSpPr>
        <p:spPr>
          <a:xfrm>
            <a:off x="12092875" y="5578850"/>
            <a:ext cx="6042300" cy="3366000"/>
          </a:xfrm>
          <a:prstGeom prst="wedgeRectCallout">
            <a:avLst>
              <a:gd fmla="val -24383" name="adj1"/>
              <a:gd fmla="val 49998" name="adj2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one activity that is important for a healthy life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why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 another activity that is also important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refer to others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9"/>
          <p:cNvSpPr/>
          <p:nvPr/>
        </p:nvSpPr>
        <p:spPr>
          <a:xfrm>
            <a:off x="12293750" y="3708475"/>
            <a:ext cx="5841300" cy="1379400"/>
          </a:xfrm>
          <a:prstGeom prst="wedgeEllipseCallout">
            <a:avLst>
              <a:gd fmla="val -20039" name="adj1"/>
              <a:gd fmla="val -58181" name="adj2"/>
            </a:avLst>
          </a:prstGeom>
          <a:solidFill>
            <a:srgbClr val="F3F3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12787700" y="3874825"/>
            <a:ext cx="5175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 madre dice que es importante comer/beber...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9" name="Google Shape;139;p19"/>
          <p:cNvGraphicFramePr/>
          <p:nvPr/>
        </p:nvGraphicFramePr>
        <p:xfrm>
          <a:off x="1682550" y="594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2897050"/>
                <a:gridCol w="2486425"/>
                <a:gridCol w="4027550"/>
              </a:tblGrid>
              <a:tr h="18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 necesario/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importante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Hay que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 debe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dormir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(no) beber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(no) comer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ejercicio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ocho horas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mucha agua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una dieta variada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18575">
                <a:tc vMerge="1"/>
                <a:tc vMerge="1"/>
                <a:tc vMerge="1"/>
              </a:tr>
              <a:tr h="120300">
                <a:tc vMerge="1"/>
                <a:tc vMerge="1"/>
                <a:tc vMerge="1"/>
              </a:tr>
            </a:tbl>
          </a:graphicData>
        </a:graphic>
      </p:graphicFrame>
      <p:sp>
        <p:nvSpPr>
          <p:cNvPr id="140" name="Google Shape;140;p19"/>
          <p:cNvSpPr txBox="1"/>
          <p:nvPr/>
        </p:nvSpPr>
        <p:spPr>
          <a:xfrm>
            <a:off x="1588975" y="5410325"/>
            <a:ext cx="8964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Para llevar una vida sana...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1" name="Google Shape;141;p19"/>
          <p:cNvGraphicFramePr/>
          <p:nvPr/>
        </p:nvGraphicFramePr>
        <p:xfrm>
          <a:off x="1665175" y="808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{3F3433AB-7B94-4EEB-991F-1A22F1C23FDD}</a:tableStyleId>
              </a:tblPr>
              <a:tblGrid>
                <a:gridCol w="1742925"/>
                <a:gridCol w="5154025"/>
              </a:tblGrid>
              <a:tr h="1342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porque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relaja / reduce el estrés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hace sentir sano/a, feliz</a:t>
                      </a:r>
                      <a:b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mejora la concentración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13425">
                <a:tc vMerge="1"/>
                <a:tc vMerge="1"/>
              </a:tr>
              <a:tr h="857625">
                <a:tc vMerge="1"/>
                <a:tc vMerge="1"/>
              </a:tr>
            </a:tbl>
          </a:graphicData>
        </a:graphic>
      </p:graphicFrame>
      <p:sp>
        <p:nvSpPr>
          <p:cNvPr id="142" name="Google Shape;142;p19"/>
          <p:cNvSpPr txBox="1"/>
          <p:nvPr/>
        </p:nvSpPr>
        <p:spPr>
          <a:xfrm>
            <a:off x="8646025" y="8116200"/>
            <a:ext cx="8964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Por ejemplo,</a:t>
            </a:r>
            <a:br>
              <a:rPr lang="en-GB" sz="28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 madre/amigo..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