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709043C-0369-40AE-B40B-B49F4CB3607D}">
  <a:tblStyle styleId="{B709043C-0369-40AE-B40B-B49F4CB3607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dk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dk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8dc6af722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g8dc6af72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Identify ‘constant ratio’ of side lengths for enlargement.</a:t>
            </a:r>
            <a:endParaRPr/>
          </a:p>
          <a:p>
            <a:pPr indent="-2286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100"/>
              <a:buChar char="●"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i.e. in ‘try this’ the shortest side always</a:t>
            </a:r>
            <a:endParaRPr/>
          </a:p>
          <a:p>
            <a:pPr indent="-4572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¾ length of other sides</a:t>
            </a:r>
            <a:endParaRPr/>
          </a:p>
          <a:p>
            <a:pPr indent="-4572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 in ratio 3:4 with other sides</a:t>
            </a:r>
            <a:endParaRPr/>
          </a:p>
          <a:p>
            <a:pPr indent="-4572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is 3/11 of the perimeter</a:t>
            </a:r>
            <a:endParaRPr/>
          </a:p>
          <a:p>
            <a:pPr indent="-4572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100"/>
              <a:buFont typeface="Arial"/>
              <a:buChar char="•"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Takes share of perimeter in ratio 3:8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E.g. matching pairs of enlarged triangles, stating new lengths of polygons given a scale factor of enlargement, deciding if a shape has / hasn’t been enlarged.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4294967295" type="ctrTitle"/>
          </p:nvPr>
        </p:nvSpPr>
        <p:spPr>
          <a:xfrm>
            <a:off x="958600" y="3495100"/>
            <a:ext cx="16452000" cy="3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Enlargement</a:t>
            </a:r>
            <a:b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Lesson 2 of 4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Downloadable Resource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41" name="Google Shape;41;p10"/>
          <p:cNvSpPr txBox="1"/>
          <p:nvPr>
            <p:ph idx="4294967295" type="subTitle"/>
          </p:nvPr>
        </p:nvSpPr>
        <p:spPr>
          <a:xfrm>
            <a:off x="917950" y="890050"/>
            <a:ext cx="16452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42" name="Google Shape;42;p10"/>
          <p:cNvSpPr txBox="1"/>
          <p:nvPr/>
        </p:nvSpPr>
        <p:spPr>
          <a:xfrm>
            <a:off x="917950" y="8460500"/>
            <a:ext cx="3379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Miss Kidd-Rossiter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/>
        </p:nvSpPr>
        <p:spPr>
          <a:xfrm>
            <a:off x="958647" y="1843549"/>
            <a:ext cx="16362200" cy="7168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Jasmin and Zaki are drawing enlargements of the triangle shown.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the triangles they draws have integer side lengths.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are the side lengths of their triangles? How many  triangles with integer side lengths can you draw with perimeter &lt;100 cm?</a:t>
            </a:r>
            <a:endParaRPr/>
          </a:p>
        </p:txBody>
      </p:sp>
      <p:cxnSp>
        <p:nvCxnSpPr>
          <p:cNvPr id="49" name="Google Shape;49;p11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" name="Google Shape;50;p11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" name="Google Shape;51;p11"/>
          <p:cNvSpPr/>
          <p:nvPr/>
        </p:nvSpPr>
        <p:spPr>
          <a:xfrm>
            <a:off x="14683153" y="3464170"/>
            <a:ext cx="1494693" cy="2444261"/>
          </a:xfrm>
          <a:prstGeom prst="triangle">
            <a:avLst>
              <a:gd fmla="val 50000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" name="Google Shape;52;p11"/>
          <p:cNvPicPr preferRelativeResize="0"/>
          <p:nvPr/>
        </p:nvPicPr>
        <p:blipFill rotWithShape="1">
          <a:blip r:embed="rId3">
            <a:alphaModFix/>
          </a:blip>
          <a:srcRect b="2793" l="56915" r="20455" t="65207"/>
          <a:stretch/>
        </p:blipFill>
        <p:spPr>
          <a:xfrm>
            <a:off x="1142836" y="3942438"/>
            <a:ext cx="1898811" cy="3797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1"/>
          <p:cNvCxnSpPr/>
          <p:nvPr/>
        </p:nvCxnSpPr>
        <p:spPr>
          <a:xfrm>
            <a:off x="14894169" y="4668715"/>
            <a:ext cx="281354" cy="167054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11"/>
          <p:cNvCxnSpPr/>
          <p:nvPr/>
        </p:nvCxnSpPr>
        <p:spPr>
          <a:xfrm flipH="1">
            <a:off x="15747020" y="4686300"/>
            <a:ext cx="216000" cy="18000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11"/>
          <p:cNvSpPr txBox="1"/>
          <p:nvPr/>
        </p:nvSpPr>
        <p:spPr>
          <a:xfrm rot="4234158">
            <a:off x="15621454" y="4037020"/>
            <a:ext cx="1327608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/>
          </a:p>
        </p:txBody>
      </p:sp>
      <p:sp>
        <p:nvSpPr>
          <p:cNvPr id="56" name="Google Shape;56;p11"/>
          <p:cNvSpPr txBox="1"/>
          <p:nvPr/>
        </p:nvSpPr>
        <p:spPr>
          <a:xfrm>
            <a:off x="14868150" y="5868002"/>
            <a:ext cx="1327608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cm</a:t>
            </a:r>
            <a:endParaRPr/>
          </a:p>
        </p:txBody>
      </p:sp>
      <p:sp>
        <p:nvSpPr>
          <p:cNvPr id="57" name="Google Shape;57;p11"/>
          <p:cNvSpPr/>
          <p:nvPr/>
        </p:nvSpPr>
        <p:spPr>
          <a:xfrm>
            <a:off x="3252662" y="3957693"/>
            <a:ext cx="2848870" cy="1910107"/>
          </a:xfrm>
          <a:prstGeom prst="wedgeRoundRectCallout">
            <a:avLst>
              <a:gd fmla="val -63342" name="adj1"/>
              <a:gd fmla="val -14831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My new triangle has perimeter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33 cm.</a:t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6383133" y="3952231"/>
            <a:ext cx="3798114" cy="1910107"/>
          </a:xfrm>
          <a:prstGeom prst="wedgeRoundRectCallout">
            <a:avLst>
              <a:gd fmla="val 68491" name="adj1"/>
              <a:gd fmla="val -3783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shortest side on my new triangle is 6cm</a:t>
            </a:r>
            <a:endParaRPr/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4">
            <a:alphaModFix/>
          </a:blip>
          <a:srcRect b="50413" l="69997" r="7373" t="14857"/>
          <a:stretch/>
        </p:blipFill>
        <p:spPr>
          <a:xfrm>
            <a:off x="10891237" y="3952231"/>
            <a:ext cx="1464061" cy="317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2"/>
          <p:cNvGrpSpPr/>
          <p:nvPr/>
        </p:nvGrpSpPr>
        <p:grpSpPr>
          <a:xfrm>
            <a:off x="9444289" y="1161543"/>
            <a:ext cx="3328365" cy="5647048"/>
            <a:chOff x="11289464" y="2186473"/>
            <a:chExt cx="3328365" cy="5647048"/>
          </a:xfrm>
        </p:grpSpPr>
        <p:grpSp>
          <p:nvGrpSpPr>
            <p:cNvPr id="65" name="Google Shape;65;p12"/>
            <p:cNvGrpSpPr/>
            <p:nvPr/>
          </p:nvGrpSpPr>
          <p:grpSpPr>
            <a:xfrm>
              <a:off x="11289464" y="2186473"/>
              <a:ext cx="2988000" cy="4888800"/>
              <a:chOff x="11289464" y="2186473"/>
              <a:chExt cx="2988000" cy="4888800"/>
            </a:xfrm>
          </p:grpSpPr>
          <p:sp>
            <p:nvSpPr>
              <p:cNvPr id="66" name="Google Shape;66;p12"/>
              <p:cNvSpPr/>
              <p:nvPr/>
            </p:nvSpPr>
            <p:spPr>
              <a:xfrm>
                <a:off x="11289464" y="2186473"/>
                <a:ext cx="2988000" cy="4888800"/>
              </a:xfrm>
              <a:prstGeom prst="triangle">
                <a:avLst>
                  <a:gd fmla="val 50000" name="adj"/>
                </a:avLst>
              </a:prstGeom>
              <a:noFill/>
              <a:ln cap="flat" cmpd="sng" w="25400">
                <a:solidFill>
                  <a:srgbClr val="005E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67" name="Google Shape;67;p12"/>
              <p:cNvCxnSpPr/>
              <p:nvPr/>
            </p:nvCxnSpPr>
            <p:spPr>
              <a:xfrm flipH="1">
                <a:off x="13336859" y="4413740"/>
                <a:ext cx="362875" cy="39128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823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" name="Google Shape;68;p12"/>
              <p:cNvCxnSpPr/>
              <p:nvPr/>
            </p:nvCxnSpPr>
            <p:spPr>
              <a:xfrm rot="10800000">
                <a:off x="11818993" y="4464969"/>
                <a:ext cx="405264" cy="3764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823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9" name="Google Shape;69;p12"/>
            <p:cNvSpPr txBox="1"/>
            <p:nvPr/>
          </p:nvSpPr>
          <p:spPr>
            <a:xfrm rot="4234158">
              <a:off x="13389740" y="3846068"/>
              <a:ext cx="1327608" cy="728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 cm</a:t>
              </a:r>
              <a:endParaRPr/>
            </a:p>
          </p:txBody>
        </p:sp>
        <p:sp>
          <p:nvSpPr>
            <p:cNvPr id="70" name="Google Shape;70;p12"/>
            <p:cNvSpPr txBox="1"/>
            <p:nvPr/>
          </p:nvSpPr>
          <p:spPr>
            <a:xfrm>
              <a:off x="12224257" y="7105116"/>
              <a:ext cx="1327608" cy="728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 cm</a:t>
              </a:r>
              <a:endParaRPr/>
            </a:p>
          </p:txBody>
        </p:sp>
      </p:grpSp>
      <p:grpSp>
        <p:nvGrpSpPr>
          <p:cNvPr id="71" name="Google Shape;71;p12"/>
          <p:cNvGrpSpPr/>
          <p:nvPr/>
        </p:nvGrpSpPr>
        <p:grpSpPr>
          <a:xfrm>
            <a:off x="1271135" y="3513520"/>
            <a:ext cx="2348016" cy="3132237"/>
            <a:chOff x="3523682" y="2360052"/>
            <a:chExt cx="2348016" cy="3132237"/>
          </a:xfrm>
        </p:grpSpPr>
        <p:sp>
          <p:nvSpPr>
            <p:cNvPr id="72" name="Google Shape;72;p12"/>
            <p:cNvSpPr/>
            <p:nvPr/>
          </p:nvSpPr>
          <p:spPr>
            <a:xfrm>
              <a:off x="3523682" y="2360052"/>
              <a:ext cx="1494693" cy="2444261"/>
            </a:xfrm>
            <a:prstGeom prst="triangle">
              <a:avLst>
                <a:gd fmla="val 50000" name="adj"/>
              </a:avLst>
            </a:prstGeom>
            <a:noFill/>
            <a:ln cap="flat" cmpd="sng" w="254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3" name="Google Shape;73;p12"/>
            <p:cNvCxnSpPr/>
            <p:nvPr/>
          </p:nvCxnSpPr>
          <p:spPr>
            <a:xfrm>
              <a:off x="3734697" y="3564597"/>
              <a:ext cx="281354" cy="167054"/>
            </a:xfrm>
            <a:prstGeom prst="straightConnector1">
              <a:avLst/>
            </a:prstGeom>
            <a:noFill/>
            <a:ln cap="flat" cmpd="sng" w="9525">
              <a:solidFill>
                <a:srgbClr val="0082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" name="Google Shape;74;p12"/>
            <p:cNvCxnSpPr/>
            <p:nvPr/>
          </p:nvCxnSpPr>
          <p:spPr>
            <a:xfrm flipH="1">
              <a:off x="4587550" y="3582182"/>
              <a:ext cx="216000" cy="180000"/>
            </a:xfrm>
            <a:prstGeom prst="straightConnector1">
              <a:avLst/>
            </a:prstGeom>
            <a:noFill/>
            <a:ln cap="flat" cmpd="sng" w="9525">
              <a:solidFill>
                <a:srgbClr val="0082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5" name="Google Shape;75;p12"/>
            <p:cNvSpPr txBox="1"/>
            <p:nvPr/>
          </p:nvSpPr>
          <p:spPr>
            <a:xfrm rot="-697823">
              <a:off x="4560471" y="2856174"/>
              <a:ext cx="1220254" cy="102639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194" l="-3981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76" name="Google Shape;76;p12"/>
            <p:cNvSpPr txBox="1"/>
            <p:nvPr/>
          </p:nvSpPr>
          <p:spPr>
            <a:xfrm>
              <a:off x="3708679" y="4763884"/>
              <a:ext cx="1192955" cy="728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 cm</a:t>
              </a:r>
              <a:endParaRPr/>
            </a:p>
          </p:txBody>
        </p:sp>
      </p:grpSp>
      <p:grpSp>
        <p:nvGrpSpPr>
          <p:cNvPr id="77" name="Google Shape;77;p12"/>
          <p:cNvGrpSpPr/>
          <p:nvPr/>
        </p:nvGrpSpPr>
        <p:grpSpPr>
          <a:xfrm>
            <a:off x="5036772" y="2330961"/>
            <a:ext cx="2688849" cy="4383506"/>
            <a:chOff x="6543951" y="1149212"/>
            <a:chExt cx="2688849" cy="4383506"/>
          </a:xfrm>
        </p:grpSpPr>
        <p:sp>
          <p:nvSpPr>
            <p:cNvPr id="78" name="Google Shape;78;p12"/>
            <p:cNvSpPr/>
            <p:nvPr/>
          </p:nvSpPr>
          <p:spPr>
            <a:xfrm>
              <a:off x="6543951" y="1149212"/>
              <a:ext cx="2242800" cy="3668400"/>
            </a:xfrm>
            <a:prstGeom prst="triangle">
              <a:avLst>
                <a:gd fmla="val 50000" name="adj"/>
              </a:avLst>
            </a:prstGeom>
            <a:noFill/>
            <a:ln cap="flat" cmpd="sng" w="254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9" name="Google Shape;79;p12"/>
            <p:cNvCxnSpPr/>
            <p:nvPr/>
          </p:nvCxnSpPr>
          <p:spPr>
            <a:xfrm>
              <a:off x="6973877" y="2623225"/>
              <a:ext cx="296717" cy="360187"/>
            </a:xfrm>
            <a:prstGeom prst="straightConnector1">
              <a:avLst/>
            </a:prstGeom>
            <a:noFill/>
            <a:ln cap="flat" cmpd="sng" w="9525">
              <a:solidFill>
                <a:srgbClr val="0082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0" name="Google Shape;80;p12"/>
            <p:cNvSpPr txBox="1"/>
            <p:nvPr/>
          </p:nvSpPr>
          <p:spPr>
            <a:xfrm rot="4234158">
              <a:off x="8004711" y="2259023"/>
              <a:ext cx="1327608" cy="728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 cm</a:t>
              </a:r>
              <a:endParaRPr/>
            </a:p>
          </p:txBody>
        </p:sp>
        <p:sp>
          <p:nvSpPr>
            <p:cNvPr id="81" name="Google Shape;81;p12"/>
            <p:cNvSpPr txBox="1"/>
            <p:nvPr/>
          </p:nvSpPr>
          <p:spPr>
            <a:xfrm>
              <a:off x="6973877" y="4804313"/>
              <a:ext cx="1327608" cy="728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 cm</a:t>
              </a:r>
              <a:endParaRPr/>
            </a:p>
          </p:txBody>
        </p:sp>
        <p:cxnSp>
          <p:nvCxnSpPr>
            <p:cNvPr id="82" name="Google Shape;82;p12"/>
            <p:cNvCxnSpPr/>
            <p:nvPr/>
          </p:nvCxnSpPr>
          <p:spPr>
            <a:xfrm flipH="1">
              <a:off x="7945816" y="2623225"/>
              <a:ext cx="395296" cy="360187"/>
            </a:xfrm>
            <a:prstGeom prst="straightConnector1">
              <a:avLst/>
            </a:prstGeom>
            <a:noFill/>
            <a:ln cap="flat" cmpd="sng" w="9525">
              <a:solidFill>
                <a:srgbClr val="00823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947854" y="2068896"/>
            <a:ext cx="13214197" cy="3016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this pair of rectangles, one is an enlargement of the other. </a:t>
            </a:r>
            <a:endParaRPr/>
          </a:p>
          <a:p>
            <a:pPr indent="-534988" lvl="2" marL="1069975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State the ratio between the side lengths AB and EF.</a:t>
            </a:r>
            <a:endParaRPr/>
          </a:p>
          <a:p>
            <a:pPr indent="-534988" lvl="2" marL="1069975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State the constant of proportionality between rectangle ABCD and rectangle EFGH.</a:t>
            </a:r>
            <a:endParaRPr/>
          </a:p>
          <a:p>
            <a:pPr indent="-534988" lvl="2" marL="1069975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the length of side FG.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2137314" y="5926228"/>
            <a:ext cx="4320000" cy="162000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691265" y="5410845"/>
            <a:ext cx="446049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6468844" y="5504265"/>
            <a:ext cx="446047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668959" y="7302256"/>
            <a:ext cx="446049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6369203" y="7435424"/>
            <a:ext cx="446049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9932022" y="5699050"/>
            <a:ext cx="5776332" cy="2185639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9485973" y="5183667"/>
            <a:ext cx="446049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15704638" y="5201678"/>
            <a:ext cx="446049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9485972" y="7653656"/>
            <a:ext cx="446049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5704638" y="7653655"/>
            <a:ext cx="446049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6592227" y="6316624"/>
            <a:ext cx="1327608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 cm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3713356" y="7653654"/>
            <a:ext cx="1327608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5800666" y="6187836"/>
            <a:ext cx="1327608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 cm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12156384" y="7928922"/>
            <a:ext cx="1582484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 cm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869795" y="2031971"/>
            <a:ext cx="15232565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The side lengths of pairs of triangles are shown in parts a. to d.</a:t>
            </a:r>
            <a:endParaRPr/>
          </a:p>
          <a:p>
            <a:pPr indent="-425450" lvl="0" marL="1249363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 if the pairs of triangles are enlargements of each other or not</a:t>
            </a:r>
            <a:endParaRPr/>
          </a:p>
          <a:p>
            <a:pPr indent="-425450" lvl="0" marL="1249363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they are, find all the ratios within the triangles and the constant of</a:t>
            </a:r>
            <a:endParaRPr/>
          </a:p>
          <a:p>
            <a:pPr indent="-425450" lvl="0" marL="16954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proportionality between the two triangles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7" name="Google Shape;107;p14"/>
          <p:cNvGraphicFramePr/>
          <p:nvPr/>
        </p:nvGraphicFramePr>
        <p:xfrm>
          <a:off x="1509131" y="49099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{B709043C-0369-40AE-B40B-B49F4CB3607D}</a:tableStyleId>
              </a:tblPr>
              <a:tblGrid>
                <a:gridCol w="921825"/>
                <a:gridCol w="6400800"/>
                <a:gridCol w="7270600"/>
              </a:tblGrid>
              <a:tr h="97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Triangle ABC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 = 4cm BC = 7cm AC = 6cm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Triangle DEF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 = 16cm EF = 28cm DF = 24cm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7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Triangle GHI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GH = 3cm HI = 8cm GI = 10cm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Triangle JKL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JK = 1.5cm KL = 4cm JL = 5.5cm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7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Triangle MNP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MN = 3cm NP = 11cm MP = 9cm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Triangle QRS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QR = 4.5cm RS = 16.5cm QS = 13.5cm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7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Triangle TUV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 = 8cm UV = 7cm TV = 3.5cm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Triangle XYZ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XY = 20cm YZ = 17.5cm XZ = 9cm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 rot="-5400000">
            <a:off x="3927040" y="5276747"/>
            <a:ext cx="2585323" cy="2183776"/>
          </a:xfrm>
          <a:prstGeom prst="homePlate">
            <a:avLst>
              <a:gd fmla="val 62766" name="adj"/>
            </a:avLst>
          </a:prstGeom>
          <a:noFill/>
          <a:ln cap="flat" cmpd="sng" w="25400">
            <a:solidFill>
              <a:srgbClr val="3391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5"/>
          <p:cNvSpPr/>
          <p:nvPr/>
        </p:nvSpPr>
        <p:spPr>
          <a:xfrm rot="-5400000">
            <a:off x="9207539" y="4330465"/>
            <a:ext cx="4484921" cy="3055437"/>
          </a:xfrm>
          <a:prstGeom prst="homePlate">
            <a:avLst>
              <a:gd fmla="val 62766" name="adj"/>
            </a:avLst>
          </a:prstGeom>
          <a:noFill/>
          <a:ln cap="flat" cmpd="sng" w="25400">
            <a:solidFill>
              <a:srgbClr val="3391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4658489" y="7684980"/>
            <a:ext cx="11224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 mm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2767032" y="6722119"/>
            <a:ext cx="13324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3.5 mm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10833484" y="8165821"/>
            <a:ext cx="12330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 mm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8836727" y="6368635"/>
            <a:ext cx="10855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b="0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mm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9503012" y="4267736"/>
            <a:ext cx="11144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 mm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3650868" y="5438874"/>
            <a:ext cx="10839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mm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869795" y="2031971"/>
            <a:ext cx="15232565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For this pair of pentagons, one is an enlargement of the other.</a:t>
            </a:r>
            <a:endParaRPr/>
          </a:p>
          <a:p>
            <a:pPr indent="-534988" lvl="2" marL="1069975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State the ratio between the side lengths of the bases of the pentagons.</a:t>
            </a:r>
            <a:endParaRPr/>
          </a:p>
          <a:p>
            <a:pPr indent="-534988" lvl="2" marL="1069975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State the constant of proportionality </a:t>
            </a:r>
            <a:endParaRPr/>
          </a:p>
          <a:p>
            <a:pPr indent="-534988" lvl="2" marL="1069975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the missing lengths.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820455" y="1673489"/>
            <a:ext cx="14998897" cy="7192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Zaki is using sticks to form shapes.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 has lots of the sets of sticks shown.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are the missing dimensions? Could he form another enlargement? What other ‘sets’ of shapes can he make?</a:t>
            </a:r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 b="50413" l="69997" r="7373" t="14857"/>
          <a:stretch/>
        </p:blipFill>
        <p:spPr>
          <a:xfrm>
            <a:off x="802446" y="3641604"/>
            <a:ext cx="1464061" cy="3177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16"/>
          <p:cNvCxnSpPr/>
          <p:nvPr/>
        </p:nvCxnSpPr>
        <p:spPr>
          <a:xfrm rot="10800000">
            <a:off x="18554339" y="8865714"/>
            <a:ext cx="455122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9" name="Google Shape;129;p16"/>
          <p:cNvCxnSpPr/>
          <p:nvPr/>
        </p:nvCxnSpPr>
        <p:spPr>
          <a:xfrm>
            <a:off x="17089902" y="8348808"/>
            <a:ext cx="597273" cy="0"/>
          </a:xfrm>
          <a:prstGeom prst="straightConnector1">
            <a:avLst/>
          </a:prstGeom>
          <a:noFill/>
          <a:ln cap="flat" cmpd="sng" w="571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16"/>
          <p:cNvCxnSpPr/>
          <p:nvPr/>
        </p:nvCxnSpPr>
        <p:spPr>
          <a:xfrm>
            <a:off x="16791266" y="7575353"/>
            <a:ext cx="895909" cy="0"/>
          </a:xfrm>
          <a:prstGeom prst="straightConnector1">
            <a:avLst/>
          </a:prstGeom>
          <a:noFill/>
          <a:ln cap="flat" cmpd="sng" w="571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16"/>
          <p:cNvCxnSpPr/>
          <p:nvPr/>
        </p:nvCxnSpPr>
        <p:spPr>
          <a:xfrm>
            <a:off x="16492630" y="6801900"/>
            <a:ext cx="1194545" cy="0"/>
          </a:xfrm>
          <a:prstGeom prst="straightConnector1">
            <a:avLst/>
          </a:prstGeom>
          <a:noFill/>
          <a:ln cap="flat" cmpd="sng" w="571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16"/>
          <p:cNvCxnSpPr/>
          <p:nvPr/>
        </p:nvCxnSpPr>
        <p:spPr>
          <a:xfrm>
            <a:off x="15895356" y="6028447"/>
            <a:ext cx="1791818" cy="0"/>
          </a:xfrm>
          <a:prstGeom prst="straightConnector1">
            <a:avLst/>
          </a:prstGeom>
          <a:noFill/>
          <a:ln cap="flat" cmpd="sng" w="571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" name="Google Shape;133;p16"/>
          <p:cNvCxnSpPr/>
          <p:nvPr/>
        </p:nvCxnSpPr>
        <p:spPr>
          <a:xfrm>
            <a:off x="15298084" y="5254994"/>
            <a:ext cx="2389090" cy="0"/>
          </a:xfrm>
          <a:prstGeom prst="straightConnector1">
            <a:avLst/>
          </a:prstGeom>
          <a:noFill/>
          <a:ln cap="flat" cmpd="sng" w="571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16"/>
          <p:cNvCxnSpPr/>
          <p:nvPr/>
        </p:nvCxnSpPr>
        <p:spPr>
          <a:xfrm>
            <a:off x="14999447" y="4481541"/>
            <a:ext cx="2687726" cy="0"/>
          </a:xfrm>
          <a:prstGeom prst="straightConnector1">
            <a:avLst/>
          </a:prstGeom>
          <a:noFill/>
          <a:ln cap="flat" cmpd="sng" w="571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16"/>
          <p:cNvCxnSpPr/>
          <p:nvPr/>
        </p:nvCxnSpPr>
        <p:spPr>
          <a:xfrm>
            <a:off x="14103539" y="3708088"/>
            <a:ext cx="3583635" cy="0"/>
          </a:xfrm>
          <a:prstGeom prst="straightConnector1">
            <a:avLst/>
          </a:prstGeom>
          <a:noFill/>
          <a:ln cap="flat" cmpd="sng" w="571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16"/>
          <p:cNvCxnSpPr/>
          <p:nvPr/>
        </p:nvCxnSpPr>
        <p:spPr>
          <a:xfrm>
            <a:off x="12908994" y="2934635"/>
            <a:ext cx="4778180" cy="0"/>
          </a:xfrm>
          <a:prstGeom prst="straightConnector1">
            <a:avLst/>
          </a:prstGeom>
          <a:noFill/>
          <a:ln cap="flat" cmpd="sng" w="571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" name="Google Shape;137;p16"/>
          <p:cNvCxnSpPr/>
          <p:nvPr/>
        </p:nvCxnSpPr>
        <p:spPr>
          <a:xfrm>
            <a:off x="12311721" y="2161182"/>
            <a:ext cx="5375453" cy="0"/>
          </a:xfrm>
          <a:prstGeom prst="straightConnector1">
            <a:avLst/>
          </a:prstGeom>
          <a:noFill/>
          <a:ln cap="flat" cmpd="sng" w="571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16"/>
          <p:cNvSpPr txBox="1"/>
          <p:nvPr/>
        </p:nvSpPr>
        <p:spPr>
          <a:xfrm>
            <a:off x="16239583" y="1544837"/>
            <a:ext cx="1418777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 cm</a:t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>
            <a:off x="16224853" y="2320185"/>
            <a:ext cx="1433507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 cm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16239583" y="3095533"/>
            <a:ext cx="1418777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 cm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15848167" y="3870881"/>
            <a:ext cx="1810193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4.5 cm</a:t>
            </a:r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16214331" y="4646229"/>
            <a:ext cx="1444029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16214331" y="5421577"/>
            <a:ext cx="1444029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cm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16214331" y="6196925"/>
            <a:ext cx="1444029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 cm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15989163" y="6972273"/>
            <a:ext cx="1669197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1.5 cm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16355327" y="7747618"/>
            <a:ext cx="1303034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 cm</a:t>
            </a:r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2848920" y="3325307"/>
            <a:ext cx="3124759" cy="2766877"/>
          </a:xfrm>
          <a:prstGeom prst="wedgeRoundRectCallout">
            <a:avLst>
              <a:gd fmla="val -67947" name="adj1"/>
              <a:gd fmla="val -18370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I’ve made a set of triangles that are enlargements of each other.</a:t>
            </a:r>
            <a:endParaRPr/>
          </a:p>
        </p:txBody>
      </p:sp>
      <p:sp>
        <p:nvSpPr>
          <p:cNvPr id="148" name="Google Shape;148;p16"/>
          <p:cNvSpPr/>
          <p:nvPr/>
        </p:nvSpPr>
        <p:spPr>
          <a:xfrm>
            <a:off x="6446214" y="5387540"/>
            <a:ext cx="1107831" cy="1376538"/>
          </a:xfrm>
          <a:prstGeom prst="triangle">
            <a:avLst>
              <a:gd fmla="val 50000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6"/>
          <p:cNvSpPr/>
          <p:nvPr/>
        </p:nvSpPr>
        <p:spPr>
          <a:xfrm rot="5400000">
            <a:off x="8199479" y="2872606"/>
            <a:ext cx="1889042" cy="2911256"/>
          </a:xfrm>
          <a:prstGeom prst="triangle">
            <a:avLst>
              <a:gd fmla="val 50000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6"/>
          <p:cNvSpPr/>
          <p:nvPr/>
        </p:nvSpPr>
        <p:spPr>
          <a:xfrm rot="-5400000">
            <a:off x="9674000" y="3371489"/>
            <a:ext cx="2766876" cy="4264111"/>
          </a:xfrm>
          <a:prstGeom prst="triangle">
            <a:avLst>
              <a:gd fmla="val 50000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1" name="Google Shape;151;p16"/>
          <p:cNvCxnSpPr/>
          <p:nvPr/>
        </p:nvCxnSpPr>
        <p:spPr>
          <a:xfrm flipH="1">
            <a:off x="8925382" y="3749765"/>
            <a:ext cx="265301" cy="300595"/>
          </a:xfrm>
          <a:prstGeom prst="straightConnector1">
            <a:avLst/>
          </a:prstGeom>
          <a:noFill/>
          <a:ln cap="flat" cmpd="sng" w="28575">
            <a:solidFill>
              <a:srgbClr val="00448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16"/>
          <p:cNvCxnSpPr/>
          <p:nvPr/>
        </p:nvCxnSpPr>
        <p:spPr>
          <a:xfrm>
            <a:off x="8925382" y="4707176"/>
            <a:ext cx="218619" cy="209290"/>
          </a:xfrm>
          <a:prstGeom prst="straightConnector1">
            <a:avLst/>
          </a:prstGeom>
          <a:noFill/>
          <a:ln cap="flat" cmpd="sng" w="28575">
            <a:solidFill>
              <a:srgbClr val="00448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p16"/>
          <p:cNvCxnSpPr/>
          <p:nvPr/>
        </p:nvCxnSpPr>
        <p:spPr>
          <a:xfrm flipH="1" rot="10800000">
            <a:off x="10637475" y="5901651"/>
            <a:ext cx="258916" cy="296702"/>
          </a:xfrm>
          <a:prstGeom prst="straightConnector1">
            <a:avLst/>
          </a:prstGeom>
          <a:noFill/>
          <a:ln cap="flat" cmpd="sng" w="28575">
            <a:solidFill>
              <a:srgbClr val="00448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p16"/>
          <p:cNvCxnSpPr/>
          <p:nvPr/>
        </p:nvCxnSpPr>
        <p:spPr>
          <a:xfrm rot="10800000">
            <a:off x="10608041" y="4743995"/>
            <a:ext cx="273448" cy="266883"/>
          </a:xfrm>
          <a:prstGeom prst="straightConnector1">
            <a:avLst/>
          </a:prstGeom>
          <a:noFill/>
          <a:ln cap="flat" cmpd="sng" w="28575">
            <a:solidFill>
              <a:srgbClr val="00448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" name="Google Shape;155;p16"/>
          <p:cNvCxnSpPr/>
          <p:nvPr/>
        </p:nvCxnSpPr>
        <p:spPr>
          <a:xfrm flipH="1">
            <a:off x="7167168" y="5919117"/>
            <a:ext cx="265301" cy="300595"/>
          </a:xfrm>
          <a:prstGeom prst="straightConnector1">
            <a:avLst/>
          </a:prstGeom>
          <a:noFill/>
          <a:ln cap="flat" cmpd="sng" w="28575">
            <a:solidFill>
              <a:srgbClr val="00448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16"/>
          <p:cNvCxnSpPr/>
          <p:nvPr/>
        </p:nvCxnSpPr>
        <p:spPr>
          <a:xfrm>
            <a:off x="6597137" y="5971164"/>
            <a:ext cx="218619" cy="209290"/>
          </a:xfrm>
          <a:prstGeom prst="straightConnector1">
            <a:avLst/>
          </a:prstGeom>
          <a:noFill/>
          <a:ln cap="flat" cmpd="sng" w="28575">
            <a:solidFill>
              <a:srgbClr val="00448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16"/>
          <p:cNvSpPr txBox="1"/>
          <p:nvPr/>
        </p:nvSpPr>
        <p:spPr>
          <a:xfrm>
            <a:off x="6416870" y="6710522"/>
            <a:ext cx="1271502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1.5 cm</a:t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6617177" y="3871643"/>
            <a:ext cx="1099981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cm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 rot="1178930">
            <a:off x="10517065" y="6232414"/>
            <a:ext cx="1080745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 cm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 rot="4054192">
            <a:off x="7149396" y="5691157"/>
            <a:ext cx="1099981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 cm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