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9" r:id="rId5"/>
    <p:sldMasterId id="2147483680" r:id="rId6"/>
    <p:sldMasterId id="214748368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16E6FB-C0A6-4DC1-8533-DF3562278DAD}">
  <a:tblStyle styleId="{E916E6FB-C0A6-4DC1-8533-DF3562278D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5" Type="http://schemas.openxmlformats.org/officeDocument/2006/relationships/slide" Target="slides/slide1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bd1c8fd1d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8bd1c8fd1d_0_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8bd1c8fd1d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8bd1c8fd1d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8bd1c8fd1d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You can choose to sort clothes into categories that best suit your learner and their understanding and independence. It is a good idea to start sorting clothes by item e.g. putting all the t-shirts together, all the trousers together etc. Use the images you have drawn for the matching tasks to support the learning. Use the table on the previous slide to try sorting by different categories.  </a:t>
            </a:r>
            <a:endParaRPr/>
          </a:p>
        </p:txBody>
      </p:sp>
      <p:sp>
        <p:nvSpPr>
          <p:cNvPr id="268" name="Google Shape;268;g8bd1c8fd1d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bd1c8fd1d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Collect t-shirts and clothing items that are easy to fold. Use the video linked to this lesson to learn how to teach folding clothes. </a:t>
            </a:r>
            <a:endParaRPr/>
          </a:p>
        </p:txBody>
      </p:sp>
      <p:sp>
        <p:nvSpPr>
          <p:cNvPr id="275" name="Google Shape;275;g8bd1c8fd1d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8bd1c8fd1d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Talk about how there are different ways to hang clothes. How do you hang your clothes at home? Can you practice hanging clothes like the examples on the slide?</a:t>
            </a:r>
            <a:endParaRPr/>
          </a:p>
        </p:txBody>
      </p:sp>
      <p:sp>
        <p:nvSpPr>
          <p:cNvPr id="283" name="Google Shape;283;g8bd1c8fd1d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8bd1c8fd1d_0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8bd1c8fd1d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GB"/>
              <a:t>Collect hangers and jackets which are easy to hang. Create a sequence in which to hang a jacket on a coat hanger. E.g. how many steps? Repeat this sequence when teaching. If your learner is unable to complete the full sequence from the beginning, complete the first steps yourself and they can complete the rest. Learners can build independence by completing less steps with support over time so that they are completing more and more of the sequence.</a:t>
            </a:r>
            <a:endParaRPr/>
          </a:p>
          <a:p>
            <a:pPr indent="-298450" lvl="0" marL="457200" marR="0" rtl="0" algn="l">
              <a:lnSpc>
                <a:spcPct val="100000"/>
              </a:lnSpc>
              <a:spcBef>
                <a:spcPts val="0"/>
              </a:spcBef>
              <a:spcAft>
                <a:spcPts val="0"/>
              </a:spcAft>
              <a:buSzPts val="1100"/>
              <a:buChar char="●"/>
            </a:pPr>
            <a:r>
              <a:rPr lang="en-GB"/>
              <a:t>You could print this page use the images to support each step.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8bd1c8fd1d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8bd1c8fd1d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Final slide of the lesson. Suggest adaptations for teachers/parents.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8bd1c8fd1d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8bd1c8fd1d_0_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8bd1c8fd1d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8bd1c8fd1d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bd1c8fd1d_0_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8bd1c8fd1d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Depending on how many lessons for each unit, there could be a 2</a:t>
            </a:r>
            <a:r>
              <a:rPr baseline="30000" lang="en-GB"/>
              <a:t>nd</a:t>
            </a:r>
            <a:r>
              <a:rPr lang="en-GB"/>
              <a:t> page for lesson 5…etc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8e32802d0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8e32802d0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8bd1c8fd1d_0_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8bd1c8fd1d_0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e32802d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8e32802d0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8bd1c8fd1d_0_3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8bd1c8fd1d_0_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Lesson 1 breakdown of the lesson. Repeat for each lesson.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8bd1c8fd1d_0_3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8bd1c8fd1d_0_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These are four lesson activities for teaching how to manage and organise clothes- matching clothes, sorting clothes, folding clothes and hanging clothes. The lesson ideas involve using real clothing items and are best taught in the bedroom or place where you keep your clothes. Follow the teaching steps for each activity however you may want to adapt to suit your learners needs.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8bd1c8fd1d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8bd1c8fd1d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8bd1c8fd1d_0_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8bd1c8fd1d_0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GB"/>
              <a:t>Draw a simple image of common clothing items familiar to your learner e.g. T-shirt, trousers, sock, shorts. </a:t>
            </a:r>
            <a:endParaRPr/>
          </a:p>
          <a:p>
            <a:pPr indent="-298450" lvl="0" marL="457200" marR="0" rtl="0" algn="l">
              <a:lnSpc>
                <a:spcPct val="100000"/>
              </a:lnSpc>
              <a:spcBef>
                <a:spcPts val="0"/>
              </a:spcBef>
              <a:spcAft>
                <a:spcPts val="0"/>
              </a:spcAft>
              <a:buClr>
                <a:srgbClr val="000000"/>
              </a:buClr>
              <a:buSzPts val="1100"/>
              <a:buFont typeface="Arial"/>
              <a:buChar char="●"/>
            </a:pPr>
            <a:r>
              <a:rPr lang="en-GB"/>
              <a:t>Collect one of each of the items you’ve drawn. Lay at least two (or more if appropriate for your learner) in front of your leaner and hold one of your images up. Ask your learner ‘where is the t-shirt?’ Or ‘find t-shirt’. Increase the number of items for level of challenge. Can you leaner find the T-shirt when there are more items to choose from? Complete activity in the bedroom if possible. Change items e.g. different t-shirts.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61" name="Shape 61"/>
        <p:cNvGrpSpPr/>
        <p:nvPr/>
      </p:nvGrpSpPr>
      <p:grpSpPr>
        <a:xfrm>
          <a:off x="0" y="0"/>
          <a:ext cx="0" cy="0"/>
          <a:chOff x="0" y="0"/>
          <a:chExt cx="0" cy="0"/>
        </a:xfrm>
      </p:grpSpPr>
      <p:sp>
        <p:nvSpPr>
          <p:cNvPr id="62" name="Google Shape;62;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 name="Google Shape;63;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4" name="Google Shape;64;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5" name="Google Shape;65;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6" name="Google Shape;66;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7" name="Google Shape;67;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8" name="Google Shape;68;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9" name="Google Shape;69;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70" name="Google Shape;70;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1" name="Google Shape;7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5" name="Google Shape;75;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8" name="Google Shape;78;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9" name="Google Shape;79;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0" name="Shape 80"/>
        <p:cNvGrpSpPr/>
        <p:nvPr/>
      </p:nvGrpSpPr>
      <p:grpSpPr>
        <a:xfrm>
          <a:off x="0" y="0"/>
          <a:ext cx="0" cy="0"/>
          <a:chOff x="0" y="0"/>
          <a:chExt cx="0" cy="0"/>
        </a:xfrm>
      </p:grpSpPr>
      <p:sp>
        <p:nvSpPr>
          <p:cNvPr id="81" name="Google Shape;81;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3" name="Google Shape;83;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4" name="Google Shape;84;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8" name="Google Shape;88;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9" name="Google Shape;89;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 name="Google Shape;92;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93" name="Shape 93"/>
        <p:cNvGrpSpPr/>
        <p:nvPr/>
      </p:nvGrpSpPr>
      <p:grpSpPr>
        <a:xfrm>
          <a:off x="0" y="0"/>
          <a:ext cx="0" cy="0"/>
          <a:chOff x="0" y="0"/>
          <a:chExt cx="0" cy="0"/>
        </a:xfrm>
      </p:grpSpPr>
      <p:sp>
        <p:nvSpPr>
          <p:cNvPr id="94" name="Google Shape;94;p20"/>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5" name="Google Shape;95;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6" name="Google Shape;96;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104" name="Shape 104"/>
        <p:cNvGrpSpPr/>
        <p:nvPr/>
      </p:nvGrpSpPr>
      <p:grpSpPr>
        <a:xfrm>
          <a:off x="0" y="0"/>
          <a:ext cx="0" cy="0"/>
          <a:chOff x="0" y="0"/>
          <a:chExt cx="0" cy="0"/>
        </a:xfrm>
      </p:grpSpPr>
      <p:sp>
        <p:nvSpPr>
          <p:cNvPr id="105" name="Google Shape;105;p23"/>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06" name="Google Shape;106;p2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07" name="Google Shape;107;p2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08" name="Shape 108"/>
        <p:cNvGrpSpPr/>
        <p:nvPr/>
      </p:nvGrpSpPr>
      <p:grpSpPr>
        <a:xfrm>
          <a:off x="0" y="0"/>
          <a:ext cx="0" cy="0"/>
          <a:chOff x="0" y="0"/>
          <a:chExt cx="0" cy="0"/>
        </a:xfrm>
      </p:grpSpPr>
      <p:sp>
        <p:nvSpPr>
          <p:cNvPr id="109" name="Google Shape;109;p2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3000"/>
              <a:buFont typeface="Montserrat SemiBold"/>
              <a:buNone/>
              <a:defRPr b="0" sz="3000">
                <a:solidFill>
                  <a:srgbClr val="000000"/>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110" name="Google Shape;110;p2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1800"/>
              <a:buNone/>
              <a:defRPr sz="1800">
                <a:solidFill>
                  <a:srgbClr val="000000"/>
                </a:solidFill>
              </a:defRPr>
            </a:lvl1pPr>
            <a:lvl2pPr lvl="1" rtl="0" algn="ctr">
              <a:lnSpc>
                <a:spcPct val="100000"/>
              </a:lnSpc>
              <a:spcBef>
                <a:spcPts val="0"/>
              </a:spcBef>
              <a:spcAft>
                <a:spcPts val="0"/>
              </a:spcAft>
              <a:buClr>
                <a:srgbClr val="000000"/>
              </a:buClr>
              <a:buSzPts val="2800"/>
              <a:buNone/>
              <a:defRPr sz="2800">
                <a:solidFill>
                  <a:srgbClr val="000000"/>
                </a:solidFill>
              </a:defRPr>
            </a:lvl2pPr>
            <a:lvl3pPr lvl="2" rtl="0" algn="ctr">
              <a:lnSpc>
                <a:spcPct val="100000"/>
              </a:lnSpc>
              <a:spcBef>
                <a:spcPts val="0"/>
              </a:spcBef>
              <a:spcAft>
                <a:spcPts val="0"/>
              </a:spcAft>
              <a:buClr>
                <a:srgbClr val="000000"/>
              </a:buClr>
              <a:buSzPts val="2800"/>
              <a:buNone/>
              <a:defRPr sz="2800">
                <a:solidFill>
                  <a:srgbClr val="000000"/>
                </a:solidFill>
              </a:defRPr>
            </a:lvl3pPr>
            <a:lvl4pPr lvl="3" rtl="0" algn="ctr">
              <a:lnSpc>
                <a:spcPct val="100000"/>
              </a:lnSpc>
              <a:spcBef>
                <a:spcPts val="0"/>
              </a:spcBef>
              <a:spcAft>
                <a:spcPts val="0"/>
              </a:spcAft>
              <a:buClr>
                <a:srgbClr val="000000"/>
              </a:buClr>
              <a:buSzPts val="2800"/>
              <a:buNone/>
              <a:defRPr sz="2800">
                <a:solidFill>
                  <a:srgbClr val="000000"/>
                </a:solidFill>
              </a:defRPr>
            </a:lvl4pPr>
            <a:lvl5pPr lvl="4" rtl="0" algn="ctr">
              <a:lnSpc>
                <a:spcPct val="100000"/>
              </a:lnSpc>
              <a:spcBef>
                <a:spcPts val="0"/>
              </a:spcBef>
              <a:spcAft>
                <a:spcPts val="0"/>
              </a:spcAft>
              <a:buClr>
                <a:srgbClr val="000000"/>
              </a:buClr>
              <a:buSzPts val="2800"/>
              <a:buNone/>
              <a:defRPr sz="2800">
                <a:solidFill>
                  <a:srgbClr val="000000"/>
                </a:solidFill>
              </a:defRPr>
            </a:lvl5pPr>
            <a:lvl6pPr lvl="5" rtl="0" algn="ctr">
              <a:lnSpc>
                <a:spcPct val="100000"/>
              </a:lnSpc>
              <a:spcBef>
                <a:spcPts val="0"/>
              </a:spcBef>
              <a:spcAft>
                <a:spcPts val="0"/>
              </a:spcAft>
              <a:buClr>
                <a:srgbClr val="000000"/>
              </a:buClr>
              <a:buSzPts val="2800"/>
              <a:buNone/>
              <a:defRPr sz="2800">
                <a:solidFill>
                  <a:srgbClr val="000000"/>
                </a:solidFill>
              </a:defRPr>
            </a:lvl6pPr>
            <a:lvl7pPr lvl="6" rtl="0" algn="ctr">
              <a:lnSpc>
                <a:spcPct val="100000"/>
              </a:lnSpc>
              <a:spcBef>
                <a:spcPts val="0"/>
              </a:spcBef>
              <a:spcAft>
                <a:spcPts val="0"/>
              </a:spcAft>
              <a:buClr>
                <a:srgbClr val="000000"/>
              </a:buClr>
              <a:buSzPts val="2800"/>
              <a:buNone/>
              <a:defRPr sz="2800">
                <a:solidFill>
                  <a:srgbClr val="000000"/>
                </a:solidFill>
              </a:defRPr>
            </a:lvl7pPr>
            <a:lvl8pPr lvl="7" rtl="0" algn="ctr">
              <a:lnSpc>
                <a:spcPct val="100000"/>
              </a:lnSpc>
              <a:spcBef>
                <a:spcPts val="0"/>
              </a:spcBef>
              <a:spcAft>
                <a:spcPts val="0"/>
              </a:spcAft>
              <a:buClr>
                <a:srgbClr val="000000"/>
              </a:buClr>
              <a:buSzPts val="2800"/>
              <a:buNone/>
              <a:defRPr sz="2800">
                <a:solidFill>
                  <a:srgbClr val="000000"/>
                </a:solidFill>
              </a:defRPr>
            </a:lvl8pPr>
            <a:lvl9pPr lvl="8" rtl="0" algn="ctr">
              <a:lnSpc>
                <a:spcPct val="100000"/>
              </a:lnSpc>
              <a:spcBef>
                <a:spcPts val="0"/>
              </a:spcBef>
              <a:spcAft>
                <a:spcPts val="0"/>
              </a:spcAft>
              <a:buClr>
                <a:srgbClr val="000000"/>
              </a:buClr>
              <a:buSzPts val="2800"/>
              <a:buNone/>
              <a:defRPr sz="2800">
                <a:solidFill>
                  <a:srgbClr val="000000"/>
                </a:solidFill>
              </a:defRPr>
            </a:lvl9pPr>
          </a:lstStyle>
          <a:p/>
        </p:txBody>
      </p:sp>
      <p:sp>
        <p:nvSpPr>
          <p:cNvPr id="111" name="Google Shape;111;p2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rgbClr val="000000"/>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solidFill>
                  <a:srgbClr val="000000"/>
                </a:solidFill>
              </a:defRPr>
            </a:lvl2pPr>
            <a:lvl3pPr lvl="2" rtl="0" algn="l">
              <a:lnSpc>
                <a:spcPct val="130000"/>
              </a:lnSpc>
              <a:spcBef>
                <a:spcPts val="1000"/>
              </a:spcBef>
              <a:spcAft>
                <a:spcPts val="0"/>
              </a:spcAft>
              <a:buSzPts val="1400"/>
              <a:buNone/>
              <a:defRPr>
                <a:solidFill>
                  <a:srgbClr val="000000"/>
                </a:solidFill>
              </a:defRPr>
            </a:lvl3pPr>
            <a:lvl4pPr lvl="3" rtl="0" algn="l">
              <a:lnSpc>
                <a:spcPct val="130000"/>
              </a:lnSpc>
              <a:spcBef>
                <a:spcPts val="1000"/>
              </a:spcBef>
              <a:spcAft>
                <a:spcPts val="0"/>
              </a:spcAft>
              <a:buSzPts val="1400"/>
              <a:buNone/>
              <a:defRPr>
                <a:solidFill>
                  <a:srgbClr val="000000"/>
                </a:solidFill>
              </a:defRPr>
            </a:lvl4pPr>
            <a:lvl5pPr lvl="4" rtl="0" algn="l">
              <a:lnSpc>
                <a:spcPct val="130000"/>
              </a:lnSpc>
              <a:spcBef>
                <a:spcPts val="1000"/>
              </a:spcBef>
              <a:spcAft>
                <a:spcPts val="0"/>
              </a:spcAft>
              <a:buSzPts val="1200"/>
              <a:buNone/>
              <a:defRPr>
                <a:solidFill>
                  <a:srgbClr val="000000"/>
                </a:solidFill>
              </a:defRPr>
            </a:lvl5pPr>
            <a:lvl6pPr lvl="5" rtl="0" algn="l">
              <a:lnSpc>
                <a:spcPct val="130000"/>
              </a:lnSpc>
              <a:spcBef>
                <a:spcPts val="1000"/>
              </a:spcBef>
              <a:spcAft>
                <a:spcPts val="0"/>
              </a:spcAft>
              <a:buSzPts val="1200"/>
              <a:buNone/>
              <a:defRPr>
                <a:solidFill>
                  <a:srgbClr val="000000"/>
                </a:solidFill>
              </a:defRPr>
            </a:lvl6pPr>
            <a:lvl7pPr lvl="6" rtl="0" algn="l">
              <a:lnSpc>
                <a:spcPct val="130000"/>
              </a:lnSpc>
              <a:spcBef>
                <a:spcPts val="1000"/>
              </a:spcBef>
              <a:spcAft>
                <a:spcPts val="0"/>
              </a:spcAft>
              <a:buSzPts val="1000"/>
              <a:buNone/>
              <a:defRPr>
                <a:solidFill>
                  <a:srgbClr val="000000"/>
                </a:solidFill>
              </a:defRPr>
            </a:lvl7pPr>
            <a:lvl8pPr lvl="7" rtl="0" algn="l">
              <a:lnSpc>
                <a:spcPct val="130000"/>
              </a:lnSpc>
              <a:spcBef>
                <a:spcPts val="1000"/>
              </a:spcBef>
              <a:spcAft>
                <a:spcPts val="0"/>
              </a:spcAft>
              <a:buSzPts val="1000"/>
              <a:buNone/>
              <a:defRPr>
                <a:solidFill>
                  <a:srgbClr val="000000"/>
                </a:solidFill>
              </a:defRPr>
            </a:lvl8pPr>
            <a:lvl9pPr lvl="8" rtl="0" algn="l">
              <a:lnSpc>
                <a:spcPct val="130000"/>
              </a:lnSpc>
              <a:spcBef>
                <a:spcPts val="1000"/>
              </a:spcBef>
              <a:spcAft>
                <a:spcPts val="1000"/>
              </a:spcAft>
              <a:buSzPts val="800"/>
              <a:buNone/>
              <a:defRPr>
                <a:solidFill>
                  <a:srgbClr val="000000"/>
                </a:solidFill>
              </a:defRPr>
            </a:lvl9pPr>
          </a:lstStyle>
          <a:p/>
        </p:txBody>
      </p:sp>
      <p:pic>
        <p:nvPicPr>
          <p:cNvPr id="112" name="Google Shape;112;p2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113" name="Google Shape;113;p24"/>
          <p:cNvSpPr/>
          <p:nvPr/>
        </p:nvSpPr>
        <p:spPr>
          <a:xfrm>
            <a:off x="8699225" y="4459200"/>
            <a:ext cx="444900" cy="68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4" name="Shape 114"/>
        <p:cNvGrpSpPr/>
        <p:nvPr/>
      </p:nvGrpSpPr>
      <p:grpSpPr>
        <a:xfrm>
          <a:off x="0" y="0"/>
          <a:ext cx="0" cy="0"/>
          <a:chOff x="0" y="0"/>
          <a:chExt cx="0" cy="0"/>
        </a:xfrm>
      </p:grpSpPr>
      <p:sp>
        <p:nvSpPr>
          <p:cNvPr id="115" name="Google Shape;115;p25"/>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6" name="Google Shape;116;p25"/>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17" name="Google Shape;117;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8" name="Shape 118"/>
        <p:cNvGrpSpPr/>
        <p:nvPr/>
      </p:nvGrpSpPr>
      <p:grpSpPr>
        <a:xfrm>
          <a:off x="0" y="0"/>
          <a:ext cx="0" cy="0"/>
          <a:chOff x="0" y="0"/>
          <a:chExt cx="0" cy="0"/>
        </a:xfrm>
      </p:grpSpPr>
      <p:sp>
        <p:nvSpPr>
          <p:cNvPr id="119" name="Google Shape;119;p26"/>
          <p:cNvSpPr txBox="1"/>
          <p:nvPr>
            <p:ph type="title"/>
          </p:nvPr>
        </p:nvSpPr>
        <p:spPr>
          <a:xfrm>
            <a:off x="458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 name="Google Shape;120;p26"/>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21" name="Google Shape;121;p26"/>
          <p:cNvSpPr txBox="1"/>
          <p:nvPr>
            <p:ph idx="2" type="body"/>
          </p:nvPr>
        </p:nvSpPr>
        <p:spPr>
          <a:xfrm>
            <a:off x="4733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22" name="Google Shape;122;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123" name="Google Shape;123;p26"/>
          <p:cNvSpPr txBox="1"/>
          <p:nvPr>
            <p:ph idx="3" type="title"/>
          </p:nvPr>
        </p:nvSpPr>
        <p:spPr>
          <a:xfrm>
            <a:off x="4733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7"/>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 name="Google Shape;126;p2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127" name="Shape 127"/>
        <p:cNvGrpSpPr/>
        <p:nvPr/>
      </p:nvGrpSpPr>
      <p:grpSpPr>
        <a:xfrm>
          <a:off x="0" y="0"/>
          <a:ext cx="0" cy="0"/>
          <a:chOff x="0" y="0"/>
          <a:chExt cx="0" cy="0"/>
        </a:xfrm>
      </p:grpSpPr>
      <p:sp>
        <p:nvSpPr>
          <p:cNvPr id="128" name="Google Shape;128;p28"/>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 name="Google Shape;129;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130" name="Google Shape;130;p2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1" name="Google Shape;131;p2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2" name="Google Shape;132;p2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33" name="Google Shape;133;p2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4" name="Google Shape;134;p2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35" name="Google Shape;135;p2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6" name="Google Shape;136;p2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tting tasks">
  <p:cSld name="TITLE_ONLY_1_1">
    <p:spTree>
      <p:nvGrpSpPr>
        <p:cNvPr id="137" name="Shape 137"/>
        <p:cNvGrpSpPr/>
        <p:nvPr/>
      </p:nvGrpSpPr>
      <p:grpSpPr>
        <a:xfrm>
          <a:off x="0" y="0"/>
          <a:ext cx="0" cy="0"/>
          <a:chOff x="0" y="0"/>
          <a:chExt cx="0" cy="0"/>
        </a:xfrm>
      </p:grpSpPr>
      <p:sp>
        <p:nvSpPr>
          <p:cNvPr id="138" name="Google Shape;138;p29"/>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9" name="Google Shape;139;p29"/>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0" name="Google Shape;140;p29"/>
          <p:cNvSpPr txBox="1"/>
          <p:nvPr>
            <p:ph idx="2" type="subTitle"/>
          </p:nvPr>
        </p:nvSpPr>
        <p:spPr>
          <a:xfrm>
            <a:off x="5555725" y="2671200"/>
            <a:ext cx="3129300" cy="3945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1" name="Google Shape;141;p29"/>
          <p:cNvSpPr txBox="1"/>
          <p:nvPr>
            <p:ph idx="3" type="body"/>
          </p:nvPr>
        </p:nvSpPr>
        <p:spPr>
          <a:xfrm>
            <a:off x="458975" y="207007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2" name="Google Shape;142;p29"/>
          <p:cNvSpPr txBox="1"/>
          <p:nvPr>
            <p:ph idx="4" type="subTitle"/>
          </p:nvPr>
        </p:nvSpPr>
        <p:spPr>
          <a:xfrm>
            <a:off x="458975" y="267120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3" name="Google Shape;143;p29"/>
          <p:cNvSpPr txBox="1"/>
          <p:nvPr>
            <p:ph idx="5" type="body"/>
          </p:nvPr>
        </p:nvSpPr>
        <p:spPr>
          <a:xfrm>
            <a:off x="458975" y="330312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4" name="Google Shape;144;p29"/>
          <p:cNvSpPr txBox="1"/>
          <p:nvPr>
            <p:ph idx="6" type="subTitle"/>
          </p:nvPr>
        </p:nvSpPr>
        <p:spPr>
          <a:xfrm>
            <a:off x="5555725" y="3177725"/>
            <a:ext cx="3129300" cy="3945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5" name="Google Shape;145;p29"/>
          <p:cNvSpPr txBox="1"/>
          <p:nvPr>
            <p:ph idx="7" type="subTitle"/>
          </p:nvPr>
        </p:nvSpPr>
        <p:spPr>
          <a:xfrm>
            <a:off x="5555725" y="3684250"/>
            <a:ext cx="3129300" cy="3945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6" name="Google Shape;146;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147" name="Shape 147"/>
        <p:cNvGrpSpPr/>
        <p:nvPr/>
      </p:nvGrpSpPr>
      <p:grpSpPr>
        <a:xfrm>
          <a:off x="0" y="0"/>
          <a:ext cx="0" cy="0"/>
          <a:chOff x="0" y="0"/>
          <a:chExt cx="0" cy="0"/>
        </a:xfrm>
      </p:grpSpPr>
      <p:sp>
        <p:nvSpPr>
          <p:cNvPr id="148" name="Google Shape;148;p30"/>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9" name="Google Shape;149;p30"/>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0" name="Google Shape;150;p30"/>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1" name="Google Shape;151;p30"/>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2" name="Google Shape;152;p30"/>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3" name="Google Shape;153;p30"/>
          <p:cNvSpPr txBox="1"/>
          <p:nvPr>
            <p:ph idx="5" type="subTitle"/>
          </p:nvPr>
        </p:nvSpPr>
        <p:spPr>
          <a:xfrm>
            <a:off x="458975" y="2952375"/>
            <a:ext cx="3128400" cy="453300"/>
          </a:xfrm>
          <a:prstGeom prst="rect">
            <a:avLst/>
          </a:prstGeom>
          <a:solidFill>
            <a:schemeClr val="accent3"/>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4" name="Google Shape;154;p30"/>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5" name="Google Shape;155;p30"/>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6" name="Google Shape;156;p30"/>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7" name="Google Shape;157;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8" name="Shape 158"/>
        <p:cNvGrpSpPr/>
        <p:nvPr/>
      </p:nvGrpSpPr>
      <p:grpSpPr>
        <a:xfrm>
          <a:off x="0" y="0"/>
          <a:ext cx="0" cy="0"/>
          <a:chOff x="0" y="0"/>
          <a:chExt cx="0" cy="0"/>
        </a:xfrm>
      </p:grpSpPr>
      <p:sp>
        <p:nvSpPr>
          <p:cNvPr id="159" name="Google Shape;159;p31"/>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60" name="Google Shape;160;p31"/>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61" name="Google Shape;161;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62" name="Shape 162"/>
        <p:cNvGrpSpPr/>
        <p:nvPr/>
      </p:nvGrpSpPr>
      <p:grpSpPr>
        <a:xfrm>
          <a:off x="0" y="0"/>
          <a:ext cx="0" cy="0"/>
          <a:chOff x="0" y="0"/>
          <a:chExt cx="0" cy="0"/>
        </a:xfrm>
      </p:grpSpPr>
      <p:sp>
        <p:nvSpPr>
          <p:cNvPr id="163" name="Google Shape;163;p32"/>
          <p:cNvSpPr txBox="1"/>
          <p:nvPr>
            <p:ph type="title"/>
          </p:nvPr>
        </p:nvSpPr>
        <p:spPr>
          <a:xfrm>
            <a:off x="490250" y="1099725"/>
            <a:ext cx="8194800" cy="34413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600"/>
              <a:buFont typeface="Montserrat SemiBold"/>
              <a:buNone/>
              <a:defRPr b="0" i="1" sz="36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164" name="Google Shape;164;p32"/>
          <p:cNvSpPr txBox="1"/>
          <p:nvPr>
            <p:ph idx="1" type="subTitle"/>
          </p:nvPr>
        </p:nvSpPr>
        <p:spPr>
          <a:xfrm>
            <a:off x="474525" y="3969500"/>
            <a:ext cx="3935400" cy="954000"/>
          </a:xfrm>
          <a:prstGeom prst="rect">
            <a:avLst/>
          </a:prstGeom>
          <a:noFill/>
          <a:ln>
            <a:noFill/>
          </a:ln>
        </p:spPr>
        <p:txBody>
          <a:bodyPr anchorCtr="0" anchor="b" bIns="0" lIns="0" spcFirstLastPara="1" rIns="0" wrap="square" tIns="0">
            <a:noAutofit/>
          </a:bodyPr>
          <a:lstStyle>
            <a:lvl1pPr lvl="0" rtl="0" algn="l">
              <a:lnSpc>
                <a:spcPct val="14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65" name="Google Shape;165;p32"/>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6" name="Shape 166"/>
        <p:cNvGrpSpPr/>
        <p:nvPr/>
      </p:nvGrpSpPr>
      <p:grpSpPr>
        <a:xfrm>
          <a:off x="0" y="0"/>
          <a:ext cx="0" cy="0"/>
          <a:chOff x="0" y="0"/>
          <a:chExt cx="0" cy="0"/>
        </a:xfrm>
      </p:grpSpPr>
      <p:sp>
        <p:nvSpPr>
          <p:cNvPr id="167" name="Google Shape;167;p33"/>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p3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0" Type="http://schemas.openxmlformats.org/officeDocument/2006/relationships/theme" Target="../theme/theme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2.pn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9" name="Shape 99"/>
        <p:cNvGrpSpPr/>
        <p:nvPr/>
      </p:nvGrpSpPr>
      <p:grpSpPr>
        <a:xfrm>
          <a:off x="0" y="0"/>
          <a:ext cx="0" cy="0"/>
          <a:chOff x="0" y="0"/>
          <a:chExt cx="0" cy="0"/>
        </a:xfrm>
      </p:grpSpPr>
      <p:sp>
        <p:nvSpPr>
          <p:cNvPr id="100" name="Google Shape;100;p22"/>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2200"/>
              <a:buFont typeface="Montserrat"/>
              <a:buNone/>
              <a:defRPr b="1" i="0" sz="2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9pPr>
          </a:lstStyle>
          <a:p/>
        </p:txBody>
      </p:sp>
      <p:sp>
        <p:nvSpPr>
          <p:cNvPr id="101" name="Google Shape;101;p22"/>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102" name="Google Shape;102;p2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03" name="Google Shape;103;p22"/>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s://en.wikipedia.org/wiki/User:Trollderell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35"/>
          <p:cNvSpPr txBox="1"/>
          <p:nvPr/>
        </p:nvSpPr>
        <p:spPr>
          <a:xfrm>
            <a:off x="457200" y="1431700"/>
            <a:ext cx="7720800" cy="1914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000"/>
              <a:buFont typeface="Arial"/>
              <a:buNone/>
            </a:pPr>
            <a:r>
              <a:rPr lang="en-GB" sz="3000">
                <a:solidFill>
                  <a:srgbClr val="4B3241"/>
                </a:solidFill>
                <a:latin typeface="Montserrat SemiBold"/>
                <a:ea typeface="Montserrat SemiBold"/>
                <a:cs typeface="Montserrat SemiBold"/>
                <a:sym typeface="Montserrat SemiBold"/>
              </a:rPr>
              <a:t>Independent Living</a:t>
            </a:r>
            <a:br>
              <a:rPr lang="en-GB" sz="3000">
                <a:solidFill>
                  <a:srgbClr val="4B3241"/>
                </a:solidFill>
                <a:latin typeface="Montserrat SemiBold"/>
                <a:ea typeface="Montserrat SemiBold"/>
                <a:cs typeface="Montserrat SemiBold"/>
                <a:sym typeface="Montserrat SemiBold"/>
              </a:rPr>
            </a:br>
            <a:r>
              <a:rPr lang="en-GB" sz="3000">
                <a:solidFill>
                  <a:srgbClr val="4B3241"/>
                </a:solidFill>
                <a:latin typeface="Montserrat SemiBold"/>
                <a:ea typeface="Montserrat SemiBold"/>
                <a:cs typeface="Montserrat SemiBold"/>
                <a:sym typeface="Montserrat SemiBold"/>
              </a:rPr>
              <a:t>Unit 1- Home Management</a:t>
            </a:r>
            <a:br>
              <a:rPr lang="en-GB" sz="3000">
                <a:solidFill>
                  <a:schemeClr val="lt1"/>
                </a:solidFill>
                <a:latin typeface="Montserrat SemiBold"/>
                <a:ea typeface="Montserrat SemiBold"/>
                <a:cs typeface="Montserrat SemiBold"/>
                <a:sym typeface="Montserrat SemiBold"/>
              </a:rPr>
            </a:br>
            <a:endParaRPr sz="3000">
              <a:solidFill>
                <a:schemeClr val="lt1"/>
              </a:solidFill>
              <a:latin typeface="Montserrat SemiBold"/>
              <a:ea typeface="Montserrat SemiBold"/>
              <a:cs typeface="Montserrat SemiBold"/>
              <a:sym typeface="Montserrat SemiBold"/>
            </a:endParaRPr>
          </a:p>
        </p:txBody>
      </p:sp>
      <p:sp>
        <p:nvSpPr>
          <p:cNvPr id="175" name="Google Shape;175;p3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176" name="Google Shape;176;p35"/>
          <p:cNvSpPr txBox="1"/>
          <p:nvPr>
            <p:ph idx="4294967295" type="subTitle"/>
          </p:nvPr>
        </p:nvSpPr>
        <p:spPr>
          <a:xfrm>
            <a:off x="457200" y="382700"/>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solidFill>
                  <a:srgbClr val="4B3241"/>
                </a:solidFill>
              </a:rPr>
              <a:t>Oak Specialist </a:t>
            </a:r>
            <a:endParaRPr>
              <a:solidFill>
                <a:srgbClr val="4B3241"/>
              </a:solidFill>
            </a:endParaRPr>
          </a:p>
        </p:txBody>
      </p:sp>
      <p:sp>
        <p:nvSpPr>
          <p:cNvPr id="177" name="Google Shape;177;p35"/>
          <p:cNvSpPr txBox="1"/>
          <p:nvPr>
            <p:ph idx="4294967295" type="subTitle"/>
          </p:nvPr>
        </p:nvSpPr>
        <p:spPr>
          <a:xfrm>
            <a:off x="457200" y="417382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a:solidFill>
                  <a:srgbClr val="4B3241"/>
                </a:solidFill>
              </a:rPr>
              <a:t>Building Understanding</a:t>
            </a:r>
            <a:endParaRPr>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2. Sorting clothes</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264" name="Google Shape;264;p4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graphicFrame>
        <p:nvGraphicFramePr>
          <p:cNvPr id="265" name="Google Shape;265;p44"/>
          <p:cNvGraphicFramePr/>
          <p:nvPr/>
        </p:nvGraphicFramePr>
        <p:xfrm>
          <a:off x="800875" y="1164275"/>
          <a:ext cx="3000000" cy="3000000"/>
        </p:xfrm>
        <a:graphic>
          <a:graphicData uri="http://schemas.openxmlformats.org/drawingml/2006/table">
            <a:tbl>
              <a:tblPr>
                <a:noFill/>
                <a:tableStyleId>{E916E6FB-C0A6-4DC1-8533-DF3562278DAD}</a:tableStyleId>
              </a:tblPr>
              <a:tblGrid>
                <a:gridCol w="3700525"/>
                <a:gridCol w="3700525"/>
              </a:tblGrid>
              <a:tr h="994050">
                <a:tc>
                  <a:txBody>
                    <a:bodyPr/>
                    <a:lstStyle/>
                    <a:p>
                      <a:pPr indent="0" lvl="0" marL="0" rtl="0" algn="ctr">
                        <a:spcBef>
                          <a:spcPts val="0"/>
                        </a:spcBef>
                        <a:spcAft>
                          <a:spcPts val="0"/>
                        </a:spcAft>
                        <a:buNone/>
                      </a:pPr>
                      <a:r>
                        <a:rPr b="1" lang="en-GB">
                          <a:solidFill>
                            <a:schemeClr val="dk2"/>
                          </a:solidFill>
                          <a:latin typeface="Montserrat"/>
                          <a:ea typeface="Montserrat"/>
                          <a:cs typeface="Montserrat"/>
                          <a:sym typeface="Montserrat"/>
                        </a:rPr>
                        <a:t>By </a:t>
                      </a:r>
                      <a:r>
                        <a:rPr b="1" lang="en-GB" u="sng">
                          <a:solidFill>
                            <a:schemeClr val="dk2"/>
                          </a:solidFill>
                          <a:latin typeface="Montserrat"/>
                          <a:ea typeface="Montserrat"/>
                          <a:cs typeface="Montserrat"/>
                          <a:sym typeface="Montserrat"/>
                        </a:rPr>
                        <a:t>item</a:t>
                      </a:r>
                      <a:r>
                        <a:rPr b="1" lang="en-GB">
                          <a:solidFill>
                            <a:schemeClr val="dk2"/>
                          </a:solidFill>
                          <a:latin typeface="Montserrat"/>
                          <a:ea typeface="Montserrat"/>
                          <a:cs typeface="Montserrat"/>
                          <a:sym typeface="Montserrat"/>
                        </a:rPr>
                        <a:t> e.g. t-shirts, jumpers, dresses</a:t>
                      </a:r>
                      <a:endParaRPr b="1" sz="1400">
                        <a:solidFill>
                          <a:schemeClr val="dk2"/>
                        </a:solidFill>
                        <a:latin typeface="Montserrat"/>
                        <a:ea typeface="Montserrat"/>
                        <a:cs typeface="Montserrat"/>
                        <a:sym typeface="Montserra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GB">
                          <a:solidFill>
                            <a:schemeClr val="dk2"/>
                          </a:solidFill>
                          <a:latin typeface="Montserrat"/>
                          <a:ea typeface="Montserrat"/>
                          <a:cs typeface="Montserrat"/>
                          <a:sym typeface="Montserrat"/>
                        </a:rPr>
                        <a:t>By </a:t>
                      </a:r>
                      <a:r>
                        <a:rPr b="1" lang="en-GB" u="sng">
                          <a:solidFill>
                            <a:schemeClr val="dk2"/>
                          </a:solidFill>
                          <a:latin typeface="Montserrat"/>
                          <a:ea typeface="Montserrat"/>
                          <a:cs typeface="Montserrat"/>
                          <a:sym typeface="Montserrat"/>
                        </a:rPr>
                        <a:t>colour</a:t>
                      </a:r>
                      <a:r>
                        <a:rPr b="1" lang="en-GB">
                          <a:solidFill>
                            <a:schemeClr val="dk2"/>
                          </a:solidFill>
                          <a:latin typeface="Montserrat"/>
                          <a:ea typeface="Montserrat"/>
                          <a:cs typeface="Montserrat"/>
                          <a:sym typeface="Montserrat"/>
                        </a:rPr>
                        <a:t> e.g. all the blue clothes together</a:t>
                      </a:r>
                      <a:endParaRPr b="1" sz="1400">
                        <a:solidFill>
                          <a:schemeClr val="dk2"/>
                        </a:solidFill>
                        <a:latin typeface="Montserrat"/>
                        <a:ea typeface="Montserrat"/>
                        <a:cs typeface="Montserrat"/>
                        <a:sym typeface="Montserra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994050">
                <a:tc>
                  <a:txBody>
                    <a:bodyPr/>
                    <a:lstStyle/>
                    <a:p>
                      <a:pPr indent="0" lvl="0" marL="0" rtl="0" algn="ctr">
                        <a:spcBef>
                          <a:spcPts val="0"/>
                        </a:spcBef>
                        <a:spcAft>
                          <a:spcPts val="0"/>
                        </a:spcAft>
                        <a:buNone/>
                      </a:pPr>
                      <a:r>
                        <a:rPr b="1" lang="en-GB">
                          <a:solidFill>
                            <a:schemeClr val="dk2"/>
                          </a:solidFill>
                          <a:latin typeface="Montserrat"/>
                          <a:ea typeface="Montserrat"/>
                          <a:cs typeface="Montserrat"/>
                          <a:sym typeface="Montserrat"/>
                        </a:rPr>
                        <a:t>For </a:t>
                      </a:r>
                      <a:r>
                        <a:rPr b="1" lang="en-GB" u="sng">
                          <a:solidFill>
                            <a:schemeClr val="dk2"/>
                          </a:solidFill>
                          <a:latin typeface="Montserrat"/>
                          <a:ea typeface="Montserrat"/>
                          <a:cs typeface="Montserrat"/>
                          <a:sym typeface="Montserrat"/>
                        </a:rPr>
                        <a:t>washing</a:t>
                      </a:r>
                      <a:r>
                        <a:rPr b="1" lang="en-GB">
                          <a:solidFill>
                            <a:schemeClr val="dk2"/>
                          </a:solidFill>
                          <a:latin typeface="Montserrat"/>
                          <a:ea typeface="Montserrat"/>
                          <a:cs typeface="Montserrat"/>
                          <a:sym typeface="Montserrat"/>
                        </a:rPr>
                        <a:t> e.g. lights and darks</a:t>
                      </a:r>
                      <a:endParaRPr b="1" sz="1400">
                        <a:solidFill>
                          <a:schemeClr val="dk2"/>
                        </a:solidFill>
                        <a:latin typeface="Montserrat"/>
                        <a:ea typeface="Montserrat"/>
                        <a:cs typeface="Montserrat"/>
                        <a:sym typeface="Montserra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GB">
                          <a:solidFill>
                            <a:schemeClr val="dk2"/>
                          </a:solidFill>
                          <a:latin typeface="Montserrat"/>
                          <a:ea typeface="Montserrat"/>
                          <a:cs typeface="Montserrat"/>
                          <a:sym typeface="Montserrat"/>
                        </a:rPr>
                        <a:t>By </a:t>
                      </a:r>
                      <a:r>
                        <a:rPr b="1" lang="en-GB" u="sng">
                          <a:solidFill>
                            <a:schemeClr val="dk2"/>
                          </a:solidFill>
                          <a:latin typeface="Montserrat"/>
                          <a:ea typeface="Montserrat"/>
                          <a:cs typeface="Montserrat"/>
                          <a:sym typeface="Montserrat"/>
                        </a:rPr>
                        <a:t>size</a:t>
                      </a:r>
                      <a:endParaRPr b="1" sz="1400">
                        <a:solidFill>
                          <a:schemeClr val="dk2"/>
                        </a:solidFill>
                        <a:latin typeface="Montserrat"/>
                        <a:ea typeface="Montserrat"/>
                        <a:cs typeface="Montserrat"/>
                        <a:sym typeface="Montserra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994050">
                <a:tc>
                  <a:txBody>
                    <a:bodyPr/>
                    <a:lstStyle/>
                    <a:p>
                      <a:pPr indent="0" lvl="0" marL="0" rtl="0" algn="ctr">
                        <a:spcBef>
                          <a:spcPts val="0"/>
                        </a:spcBef>
                        <a:spcAft>
                          <a:spcPts val="0"/>
                        </a:spcAft>
                        <a:buNone/>
                      </a:pPr>
                      <a:r>
                        <a:rPr b="1" lang="en-GB">
                          <a:solidFill>
                            <a:schemeClr val="dk2"/>
                          </a:solidFill>
                          <a:latin typeface="Montserrat"/>
                          <a:ea typeface="Montserrat"/>
                          <a:cs typeface="Montserrat"/>
                          <a:sym typeface="Montserrat"/>
                        </a:rPr>
                        <a:t>By </a:t>
                      </a:r>
                      <a:r>
                        <a:rPr b="1" lang="en-GB" u="sng">
                          <a:solidFill>
                            <a:schemeClr val="dk2"/>
                          </a:solidFill>
                          <a:latin typeface="Montserrat"/>
                          <a:ea typeface="Montserrat"/>
                          <a:cs typeface="Montserrat"/>
                          <a:sym typeface="Montserrat"/>
                        </a:rPr>
                        <a:t>family member </a:t>
                      </a:r>
                      <a:r>
                        <a:rPr b="1" lang="en-GB">
                          <a:solidFill>
                            <a:schemeClr val="dk2"/>
                          </a:solidFill>
                          <a:latin typeface="Montserrat"/>
                          <a:ea typeface="Montserrat"/>
                          <a:cs typeface="Montserrat"/>
                          <a:sym typeface="Montserrat"/>
                        </a:rPr>
                        <a:t>e.g. which clothes belong to Mum/brother?</a:t>
                      </a:r>
                      <a:endParaRPr b="1" sz="1400">
                        <a:solidFill>
                          <a:schemeClr val="dk2"/>
                        </a:solidFill>
                        <a:latin typeface="Montserrat"/>
                        <a:ea typeface="Montserrat"/>
                        <a:cs typeface="Montserrat"/>
                        <a:sym typeface="Montserra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GB">
                          <a:solidFill>
                            <a:schemeClr val="dk2"/>
                          </a:solidFill>
                          <a:latin typeface="Montserrat"/>
                          <a:ea typeface="Montserrat"/>
                          <a:cs typeface="Montserrat"/>
                          <a:sym typeface="Montserrat"/>
                        </a:rPr>
                        <a:t>By </a:t>
                      </a:r>
                      <a:r>
                        <a:rPr b="1" lang="en-GB" u="sng">
                          <a:solidFill>
                            <a:schemeClr val="dk2"/>
                          </a:solidFill>
                          <a:latin typeface="Montserrat"/>
                          <a:ea typeface="Montserrat"/>
                          <a:cs typeface="Montserrat"/>
                          <a:sym typeface="Montserrat"/>
                        </a:rPr>
                        <a:t>weather</a:t>
                      </a:r>
                      <a:r>
                        <a:rPr b="1" lang="en-GB">
                          <a:solidFill>
                            <a:schemeClr val="dk2"/>
                          </a:solidFill>
                          <a:latin typeface="Montserrat"/>
                          <a:ea typeface="Montserrat"/>
                          <a:cs typeface="Montserrat"/>
                          <a:sym typeface="Montserrat"/>
                        </a:rPr>
                        <a:t> e.g. summer/winter/rainy</a:t>
                      </a:r>
                      <a:endParaRPr b="1" sz="1400">
                        <a:solidFill>
                          <a:schemeClr val="dk2"/>
                        </a:solidFill>
                        <a:latin typeface="Montserrat"/>
                        <a:ea typeface="Montserrat"/>
                        <a:cs typeface="Montserrat"/>
                        <a:sym typeface="Montserrat"/>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Sorting clothes</a:t>
            </a:r>
            <a:endParaRPr>
              <a:solidFill>
                <a:schemeClr val="dk2"/>
              </a:solidFill>
            </a:endParaRPr>
          </a:p>
        </p:txBody>
      </p:sp>
      <p:sp>
        <p:nvSpPr>
          <p:cNvPr id="271" name="Google Shape;271;p4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72" name="Google Shape;272;p45"/>
          <p:cNvPicPr preferRelativeResize="0"/>
          <p:nvPr/>
        </p:nvPicPr>
        <p:blipFill>
          <a:blip r:embed="rId3">
            <a:alphaModFix/>
          </a:blip>
          <a:stretch>
            <a:fillRect/>
          </a:stretch>
        </p:blipFill>
        <p:spPr>
          <a:xfrm rot="-5400000">
            <a:off x="2481262" y="240750"/>
            <a:ext cx="3857626"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3. Folding clothes</a:t>
            </a:r>
            <a:endParaRPr>
              <a:solidFill>
                <a:schemeClr val="dk2"/>
              </a:solidFill>
            </a:endParaRPr>
          </a:p>
        </p:txBody>
      </p:sp>
      <p:sp>
        <p:nvSpPr>
          <p:cNvPr id="278" name="Google Shape;278;p4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79" name="Google Shape;279;p46"/>
          <p:cNvPicPr preferRelativeResize="0"/>
          <p:nvPr/>
        </p:nvPicPr>
        <p:blipFill>
          <a:blip r:embed="rId3">
            <a:alphaModFix/>
          </a:blip>
          <a:stretch>
            <a:fillRect/>
          </a:stretch>
        </p:blipFill>
        <p:spPr>
          <a:xfrm>
            <a:off x="2222301" y="843762"/>
            <a:ext cx="4076576" cy="3608376"/>
          </a:xfrm>
          <a:prstGeom prst="rect">
            <a:avLst/>
          </a:prstGeom>
          <a:noFill/>
          <a:ln>
            <a:noFill/>
          </a:ln>
        </p:spPr>
      </p:pic>
      <p:sp>
        <p:nvSpPr>
          <p:cNvPr id="280" name="Google Shape;280;p46"/>
          <p:cNvSpPr txBox="1"/>
          <p:nvPr/>
        </p:nvSpPr>
        <p:spPr>
          <a:xfrm>
            <a:off x="6764475" y="467600"/>
            <a:ext cx="2327700" cy="2015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SemiBold"/>
                <a:ea typeface="Montserrat SemiBold"/>
                <a:cs typeface="Montserrat SemiBold"/>
                <a:sym typeface="Montserrat SemiBold"/>
              </a:rPr>
              <a:t>If you are unsure how to fold your clothes, get a parent or carer to show you first, then have a go by yourself.</a:t>
            </a:r>
            <a:endParaRPr sz="1600">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4. Hanging clothes</a:t>
            </a:r>
            <a:endParaRPr>
              <a:solidFill>
                <a:schemeClr val="dk2"/>
              </a:solidFill>
            </a:endParaRPr>
          </a:p>
        </p:txBody>
      </p:sp>
      <p:sp>
        <p:nvSpPr>
          <p:cNvPr id="286" name="Google Shape;286;p4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287" name="Google Shape;287;p47"/>
          <p:cNvSpPr txBox="1"/>
          <p:nvPr/>
        </p:nvSpPr>
        <p:spPr>
          <a:xfrm>
            <a:off x="619625" y="4112800"/>
            <a:ext cx="2213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latin typeface="Montserrat"/>
                <a:ea typeface="Montserrat"/>
                <a:cs typeface="Montserrat"/>
                <a:sym typeface="Montserrat"/>
              </a:rPr>
              <a:t>coat hanger</a:t>
            </a:r>
            <a:endParaRPr sz="2000">
              <a:latin typeface="Montserrat"/>
              <a:ea typeface="Montserrat"/>
              <a:cs typeface="Montserrat"/>
              <a:sym typeface="Montserrat"/>
            </a:endParaRPr>
          </a:p>
        </p:txBody>
      </p:sp>
      <p:sp>
        <p:nvSpPr>
          <p:cNvPr id="288" name="Google Shape;288;p47"/>
          <p:cNvSpPr txBox="1"/>
          <p:nvPr/>
        </p:nvSpPr>
        <p:spPr>
          <a:xfrm>
            <a:off x="3876300" y="4112800"/>
            <a:ext cx="2213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latin typeface="Montserrat"/>
                <a:ea typeface="Montserrat"/>
                <a:cs typeface="Montserrat"/>
                <a:sym typeface="Montserrat"/>
              </a:rPr>
              <a:t>airer </a:t>
            </a:r>
            <a:endParaRPr sz="2000">
              <a:latin typeface="Montserrat"/>
              <a:ea typeface="Montserrat"/>
              <a:cs typeface="Montserrat"/>
              <a:sym typeface="Montserrat"/>
            </a:endParaRPr>
          </a:p>
        </p:txBody>
      </p:sp>
      <p:sp>
        <p:nvSpPr>
          <p:cNvPr id="289" name="Google Shape;289;p47"/>
          <p:cNvSpPr txBox="1"/>
          <p:nvPr/>
        </p:nvSpPr>
        <p:spPr>
          <a:xfrm>
            <a:off x="6626100" y="4112800"/>
            <a:ext cx="22131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latin typeface="Montserrat"/>
                <a:ea typeface="Montserrat"/>
                <a:cs typeface="Montserrat"/>
                <a:sym typeface="Montserrat"/>
              </a:rPr>
              <a:t>washing line</a:t>
            </a:r>
            <a:endParaRPr sz="2000">
              <a:latin typeface="Montserrat"/>
              <a:ea typeface="Montserrat"/>
              <a:cs typeface="Montserrat"/>
              <a:sym typeface="Montserrat"/>
            </a:endParaRPr>
          </a:p>
        </p:txBody>
      </p:sp>
      <p:pic>
        <p:nvPicPr>
          <p:cNvPr id="290" name="Google Shape;290;p47"/>
          <p:cNvPicPr preferRelativeResize="0"/>
          <p:nvPr/>
        </p:nvPicPr>
        <p:blipFill>
          <a:blip r:embed="rId3">
            <a:alphaModFix/>
          </a:blip>
          <a:stretch>
            <a:fillRect/>
          </a:stretch>
        </p:blipFill>
        <p:spPr>
          <a:xfrm>
            <a:off x="421450" y="1696813"/>
            <a:ext cx="2147075" cy="1919475"/>
          </a:xfrm>
          <a:prstGeom prst="rect">
            <a:avLst/>
          </a:prstGeom>
          <a:noFill/>
          <a:ln>
            <a:noFill/>
          </a:ln>
        </p:spPr>
      </p:pic>
      <p:pic>
        <p:nvPicPr>
          <p:cNvPr id="291" name="Google Shape;291;p47"/>
          <p:cNvPicPr preferRelativeResize="0"/>
          <p:nvPr/>
        </p:nvPicPr>
        <p:blipFill>
          <a:blip r:embed="rId4">
            <a:alphaModFix/>
          </a:blip>
          <a:stretch>
            <a:fillRect/>
          </a:stretch>
        </p:blipFill>
        <p:spPr>
          <a:xfrm>
            <a:off x="3153347" y="1063200"/>
            <a:ext cx="1937675" cy="2903300"/>
          </a:xfrm>
          <a:prstGeom prst="rect">
            <a:avLst/>
          </a:prstGeom>
          <a:noFill/>
          <a:ln>
            <a:noFill/>
          </a:ln>
        </p:spPr>
      </p:pic>
      <p:pic>
        <p:nvPicPr>
          <p:cNvPr id="292" name="Google Shape;292;p47"/>
          <p:cNvPicPr preferRelativeResize="0"/>
          <p:nvPr/>
        </p:nvPicPr>
        <p:blipFill>
          <a:blip r:embed="rId5">
            <a:alphaModFix/>
          </a:blip>
          <a:stretch>
            <a:fillRect/>
          </a:stretch>
        </p:blipFill>
        <p:spPr>
          <a:xfrm>
            <a:off x="5319621" y="1411925"/>
            <a:ext cx="3671978" cy="24470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Hanging clothes</a:t>
            </a:r>
            <a:endParaRPr>
              <a:solidFill>
                <a:schemeClr val="dk2"/>
              </a:solidFill>
            </a:endParaRPr>
          </a:p>
        </p:txBody>
      </p:sp>
      <p:sp>
        <p:nvSpPr>
          <p:cNvPr id="298" name="Google Shape;298;p4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graphicFrame>
        <p:nvGraphicFramePr>
          <p:cNvPr id="299" name="Google Shape;299;p48"/>
          <p:cNvGraphicFramePr/>
          <p:nvPr/>
        </p:nvGraphicFramePr>
        <p:xfrm>
          <a:off x="649388" y="943600"/>
          <a:ext cx="3000000" cy="3000000"/>
        </p:xfrm>
        <a:graphic>
          <a:graphicData uri="http://schemas.openxmlformats.org/drawingml/2006/table">
            <a:tbl>
              <a:tblPr>
                <a:noFill/>
                <a:tableStyleId>{E916E6FB-C0A6-4DC1-8533-DF3562278DAD}</a:tableStyleId>
              </a:tblPr>
              <a:tblGrid>
                <a:gridCol w="2598425"/>
                <a:gridCol w="2598425"/>
                <a:gridCol w="2598425"/>
              </a:tblGrid>
              <a:tr h="1846625">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1. Get hanger</a:t>
                      </a:r>
                      <a:endParaRPr b="1">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2. Get jacket</a:t>
                      </a:r>
                      <a:endParaRPr b="1">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3. Put jacket in one hand and hanger in the other</a:t>
                      </a:r>
                      <a:endParaRPr b="1">
                        <a:latin typeface="Montserrat"/>
                        <a:ea typeface="Montserrat"/>
                        <a:cs typeface="Montserrat"/>
                        <a:sym typeface="Montserrat"/>
                      </a:endParaRPr>
                    </a:p>
                  </a:txBody>
                  <a:tcPr marT="91425" marB="91425" marR="91425" marL="91425"/>
                </a:tc>
              </a:tr>
              <a:tr h="1846625">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4. Put hanger into the jacket</a:t>
                      </a:r>
                      <a:endParaRPr b="1">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5. Hold jacket and hanger with one hand</a:t>
                      </a:r>
                      <a:endParaRPr b="1">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6. Pull jacket round to the front of the hanger</a:t>
                      </a:r>
                      <a:endParaRPr b="1">
                        <a:latin typeface="Montserrat"/>
                        <a:ea typeface="Montserrat"/>
                        <a:cs typeface="Montserrat"/>
                        <a:sym typeface="Montserrat"/>
                      </a:endParaRPr>
                    </a:p>
                  </a:txBody>
                  <a:tcPr marT="91425" marB="91425" marR="91425" marL="91425"/>
                </a:tc>
              </a:tr>
            </a:tbl>
          </a:graphicData>
        </a:graphic>
      </p:graphicFrame>
      <p:pic>
        <p:nvPicPr>
          <p:cNvPr id="300" name="Google Shape;300;p48"/>
          <p:cNvPicPr preferRelativeResize="0"/>
          <p:nvPr/>
        </p:nvPicPr>
        <p:blipFill>
          <a:blip r:embed="rId3">
            <a:alphaModFix/>
          </a:blip>
          <a:stretch>
            <a:fillRect/>
          </a:stretch>
        </p:blipFill>
        <p:spPr>
          <a:xfrm>
            <a:off x="1196025" y="1100162"/>
            <a:ext cx="1526528" cy="1002202"/>
          </a:xfrm>
          <a:prstGeom prst="rect">
            <a:avLst/>
          </a:prstGeom>
          <a:noFill/>
          <a:ln>
            <a:noFill/>
          </a:ln>
        </p:spPr>
      </p:pic>
      <p:pic>
        <p:nvPicPr>
          <p:cNvPr id="301" name="Google Shape;301;p48"/>
          <p:cNvPicPr preferRelativeResize="0"/>
          <p:nvPr/>
        </p:nvPicPr>
        <p:blipFill>
          <a:blip r:embed="rId4">
            <a:alphaModFix/>
          </a:blip>
          <a:stretch>
            <a:fillRect/>
          </a:stretch>
        </p:blipFill>
        <p:spPr>
          <a:xfrm>
            <a:off x="3766575" y="1100150"/>
            <a:ext cx="1619277" cy="1002221"/>
          </a:xfrm>
          <a:prstGeom prst="rect">
            <a:avLst/>
          </a:prstGeom>
          <a:noFill/>
          <a:ln>
            <a:noFill/>
          </a:ln>
        </p:spPr>
      </p:pic>
      <p:pic>
        <p:nvPicPr>
          <p:cNvPr id="302" name="Google Shape;302;p48"/>
          <p:cNvPicPr preferRelativeResize="0"/>
          <p:nvPr/>
        </p:nvPicPr>
        <p:blipFill>
          <a:blip r:embed="rId5">
            <a:alphaModFix/>
          </a:blip>
          <a:stretch>
            <a:fillRect/>
          </a:stretch>
        </p:blipFill>
        <p:spPr>
          <a:xfrm>
            <a:off x="6340962" y="1100162"/>
            <a:ext cx="1526528" cy="1002221"/>
          </a:xfrm>
          <a:prstGeom prst="rect">
            <a:avLst/>
          </a:prstGeom>
          <a:noFill/>
          <a:ln>
            <a:noFill/>
          </a:ln>
        </p:spPr>
      </p:pic>
      <p:pic>
        <p:nvPicPr>
          <p:cNvPr id="303" name="Google Shape;303;p48"/>
          <p:cNvPicPr preferRelativeResize="0"/>
          <p:nvPr/>
        </p:nvPicPr>
        <p:blipFill>
          <a:blip r:embed="rId6">
            <a:alphaModFix/>
          </a:blip>
          <a:stretch>
            <a:fillRect/>
          </a:stretch>
        </p:blipFill>
        <p:spPr>
          <a:xfrm>
            <a:off x="1119825" y="2959525"/>
            <a:ext cx="1619277" cy="1002221"/>
          </a:xfrm>
          <a:prstGeom prst="rect">
            <a:avLst/>
          </a:prstGeom>
          <a:noFill/>
          <a:ln>
            <a:noFill/>
          </a:ln>
        </p:spPr>
      </p:pic>
      <p:pic>
        <p:nvPicPr>
          <p:cNvPr id="304" name="Google Shape;304;p48"/>
          <p:cNvPicPr preferRelativeResize="0"/>
          <p:nvPr/>
        </p:nvPicPr>
        <p:blipFill>
          <a:blip r:embed="rId7">
            <a:alphaModFix/>
          </a:blip>
          <a:stretch>
            <a:fillRect/>
          </a:stretch>
        </p:blipFill>
        <p:spPr>
          <a:xfrm>
            <a:off x="6337125" y="2929551"/>
            <a:ext cx="1619277" cy="1062202"/>
          </a:xfrm>
          <a:prstGeom prst="rect">
            <a:avLst/>
          </a:prstGeom>
          <a:noFill/>
          <a:ln>
            <a:noFill/>
          </a:ln>
        </p:spPr>
      </p:pic>
      <p:pic>
        <p:nvPicPr>
          <p:cNvPr id="305" name="Google Shape;305;p48"/>
          <p:cNvPicPr preferRelativeResize="0"/>
          <p:nvPr/>
        </p:nvPicPr>
        <p:blipFill>
          <a:blip r:embed="rId8">
            <a:alphaModFix/>
          </a:blip>
          <a:stretch>
            <a:fillRect/>
          </a:stretch>
        </p:blipFill>
        <p:spPr>
          <a:xfrm>
            <a:off x="3690363" y="2929550"/>
            <a:ext cx="1619277" cy="1062163"/>
          </a:xfrm>
          <a:prstGeom prst="rect">
            <a:avLst/>
          </a:prstGeom>
          <a:noFill/>
          <a:ln>
            <a:noFill/>
          </a:ln>
        </p:spPr>
      </p:pic>
      <p:sp>
        <p:nvSpPr>
          <p:cNvPr id="306" name="Google Shape;306;p48"/>
          <p:cNvSpPr txBox="1"/>
          <p:nvPr/>
        </p:nvSpPr>
        <p:spPr>
          <a:xfrm>
            <a:off x="649400" y="4714850"/>
            <a:ext cx="3000000" cy="3000000"/>
          </a:xfrm>
          <a:prstGeom prst="rect">
            <a:avLst/>
          </a:prstGeom>
          <a:noFill/>
          <a:ln>
            <a:noFill/>
          </a:ln>
        </p:spPr>
        <p:txBody>
          <a:bodyPr anchorCtr="0" anchor="t" bIns="91425" lIns="91425" spcFirstLastPara="1" rIns="91425" wrap="square" tIns="91425">
            <a:noAutofit/>
          </a:bodyPr>
          <a:lstStyle/>
          <a:p>
            <a:pPr indent="0" lvl="0" marL="190500" marR="190500" rtl="0" algn="l">
              <a:lnSpc>
                <a:spcPct val="146668"/>
              </a:lnSpc>
              <a:spcBef>
                <a:spcPts val="0"/>
              </a:spcBef>
              <a:spcAft>
                <a:spcPts val="0"/>
              </a:spcAft>
              <a:buNone/>
            </a:pPr>
            <a:r>
              <a:rPr lang="en-GB" sz="1150">
                <a:solidFill>
                  <a:srgbClr val="1D1C1D"/>
                </a:solidFill>
                <a:latin typeface="Montserrat"/>
                <a:ea typeface="Montserrat"/>
                <a:cs typeface="Montserrat"/>
                <a:sym typeface="Montserrat"/>
              </a:rPr>
              <a:t>Images teacher’s own</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a:t>
            </a:r>
            <a:br>
              <a:rPr lang="en-GB">
                <a:solidFill>
                  <a:schemeClr val="dk2"/>
                </a:solidFill>
              </a:rPr>
            </a:br>
            <a:r>
              <a:rPr lang="en-GB">
                <a:solidFill>
                  <a:schemeClr val="dk2"/>
                </a:solidFill>
              </a:rPr>
              <a:t>Home Management</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312" name="Google Shape;312;p49"/>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Organising clothes</a:t>
            </a:r>
            <a:endParaRPr/>
          </a:p>
        </p:txBody>
      </p:sp>
      <p:sp>
        <p:nvSpPr>
          <p:cNvPr id="313" name="Google Shape;313;p49"/>
          <p:cNvSpPr txBox="1"/>
          <p:nvPr>
            <p:ph idx="2" type="subTitle"/>
          </p:nvPr>
        </p:nvSpPr>
        <p:spPr>
          <a:xfrm>
            <a:off x="45897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314" name="Google Shape;314;p49"/>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a:t>Start with matching or sorting clothes and build independence within the tasks. </a:t>
            </a:r>
            <a:endParaRPr/>
          </a:p>
          <a:p>
            <a:pPr indent="0" lvl="0" marL="0" rtl="0" algn="l">
              <a:lnSpc>
                <a:spcPct val="115000"/>
              </a:lnSpc>
              <a:spcBef>
                <a:spcPts val="600"/>
              </a:spcBef>
              <a:spcAft>
                <a:spcPts val="0"/>
              </a:spcAft>
              <a:buSzPts val="1200"/>
              <a:buNone/>
            </a:pPr>
            <a:r>
              <a:t/>
            </a:r>
            <a:endParaRPr/>
          </a:p>
          <a:p>
            <a:pPr indent="0" lvl="0" marL="0" rtl="0" algn="l">
              <a:lnSpc>
                <a:spcPct val="115000"/>
              </a:lnSpc>
              <a:spcBef>
                <a:spcPts val="600"/>
              </a:spcBef>
              <a:spcAft>
                <a:spcPts val="600"/>
              </a:spcAft>
              <a:buSzPts val="1200"/>
              <a:buNone/>
            </a:pPr>
            <a:r>
              <a:rPr lang="en-GB"/>
              <a:t>Collect pairs of socks and mix them up individually. Can you match the socks together?</a:t>
            </a:r>
            <a:endParaRPr/>
          </a:p>
        </p:txBody>
      </p:sp>
      <p:sp>
        <p:nvSpPr>
          <p:cNvPr id="315" name="Google Shape;315;p49"/>
          <p:cNvSpPr txBox="1"/>
          <p:nvPr>
            <p:ph idx="4" type="subTitle"/>
          </p:nvPr>
        </p:nvSpPr>
        <p:spPr>
          <a:xfrm>
            <a:off x="3279300"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316" name="Google Shape;316;p49"/>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a:t>Collect the washing from the washing machine and practice hanging wet washing either on an airer or washing line.</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GB"/>
              <a:t>If safe to do so, introduce the iron and ironing board.</a:t>
            </a:r>
            <a:endParaRPr/>
          </a:p>
        </p:txBody>
      </p:sp>
      <p:sp>
        <p:nvSpPr>
          <p:cNvPr id="317" name="Google Shape;317;p49"/>
          <p:cNvSpPr txBox="1"/>
          <p:nvPr>
            <p:ph idx="6" type="subTitle"/>
          </p:nvPr>
        </p:nvSpPr>
        <p:spPr>
          <a:xfrm>
            <a:off x="609962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318" name="Google Shape;318;p49"/>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600"/>
              </a:spcAft>
              <a:buSzPts val="1200"/>
              <a:buNone/>
            </a:pPr>
            <a:r>
              <a:rPr lang="en-GB"/>
              <a:t>Use natural contexts to practice and develop these skills e.g. after taking clothes off for bed can you fold them back into the drawers or sort them into clean and dirty?</a:t>
            </a:r>
            <a:endParaRPr/>
          </a:p>
        </p:txBody>
      </p:sp>
      <p:sp>
        <p:nvSpPr>
          <p:cNvPr id="319" name="Google Shape;319;p4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25" name="Google Shape;325;p5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Further Learning with Oak National</a:t>
            </a:r>
            <a:endParaRPr>
              <a:solidFill>
                <a:schemeClr val="dk2"/>
              </a:solidFill>
            </a:endParaRPr>
          </a:p>
        </p:txBody>
      </p:sp>
      <p:sp>
        <p:nvSpPr>
          <p:cNvPr id="326" name="Google Shape;326;p50"/>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a:t>Independent Living:</a:t>
            </a:r>
            <a:endParaRPr/>
          </a:p>
          <a:p>
            <a:pPr indent="-330200" lvl="0" marL="457200" rtl="0" algn="l">
              <a:spcBef>
                <a:spcPts val="0"/>
              </a:spcBef>
              <a:spcAft>
                <a:spcPts val="0"/>
              </a:spcAft>
              <a:buSzPts val="1600"/>
              <a:buChar char="●"/>
            </a:pPr>
            <a:r>
              <a:rPr lang="en-GB"/>
              <a:t>Applying Learning- Organising clothes (Unit 1)</a:t>
            </a:r>
            <a:endParaRPr/>
          </a:p>
          <a:p>
            <a:pPr indent="-330200" lvl="0" marL="457200" rtl="0" algn="l">
              <a:spcBef>
                <a:spcPts val="0"/>
              </a:spcBef>
              <a:spcAft>
                <a:spcPts val="0"/>
              </a:spcAft>
              <a:buSzPts val="1600"/>
              <a:buChar char="●"/>
            </a:pPr>
            <a:r>
              <a:rPr lang="en-GB"/>
              <a:t>Applying Learning- Preparing for a trip (Unit 3)</a:t>
            </a:r>
            <a:endParaRPr/>
          </a:p>
          <a:p>
            <a:pPr indent="-330200" lvl="0" marL="457200" rtl="0" algn="l">
              <a:spcBef>
                <a:spcPts val="0"/>
              </a:spcBef>
              <a:spcAft>
                <a:spcPts val="0"/>
              </a:spcAft>
              <a:buSzPts val="1600"/>
              <a:buChar char="●"/>
            </a:pPr>
            <a:r>
              <a:rPr lang="en-GB"/>
              <a:t>Building Understanding- Clothes for occasions (Unit 1)</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GB"/>
              <a:t>Communication and Language:</a:t>
            </a:r>
            <a:endParaRPr/>
          </a:p>
          <a:p>
            <a:pPr indent="-330200" lvl="0" marL="457200" rtl="0" algn="l">
              <a:spcBef>
                <a:spcPts val="0"/>
              </a:spcBef>
              <a:spcAft>
                <a:spcPts val="0"/>
              </a:spcAft>
              <a:buSzPts val="1600"/>
              <a:buChar char="●"/>
            </a:pPr>
            <a:r>
              <a:rPr lang="en-GB"/>
              <a:t>Building Understanding/ Applying Learning- Clothes and fashion (Unit 3)</a:t>
            </a:r>
            <a:endParaRPr/>
          </a:p>
          <a:p>
            <a:pPr indent="0" lvl="0" marL="0" rtl="0" algn="l">
              <a:spcBef>
                <a:spcPts val="0"/>
              </a:spcBef>
              <a:spcAft>
                <a:spcPts val="0"/>
              </a:spcAft>
              <a:buNone/>
            </a:pPr>
            <a:r>
              <a:t/>
            </a:r>
            <a:endParaRPr/>
          </a:p>
          <a:p>
            <a:pPr indent="0" lvl="0" marL="0" rtl="0" algn="l">
              <a:lnSpc>
                <a:spcPct val="130000"/>
              </a:lnSpc>
              <a:spcBef>
                <a:spcPts val="0"/>
              </a:spcBef>
              <a:spcAft>
                <a:spcPts val="0"/>
              </a:spcAft>
              <a:buSzPts val="1600"/>
              <a:buNone/>
            </a:pPr>
            <a:r>
              <a:t/>
            </a:r>
            <a:endParaRPr/>
          </a:p>
        </p:txBody>
      </p:sp>
      <p:sp>
        <p:nvSpPr>
          <p:cNvPr id="327" name="Google Shape;327;p5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 </a:t>
            </a:r>
            <a:endParaRPr>
              <a:solidFill>
                <a:schemeClr val="dk2"/>
              </a:solidFill>
            </a:endParaRPr>
          </a:p>
        </p:txBody>
      </p:sp>
      <p:sp>
        <p:nvSpPr>
          <p:cNvPr id="333" name="Google Shape;333;p51"/>
          <p:cNvSpPr txBox="1"/>
          <p:nvPr>
            <p:ph idx="1" type="body"/>
          </p:nvPr>
        </p:nvSpPr>
        <p:spPr>
          <a:xfrm>
            <a:off x="458975" y="1438150"/>
            <a:ext cx="8226000" cy="2981100"/>
          </a:xfrm>
          <a:prstGeom prst="rect">
            <a:avLst/>
          </a:prstGeom>
          <a:noFill/>
        </p:spPr>
        <p:txBody>
          <a:bodyPr anchorCtr="0" anchor="t" bIns="0" lIns="0" spcFirstLastPara="1" rIns="0" wrap="square" tIns="0">
            <a:noAutofit/>
          </a:bodyPr>
          <a:lstStyle/>
          <a:p>
            <a:pPr indent="0" lvl="0" marL="0" rtl="0" algn="l">
              <a:spcBef>
                <a:spcPts val="0"/>
              </a:spcBef>
              <a:spcAft>
                <a:spcPts val="0"/>
              </a:spcAft>
              <a:buNone/>
            </a:pPr>
            <a:r>
              <a:rPr lang="en-GB" sz="1100"/>
              <a:t>Slide 7- </a:t>
            </a:r>
            <a:r>
              <a:rPr lang="en-GB" sz="1100"/>
              <a:t>T</a:t>
            </a:r>
            <a:r>
              <a:rPr lang="en-GB" sz="1100"/>
              <a:t>wo red-and-black foliage crew-neck T-shirts hanging on hanger, Wallpaper Flare / Wardrobe coat hanger, Pxfuel / </a:t>
            </a:r>
            <a:r>
              <a:rPr lang="en-GB" sz="1100"/>
              <a:t>Basket with dirty laundry, Free SVG / </a:t>
            </a:r>
            <a:r>
              <a:rPr lang="en-GB" sz="1100"/>
              <a:t> </a:t>
            </a:r>
            <a:r>
              <a:rPr lang="en-GB" sz="1100"/>
              <a:t>Alison Krejci, Folded laundry stack, Pixabay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13- Clotheshorse, </a:t>
            </a:r>
            <a:r>
              <a:rPr lang="en-GB" sz="1100">
                <a:uFill>
                  <a:noFill/>
                </a:uFill>
                <a:hlinkClick r:id="rId3"/>
              </a:rPr>
              <a:t>Trollderella</a:t>
            </a:r>
            <a:r>
              <a:rPr lang="en-GB" sz="1100"/>
              <a:t>, Wikimedia Commons / Wire hanger silhouette, Public Domain Vectors / Washing line, Pixabay </a:t>
            </a:r>
            <a:endParaRPr sz="1100"/>
          </a:p>
          <a:p>
            <a:pPr indent="0" lvl="0" marL="0" rtl="0" algn="l">
              <a:spcBef>
                <a:spcPts val="0"/>
              </a:spcBef>
              <a:spcAft>
                <a:spcPts val="0"/>
              </a:spcAft>
              <a:buNone/>
            </a:pPr>
            <a:r>
              <a:t/>
            </a:r>
            <a:endParaRPr sz="1050">
              <a:solidFill>
                <a:srgbClr val="000000"/>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GB">
                <a:solidFill>
                  <a:schemeClr val="lt1"/>
                </a:solidFill>
              </a:rPr>
              <a:t>Slide </a:t>
            </a:r>
            <a:endParaRPr>
              <a:solidFill>
                <a:schemeClr val="lt1"/>
              </a:solidFill>
            </a:endParaRPr>
          </a:p>
          <a:p>
            <a:pPr indent="0" lvl="0" marL="0" rtl="0" algn="l">
              <a:spcBef>
                <a:spcPts val="0"/>
              </a:spcBef>
              <a:spcAft>
                <a:spcPts val="0"/>
              </a:spcAft>
              <a:buNone/>
            </a:pPr>
            <a:r>
              <a:t/>
            </a:r>
            <a:endParaRPr sz="1150">
              <a:solidFill>
                <a:srgbClr val="FFFFFF"/>
              </a:solidFill>
              <a:highlight>
                <a:srgbClr val="96A6BD"/>
              </a:highlight>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000">
              <a:solidFill>
                <a:srgbClr val="000000"/>
              </a:solidFill>
              <a:latin typeface="Roboto"/>
              <a:ea typeface="Roboto"/>
              <a:cs typeface="Roboto"/>
              <a:sym typeface="Roboto"/>
            </a:endParaRPr>
          </a:p>
          <a:p>
            <a:pPr indent="0" lvl="0" marL="0" rtl="0" algn="l">
              <a:spcBef>
                <a:spcPts val="0"/>
              </a:spcBef>
              <a:spcAft>
                <a:spcPts val="0"/>
              </a:spcAft>
              <a:buNone/>
            </a:pPr>
            <a:r>
              <a:t/>
            </a:r>
            <a:endParaRPr sz="1000">
              <a:solidFill>
                <a:srgbClr val="000000"/>
              </a:solidFill>
              <a:latin typeface="Roboto"/>
              <a:ea typeface="Roboto"/>
              <a:cs typeface="Roboto"/>
              <a:sym typeface="Roboto"/>
            </a:endParaRPr>
          </a:p>
        </p:txBody>
      </p:sp>
      <p:sp>
        <p:nvSpPr>
          <p:cNvPr id="334" name="Google Shape;334;p5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6"/>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 Home Management</a:t>
            </a:r>
            <a:endParaRPr>
              <a:solidFill>
                <a:schemeClr val="dk2"/>
              </a:solidFill>
            </a:endParaRPr>
          </a:p>
        </p:txBody>
      </p:sp>
      <p:sp>
        <p:nvSpPr>
          <p:cNvPr id="183" name="Google Shape;183;p36"/>
          <p:cNvSpPr txBox="1"/>
          <p:nvPr>
            <p:ph idx="1" type="subTitle"/>
          </p:nvPr>
        </p:nvSpPr>
        <p:spPr>
          <a:xfrm>
            <a:off x="458975" y="676150"/>
            <a:ext cx="3128400" cy="4239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1- Cleaning in the home</a:t>
            </a:r>
            <a:endParaRPr>
              <a:solidFill>
                <a:schemeClr val="dk2"/>
              </a:solidFill>
            </a:endParaRPr>
          </a:p>
        </p:txBody>
      </p:sp>
      <p:sp>
        <p:nvSpPr>
          <p:cNvPr id="184" name="Google Shape;184;p36"/>
          <p:cNvSpPr txBox="1"/>
          <p:nvPr>
            <p:ph idx="2" type="body"/>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Recognising common cleaning equipment and where to use it. </a:t>
            </a:r>
            <a:endParaRPr sz="1500"/>
          </a:p>
          <a:p>
            <a:pPr indent="0" lvl="0" marL="0" rtl="0" algn="l">
              <a:lnSpc>
                <a:spcPct val="130000"/>
              </a:lnSpc>
              <a:spcBef>
                <a:spcPts val="1000"/>
              </a:spcBef>
              <a:spcAft>
                <a:spcPts val="1000"/>
              </a:spcAft>
              <a:buSzPts val="1600"/>
              <a:buNone/>
            </a:pPr>
            <a:r>
              <a:t/>
            </a:r>
            <a:endParaRPr/>
          </a:p>
        </p:txBody>
      </p:sp>
      <p:sp>
        <p:nvSpPr>
          <p:cNvPr id="185" name="Google Shape;185;p36"/>
          <p:cNvSpPr txBox="1"/>
          <p:nvPr>
            <p:ph idx="3" type="subTitle"/>
          </p:nvPr>
        </p:nvSpPr>
        <p:spPr>
          <a:xfrm>
            <a:off x="4734000" y="676150"/>
            <a:ext cx="3128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SzPts val="1600"/>
              <a:buNone/>
            </a:pPr>
            <a:r>
              <a:rPr lang="en-GB">
                <a:solidFill>
                  <a:schemeClr val="dk2"/>
                </a:solidFill>
              </a:rPr>
              <a:t>Lesson 2- Setting the table</a:t>
            </a:r>
            <a:endParaRPr>
              <a:solidFill>
                <a:schemeClr val="dk2"/>
              </a:solidFill>
            </a:endParaRPr>
          </a:p>
          <a:p>
            <a:pPr indent="0" lvl="0" marL="0" rtl="0" algn="l">
              <a:lnSpc>
                <a:spcPct val="130000"/>
              </a:lnSpc>
              <a:spcBef>
                <a:spcPts val="0"/>
              </a:spcBef>
              <a:spcAft>
                <a:spcPts val="0"/>
              </a:spcAft>
              <a:buSzPts val="1600"/>
              <a:buNone/>
            </a:pPr>
            <a:r>
              <a:t/>
            </a:r>
            <a:endParaRPr/>
          </a:p>
        </p:txBody>
      </p:sp>
      <p:sp>
        <p:nvSpPr>
          <p:cNvPr id="186" name="Google Shape;186;p36"/>
          <p:cNvSpPr txBox="1"/>
          <p:nvPr>
            <p:ph idx="4" type="body"/>
          </p:nvPr>
        </p:nvSpPr>
        <p:spPr>
          <a:xfrm>
            <a:off x="4734000" y="1308075"/>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1500"/>
              <a:t>Counting equipment needed and using a visual to set the table. </a:t>
            </a:r>
            <a:endParaRPr/>
          </a:p>
        </p:txBody>
      </p:sp>
      <p:sp>
        <p:nvSpPr>
          <p:cNvPr id="187" name="Google Shape;187;p36"/>
          <p:cNvSpPr txBox="1"/>
          <p:nvPr>
            <p:ph idx="4294967295" type="subTitle"/>
          </p:nvPr>
        </p:nvSpPr>
        <p:spPr>
          <a:xfrm>
            <a:off x="458975"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88" name="Google Shape;188;p36"/>
          <p:cNvSpPr txBox="1"/>
          <p:nvPr>
            <p:ph idx="4294967295" type="subTitle"/>
          </p:nvPr>
        </p:nvSpPr>
        <p:spPr>
          <a:xfrm>
            <a:off x="4734000"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89" name="Google Shape;189;p36"/>
          <p:cNvSpPr txBox="1"/>
          <p:nvPr>
            <p:ph idx="5" type="subTitle"/>
          </p:nvPr>
        </p:nvSpPr>
        <p:spPr>
          <a:xfrm>
            <a:off x="458975" y="2190375"/>
            <a:ext cx="3128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SzPts val="1600"/>
              <a:buNone/>
            </a:pPr>
            <a:r>
              <a:rPr lang="en-GB" sz="1500">
                <a:solidFill>
                  <a:schemeClr val="dk2"/>
                </a:solidFill>
              </a:rPr>
              <a:t>Lesson 3- Organising clothes</a:t>
            </a:r>
            <a:endParaRPr sz="1500">
              <a:solidFill>
                <a:schemeClr val="dk2"/>
              </a:solidFill>
            </a:endParaRPr>
          </a:p>
          <a:p>
            <a:pPr indent="0" lvl="0" marL="0" rtl="0" algn="l">
              <a:lnSpc>
                <a:spcPct val="130000"/>
              </a:lnSpc>
              <a:spcBef>
                <a:spcPts val="0"/>
              </a:spcBef>
              <a:spcAft>
                <a:spcPts val="0"/>
              </a:spcAft>
              <a:buSzPts val="1600"/>
              <a:buNone/>
            </a:pPr>
            <a:r>
              <a:t/>
            </a:r>
            <a:endParaRPr sz="1500"/>
          </a:p>
        </p:txBody>
      </p:sp>
      <p:sp>
        <p:nvSpPr>
          <p:cNvPr id="190" name="Google Shape;190;p36"/>
          <p:cNvSpPr txBox="1"/>
          <p:nvPr>
            <p:ph idx="6" type="body"/>
          </p:nvPr>
        </p:nvSpPr>
        <p:spPr>
          <a:xfrm>
            <a:off x="458975"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Sorting clothes by category and folding correctly.</a:t>
            </a:r>
            <a:endParaRPr sz="1500"/>
          </a:p>
          <a:p>
            <a:pPr indent="0" lvl="0" marL="0" rtl="0" algn="l">
              <a:lnSpc>
                <a:spcPct val="130000"/>
              </a:lnSpc>
              <a:spcBef>
                <a:spcPts val="1000"/>
              </a:spcBef>
              <a:spcAft>
                <a:spcPts val="1000"/>
              </a:spcAft>
              <a:buSzPts val="1600"/>
              <a:buNone/>
            </a:pPr>
            <a:r>
              <a:t/>
            </a:r>
            <a:endParaRPr/>
          </a:p>
        </p:txBody>
      </p:sp>
      <p:sp>
        <p:nvSpPr>
          <p:cNvPr id="191" name="Google Shape;191;p36"/>
          <p:cNvSpPr txBox="1"/>
          <p:nvPr>
            <p:ph idx="7" type="subTitle"/>
          </p:nvPr>
        </p:nvSpPr>
        <p:spPr>
          <a:xfrm>
            <a:off x="4734000" y="2190375"/>
            <a:ext cx="3128400" cy="6309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SzPts val="1600"/>
              <a:buNone/>
            </a:pPr>
            <a:r>
              <a:rPr lang="en-GB">
                <a:solidFill>
                  <a:schemeClr val="dk2"/>
                </a:solidFill>
              </a:rPr>
              <a:t>Lesson 4- Clothes for occasions</a:t>
            </a:r>
            <a:endParaRPr>
              <a:solidFill>
                <a:schemeClr val="dk2"/>
              </a:solidFill>
            </a:endParaRPr>
          </a:p>
          <a:p>
            <a:pPr indent="0" lvl="0" marL="0" rtl="0" algn="l">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sz="1400"/>
          </a:p>
        </p:txBody>
      </p:sp>
      <p:sp>
        <p:nvSpPr>
          <p:cNvPr id="192" name="Google Shape;192;p36"/>
          <p:cNvSpPr txBox="1"/>
          <p:nvPr>
            <p:ph idx="8" type="body"/>
          </p:nvPr>
        </p:nvSpPr>
        <p:spPr>
          <a:xfrm>
            <a:off x="4734000"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Identifying different items of clothing dependent on the occasion or weather.</a:t>
            </a:r>
            <a:endParaRPr sz="1500"/>
          </a:p>
          <a:p>
            <a:pPr indent="0" lvl="0" marL="0" rtl="0" algn="l">
              <a:lnSpc>
                <a:spcPct val="130000"/>
              </a:lnSpc>
              <a:spcBef>
                <a:spcPts val="1000"/>
              </a:spcBef>
              <a:spcAft>
                <a:spcPts val="1000"/>
              </a:spcAft>
              <a:buSzPts val="1600"/>
              <a:buNone/>
            </a:pPr>
            <a:r>
              <a:t/>
            </a:r>
            <a:endParaRPr/>
          </a:p>
        </p:txBody>
      </p:sp>
      <p:sp>
        <p:nvSpPr>
          <p:cNvPr id="193" name="Google Shape;193;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194" name="Google Shape;194;p36"/>
          <p:cNvSpPr txBox="1"/>
          <p:nvPr>
            <p:ph idx="4294967295" type="subTitle"/>
          </p:nvPr>
        </p:nvSpPr>
        <p:spPr>
          <a:xfrm>
            <a:off x="458975"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95" name="Google Shape;195;p36"/>
          <p:cNvSpPr txBox="1"/>
          <p:nvPr>
            <p:ph idx="4294967295" type="subTitle"/>
          </p:nvPr>
        </p:nvSpPr>
        <p:spPr>
          <a:xfrm>
            <a:off x="4734000"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96" name="Google Shape;196;p36"/>
          <p:cNvSpPr txBox="1"/>
          <p:nvPr>
            <p:ph idx="5" type="subTitle"/>
          </p:nvPr>
        </p:nvSpPr>
        <p:spPr>
          <a:xfrm>
            <a:off x="458975" y="3638175"/>
            <a:ext cx="3128400" cy="6309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SzPts val="1600"/>
              <a:buNone/>
            </a:pPr>
            <a:r>
              <a:rPr lang="en-GB">
                <a:solidFill>
                  <a:schemeClr val="dk2"/>
                </a:solidFill>
              </a:rPr>
              <a:t>Lesson 5- Sorting in the kitchen</a:t>
            </a:r>
            <a:endParaRPr>
              <a:solidFill>
                <a:schemeClr val="dk2"/>
              </a:solidFill>
            </a:endParaRPr>
          </a:p>
          <a:p>
            <a:pPr indent="0" lvl="0" marL="0" rtl="0" algn="l">
              <a:spcBef>
                <a:spcPts val="0"/>
              </a:spcBef>
              <a:spcAft>
                <a:spcPts val="0"/>
              </a:spcAft>
              <a:buSzPts val="1600"/>
              <a:buNone/>
            </a:pPr>
            <a:r>
              <a:t/>
            </a:r>
            <a:endParaRPr sz="1200"/>
          </a:p>
          <a:p>
            <a:pPr indent="0" lvl="0" marL="0" rtl="0" algn="l">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p:txBody>
      </p:sp>
      <p:sp>
        <p:nvSpPr>
          <p:cNvPr id="197" name="Google Shape;197;p36"/>
          <p:cNvSpPr txBox="1"/>
          <p:nvPr>
            <p:ph idx="6" type="body"/>
          </p:nvPr>
        </p:nvSpPr>
        <p:spPr>
          <a:xfrm>
            <a:off x="458975" y="4270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Recognising kitchen appliances and what we use them for.</a:t>
            </a:r>
            <a:endParaRPr sz="1500"/>
          </a:p>
          <a:p>
            <a:pPr indent="0" lvl="0" marL="0" rtl="0" algn="l">
              <a:lnSpc>
                <a:spcPct val="130000"/>
              </a:lnSpc>
              <a:spcBef>
                <a:spcPts val="1000"/>
              </a:spcBef>
              <a:spcAft>
                <a:spcPts val="1000"/>
              </a:spcAft>
              <a:buSzPts val="1600"/>
              <a:buNone/>
            </a:pPr>
            <a:r>
              <a:t/>
            </a:r>
            <a:endParaRPr/>
          </a:p>
        </p:txBody>
      </p:sp>
      <p:sp>
        <p:nvSpPr>
          <p:cNvPr id="198" name="Google Shape;198;p36"/>
          <p:cNvSpPr txBox="1"/>
          <p:nvPr>
            <p:ph idx="7" type="subTitle"/>
          </p:nvPr>
        </p:nvSpPr>
        <p:spPr>
          <a:xfrm>
            <a:off x="4734000" y="3638175"/>
            <a:ext cx="3128400" cy="6309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6- Using a washing machine</a:t>
            </a:r>
            <a:endParaRPr sz="2000">
              <a:solidFill>
                <a:schemeClr val="dk2"/>
              </a:solidFill>
            </a:endParaRPr>
          </a:p>
        </p:txBody>
      </p:sp>
      <p:sp>
        <p:nvSpPr>
          <p:cNvPr id="199" name="Google Shape;199;p36"/>
          <p:cNvSpPr txBox="1"/>
          <p:nvPr>
            <p:ph idx="8" type="body"/>
          </p:nvPr>
        </p:nvSpPr>
        <p:spPr>
          <a:xfrm>
            <a:off x="4734000" y="4270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Following step by step instructions to use a washing machine.</a:t>
            </a:r>
            <a:endParaRPr sz="1500"/>
          </a:p>
          <a:p>
            <a:pPr indent="0" lvl="0" marL="0" rtl="0" algn="l">
              <a:lnSpc>
                <a:spcPct val="130000"/>
              </a:lnSpc>
              <a:spcBef>
                <a:spcPts val="1000"/>
              </a:spcBef>
              <a:spcAft>
                <a:spcPts val="1000"/>
              </a:spcAft>
              <a:buSzPts val="16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7"/>
          <p:cNvSpPr txBox="1"/>
          <p:nvPr/>
        </p:nvSpPr>
        <p:spPr>
          <a:xfrm>
            <a:off x="457200" y="1431700"/>
            <a:ext cx="77208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Lesson 3- </a:t>
            </a:r>
            <a:r>
              <a:rPr lang="en-GB" sz="3000">
                <a:solidFill>
                  <a:schemeClr val="dk2"/>
                </a:solidFill>
                <a:latin typeface="Montserrat SemiBold"/>
                <a:ea typeface="Montserrat SemiBold"/>
                <a:cs typeface="Montserrat SemiBold"/>
                <a:sym typeface="Montserrat SemiBold"/>
              </a:rPr>
              <a:t>Organising clothes</a:t>
            </a:r>
            <a:r>
              <a:rPr b="0" i="0" lang="en-GB" sz="3000" u="none" cap="none" strike="noStrike">
                <a:solidFill>
                  <a:srgbClr val="FFFFFF"/>
                </a:solidFill>
                <a:latin typeface="Montserrat SemiBold"/>
                <a:ea typeface="Montserrat SemiBold"/>
                <a:cs typeface="Montserrat SemiBold"/>
                <a:sym typeface="Montserrat SemiBold"/>
              </a:rPr>
              <a:t> </a:t>
            </a:r>
            <a:endParaRPr b="0" i="0" sz="3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rgbClr val="4B3241"/>
              </a:solidFill>
              <a:latin typeface="Montserrat SemiBold"/>
              <a:ea typeface="Montserrat SemiBold"/>
              <a:cs typeface="Montserrat SemiBold"/>
              <a:sym typeface="Montserrat SemiBold"/>
            </a:endParaRPr>
          </a:p>
        </p:txBody>
      </p:sp>
      <p:sp>
        <p:nvSpPr>
          <p:cNvPr id="205" name="Google Shape;205;p3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11" name="Google Shape;211;p38"/>
          <p:cNvSpPr txBox="1"/>
          <p:nvPr>
            <p:ph type="title"/>
          </p:nvPr>
        </p:nvSpPr>
        <p:spPr>
          <a:xfrm>
            <a:off x="458975" y="2926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Organising clothes</a:t>
            </a:r>
            <a:endParaRPr>
              <a:solidFill>
                <a:schemeClr val="dk2"/>
              </a:solidFill>
            </a:endParaRPr>
          </a:p>
        </p:txBody>
      </p:sp>
      <p:sp>
        <p:nvSpPr>
          <p:cNvPr id="212" name="Google Shape;212;p38"/>
          <p:cNvSpPr txBox="1"/>
          <p:nvPr>
            <p:ph idx="1" type="body"/>
          </p:nvPr>
        </p:nvSpPr>
        <p:spPr>
          <a:xfrm>
            <a:off x="458975" y="918825"/>
            <a:ext cx="8496300" cy="3195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400"/>
              <a:t>Learning Intention: To manage clothes in a functional way</a:t>
            </a:r>
            <a:endParaRPr sz="1400"/>
          </a:p>
          <a:p>
            <a:pPr indent="0" lvl="0" marL="0" rtl="0" algn="l">
              <a:lnSpc>
                <a:spcPct val="130000"/>
              </a:lnSpc>
              <a:spcBef>
                <a:spcPts val="0"/>
              </a:spcBef>
              <a:spcAft>
                <a:spcPts val="0"/>
              </a:spcAft>
              <a:buSzPts val="1600"/>
              <a:buNone/>
            </a:pPr>
            <a:r>
              <a:t/>
            </a:r>
            <a:endParaRPr sz="1400"/>
          </a:p>
          <a:p>
            <a:pPr indent="0" lvl="0" marL="0" rtl="0" algn="l">
              <a:lnSpc>
                <a:spcPct val="130000"/>
              </a:lnSpc>
              <a:spcBef>
                <a:spcPts val="0"/>
              </a:spcBef>
              <a:spcAft>
                <a:spcPts val="0"/>
              </a:spcAft>
              <a:buSzPts val="1600"/>
              <a:buNone/>
            </a:pPr>
            <a:r>
              <a:rPr lang="en-GB" sz="1400"/>
              <a:t>The lesson content is shared as four individual activities to follow and practice at your own pace and in context where possible.</a:t>
            </a:r>
            <a:endParaRPr sz="1400"/>
          </a:p>
          <a:p>
            <a:pPr indent="0" lvl="0" marL="0" rtl="0" algn="l">
              <a:lnSpc>
                <a:spcPct val="130000"/>
              </a:lnSpc>
              <a:spcBef>
                <a:spcPts val="0"/>
              </a:spcBef>
              <a:spcAft>
                <a:spcPts val="0"/>
              </a:spcAft>
              <a:buSzPts val="1600"/>
              <a:buNone/>
            </a:pPr>
            <a:r>
              <a:t/>
            </a:r>
            <a:endParaRPr sz="1400"/>
          </a:p>
          <a:p>
            <a:pPr indent="-317500" lvl="0" marL="457200" rtl="0" algn="l">
              <a:lnSpc>
                <a:spcPct val="130000"/>
              </a:lnSpc>
              <a:spcBef>
                <a:spcPts val="0"/>
              </a:spcBef>
              <a:spcAft>
                <a:spcPts val="0"/>
              </a:spcAft>
              <a:buSzPts val="1400"/>
              <a:buAutoNum type="arabicPeriod"/>
            </a:pPr>
            <a:r>
              <a:rPr lang="en-GB" sz="1400"/>
              <a:t>Matching clothes to their label e.g. there are different types of t-shirts but they are all labelled ‘t-shirts’. Can your learner identify each clothing item to their label?</a:t>
            </a:r>
            <a:endParaRPr sz="1400"/>
          </a:p>
          <a:p>
            <a:pPr indent="-317500" lvl="0" marL="457200" rtl="0" algn="l">
              <a:lnSpc>
                <a:spcPct val="130000"/>
              </a:lnSpc>
              <a:spcBef>
                <a:spcPts val="0"/>
              </a:spcBef>
              <a:spcAft>
                <a:spcPts val="0"/>
              </a:spcAft>
              <a:buSzPts val="1400"/>
              <a:buAutoNum type="arabicPeriod"/>
            </a:pPr>
            <a:r>
              <a:rPr lang="en-GB" sz="1400"/>
              <a:t>Sorting clothes depending on the category, e.g for washing; lights and darks, for family members, by colour, by item.</a:t>
            </a:r>
            <a:endParaRPr sz="1400"/>
          </a:p>
          <a:p>
            <a:pPr indent="-317500" lvl="0" marL="457200" rtl="0" algn="l">
              <a:lnSpc>
                <a:spcPct val="130000"/>
              </a:lnSpc>
              <a:spcBef>
                <a:spcPts val="0"/>
              </a:spcBef>
              <a:spcAft>
                <a:spcPts val="0"/>
              </a:spcAft>
              <a:buSzPts val="1400"/>
              <a:buAutoNum type="arabicPeriod"/>
            </a:pPr>
            <a:r>
              <a:rPr lang="en-GB" sz="1400"/>
              <a:t>Folding clothes before putting them away and learning how to teach this.</a:t>
            </a:r>
            <a:endParaRPr sz="1400"/>
          </a:p>
          <a:p>
            <a:pPr indent="-317500" lvl="0" marL="457200" rtl="0" algn="l">
              <a:lnSpc>
                <a:spcPct val="130000"/>
              </a:lnSpc>
              <a:spcBef>
                <a:spcPts val="0"/>
              </a:spcBef>
              <a:spcAft>
                <a:spcPts val="0"/>
              </a:spcAft>
              <a:buSzPts val="1400"/>
              <a:buAutoNum type="arabicPeriod"/>
            </a:pPr>
            <a:r>
              <a:rPr lang="en-GB" sz="1400"/>
              <a:t>Hanging clothes in different ways including how to use a coat hanger in the wardrobe.</a:t>
            </a:r>
            <a:endParaRPr sz="1400"/>
          </a:p>
          <a:p>
            <a:pPr indent="0" lvl="0" marL="457200" rtl="0" algn="l">
              <a:lnSpc>
                <a:spcPct val="130000"/>
              </a:lnSpc>
              <a:spcBef>
                <a:spcPts val="0"/>
              </a:spcBef>
              <a:spcAft>
                <a:spcPts val="0"/>
              </a:spcAft>
              <a:buNone/>
            </a:pPr>
            <a:r>
              <a:rPr lang="en-GB" sz="1400"/>
              <a:t> </a:t>
            </a:r>
            <a:endParaRPr sz="1400"/>
          </a:p>
          <a:p>
            <a:pPr indent="0" lvl="0" marL="0" rtl="0" algn="l">
              <a:lnSpc>
                <a:spcPct val="130000"/>
              </a:lnSpc>
              <a:spcBef>
                <a:spcPts val="0"/>
              </a:spcBef>
              <a:spcAft>
                <a:spcPts val="0"/>
              </a:spcAft>
              <a:buSzPts val="1600"/>
              <a:buNone/>
            </a:pPr>
            <a:r>
              <a:rPr lang="en-GB" sz="1400"/>
              <a:t>-Additional resources needed to complete lesson: clothes, hangers, clothes airer or washing line </a:t>
            </a:r>
            <a:endParaRPr sz="1400"/>
          </a:p>
        </p:txBody>
      </p:sp>
      <p:sp>
        <p:nvSpPr>
          <p:cNvPr id="213" name="Google Shape;213;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9"/>
          <p:cNvSpPr txBox="1"/>
          <p:nvPr/>
        </p:nvSpPr>
        <p:spPr>
          <a:xfrm>
            <a:off x="457200" y="1431700"/>
            <a:ext cx="77208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lang="en-GB" sz="3000">
                <a:solidFill>
                  <a:schemeClr val="dk2"/>
                </a:solidFill>
                <a:latin typeface="Montserrat SemiBold"/>
                <a:ea typeface="Montserrat SemiBold"/>
                <a:cs typeface="Montserrat SemiBold"/>
                <a:sym typeface="Montserrat SemiBold"/>
              </a:rPr>
              <a:t>Organising Clothes</a:t>
            </a:r>
            <a:r>
              <a:rPr b="0" i="0" lang="en-GB" sz="3000" u="none" cap="none" strike="noStrike">
                <a:solidFill>
                  <a:schemeClr val="dk2"/>
                </a:solidFill>
                <a:latin typeface="Montserrat SemiBold"/>
                <a:ea typeface="Montserrat SemiBold"/>
                <a:cs typeface="Montserrat SemiBold"/>
                <a:sym typeface="Montserrat SemiBold"/>
              </a:rPr>
              <a:t> </a:t>
            </a:r>
            <a:endParaRPr b="0" i="0" sz="3000" u="none" cap="none" strike="noStrike">
              <a:solidFill>
                <a:schemeClr val="dk2"/>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rgbClr val="4B3241"/>
              </a:solidFill>
              <a:latin typeface="Montserrat SemiBold"/>
              <a:ea typeface="Montserrat SemiBold"/>
              <a:cs typeface="Montserrat SemiBold"/>
              <a:sym typeface="Montserrat SemiBold"/>
            </a:endParaRPr>
          </a:p>
        </p:txBody>
      </p:sp>
      <p:sp>
        <p:nvSpPr>
          <p:cNvPr id="219" name="Google Shape;219;p3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220" name="Google Shape;220;p39"/>
          <p:cNvSpPr txBox="1"/>
          <p:nvPr>
            <p:ph idx="4294967295" type="subTitle"/>
          </p:nvPr>
        </p:nvSpPr>
        <p:spPr>
          <a:xfrm>
            <a:off x="459000" y="362100"/>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solidFill>
                  <a:srgbClr val="4B3241"/>
                </a:solidFill>
              </a:rPr>
              <a:t>Home Management</a:t>
            </a:r>
            <a:endParaRPr>
              <a:solidFill>
                <a:srgbClr val="4B3241"/>
              </a:solidFill>
            </a:endParaRPr>
          </a:p>
        </p:txBody>
      </p:sp>
      <p:sp>
        <p:nvSpPr>
          <p:cNvPr id="221" name="Google Shape;221;p39"/>
          <p:cNvSpPr txBox="1"/>
          <p:nvPr>
            <p:ph idx="4294967295" type="subTitle"/>
          </p:nvPr>
        </p:nvSpPr>
        <p:spPr>
          <a:xfrm>
            <a:off x="457200" y="4109850"/>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a:solidFill>
                  <a:srgbClr val="4B3241"/>
                </a:solidFill>
              </a:rPr>
              <a:t>Building Understanding</a:t>
            </a:r>
            <a:endParaRPr>
              <a:solidFill>
                <a:srgbClr val="4B324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0"/>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Lesson activity stages</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227" name="Google Shape;227;p40"/>
          <p:cNvSpPr txBox="1"/>
          <p:nvPr>
            <p:ph idx="1" type="body"/>
          </p:nvPr>
        </p:nvSpPr>
        <p:spPr>
          <a:xfrm>
            <a:off x="458975" y="1438150"/>
            <a:ext cx="3891600" cy="3189600"/>
          </a:xfrm>
          <a:prstGeom prst="rect">
            <a:avLst/>
          </a:prstGeom>
          <a:noFill/>
          <a:ln>
            <a:noFill/>
          </a:ln>
        </p:spPr>
        <p:txBody>
          <a:bodyPr anchorCtr="0" anchor="t" bIns="0" lIns="0" spcFirstLastPara="1" rIns="0" wrap="square" tIns="0">
            <a:noAutofit/>
          </a:bodyPr>
          <a:lstStyle/>
          <a:p>
            <a:pPr indent="-425450" lvl="0" marL="457200" rtl="0" algn="l">
              <a:spcBef>
                <a:spcPts val="1000"/>
              </a:spcBef>
              <a:spcAft>
                <a:spcPts val="0"/>
              </a:spcAft>
              <a:buSzPts val="3100"/>
              <a:buAutoNum type="arabicPeriod"/>
            </a:pPr>
            <a:r>
              <a:rPr lang="en-GB" sz="3100"/>
              <a:t>Matching clothes</a:t>
            </a:r>
            <a:endParaRPr sz="3100"/>
          </a:p>
          <a:p>
            <a:pPr indent="-425450" lvl="0" marL="457200" rtl="0" algn="l">
              <a:spcBef>
                <a:spcPts val="0"/>
              </a:spcBef>
              <a:spcAft>
                <a:spcPts val="0"/>
              </a:spcAft>
              <a:buSzPts val="3100"/>
              <a:buAutoNum type="arabicPeriod"/>
            </a:pPr>
            <a:r>
              <a:rPr lang="en-GB" sz="3100"/>
              <a:t>Sorting clothes</a:t>
            </a:r>
            <a:endParaRPr sz="3100"/>
          </a:p>
          <a:p>
            <a:pPr indent="-425450" lvl="0" marL="457200" rtl="0" algn="l">
              <a:spcBef>
                <a:spcPts val="0"/>
              </a:spcBef>
              <a:spcAft>
                <a:spcPts val="0"/>
              </a:spcAft>
              <a:buSzPts val="3100"/>
              <a:buAutoNum type="arabicPeriod"/>
            </a:pPr>
            <a:r>
              <a:rPr lang="en-GB" sz="3100"/>
              <a:t>Folding clothes</a:t>
            </a:r>
            <a:endParaRPr sz="3100"/>
          </a:p>
          <a:p>
            <a:pPr indent="-425450" lvl="0" marL="457200" rtl="0" algn="l">
              <a:spcBef>
                <a:spcPts val="0"/>
              </a:spcBef>
              <a:spcAft>
                <a:spcPts val="0"/>
              </a:spcAft>
              <a:buSzPts val="3100"/>
              <a:buAutoNum type="arabicPeriod"/>
            </a:pPr>
            <a:r>
              <a:rPr lang="en-GB" sz="3100"/>
              <a:t>Hanging clothes</a:t>
            </a:r>
            <a:endParaRPr sz="2500"/>
          </a:p>
          <a:p>
            <a:pPr indent="0" lvl="0" marL="0" rtl="0" algn="l">
              <a:lnSpc>
                <a:spcPct val="130000"/>
              </a:lnSpc>
              <a:spcBef>
                <a:spcPts val="1000"/>
              </a:spcBef>
              <a:spcAft>
                <a:spcPts val="1000"/>
              </a:spcAft>
              <a:buSzPts val="1600"/>
              <a:buNone/>
            </a:pPr>
            <a:r>
              <a:t/>
            </a:r>
            <a:endParaRPr/>
          </a:p>
        </p:txBody>
      </p:sp>
      <p:sp>
        <p:nvSpPr>
          <p:cNvPr id="228" name="Google Shape;228;p4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34" name="Google Shape;234;p4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activities for managing and organising clothes</a:t>
            </a:r>
            <a:endParaRPr>
              <a:solidFill>
                <a:schemeClr val="dk2"/>
              </a:solidFill>
            </a:endParaRPr>
          </a:p>
        </p:txBody>
      </p:sp>
      <p:sp>
        <p:nvSpPr>
          <p:cNvPr id="235" name="Google Shape;235;p4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graphicFrame>
        <p:nvGraphicFramePr>
          <p:cNvPr id="236" name="Google Shape;236;p41"/>
          <p:cNvGraphicFramePr/>
          <p:nvPr/>
        </p:nvGraphicFramePr>
        <p:xfrm>
          <a:off x="998900" y="966000"/>
          <a:ext cx="3000000" cy="3000000"/>
        </p:xfrm>
        <a:graphic>
          <a:graphicData uri="http://schemas.openxmlformats.org/drawingml/2006/table">
            <a:tbl>
              <a:tblPr>
                <a:noFill/>
                <a:tableStyleId>{E916E6FB-C0A6-4DC1-8533-DF3562278DAD}</a:tableStyleId>
              </a:tblPr>
              <a:tblGrid>
                <a:gridCol w="3611875"/>
                <a:gridCol w="3611875"/>
              </a:tblGrid>
              <a:tr h="18864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GB" sz="1800">
                          <a:latin typeface="Montserrat"/>
                          <a:ea typeface="Montserrat"/>
                          <a:cs typeface="Montserrat"/>
                          <a:sym typeface="Montserrat"/>
                        </a:rPr>
                        <a:t>Matching</a:t>
                      </a:r>
                      <a:endParaRPr sz="1800">
                        <a:latin typeface="Montserrat"/>
                        <a:ea typeface="Montserrat"/>
                        <a:cs typeface="Montserrat"/>
                        <a:sym typeface="Montserrat"/>
                      </a:endParaRPr>
                    </a:p>
                  </a:txBody>
                  <a:tcPr marT="91425" marB="91425" marR="91425" marL="91425"/>
                </a:tc>
                <a:tc>
                  <a:txBody>
                    <a:bodyPr/>
                    <a:lstStyle/>
                    <a:p>
                      <a:pPr indent="0" lvl="0" marL="0" rtl="0" algn="ctr">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GB" sz="1800">
                          <a:latin typeface="Montserrat"/>
                          <a:ea typeface="Montserrat"/>
                          <a:cs typeface="Montserrat"/>
                          <a:sym typeface="Montserrat"/>
                        </a:rPr>
                        <a:t>Sorting</a:t>
                      </a:r>
                      <a:endParaRPr/>
                    </a:p>
                  </a:txBody>
                  <a:tcPr marT="91425" marB="91425" marR="91425" marL="91425"/>
                </a:tc>
              </a:tr>
              <a:tr h="2014725">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GB" sz="1800">
                          <a:latin typeface="Montserrat"/>
                          <a:ea typeface="Montserrat"/>
                          <a:cs typeface="Montserrat"/>
                          <a:sym typeface="Montserrat"/>
                        </a:rPr>
                        <a:t>Folding</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GB" sz="1800">
                          <a:latin typeface="Montserrat"/>
                          <a:ea typeface="Montserrat"/>
                          <a:cs typeface="Montserrat"/>
                          <a:sym typeface="Montserrat"/>
                        </a:rPr>
                        <a:t>Hanging</a:t>
                      </a:r>
                      <a:endParaRPr/>
                    </a:p>
                  </a:txBody>
                  <a:tcPr marT="91425" marB="91425" marR="91425" marL="91425"/>
                </a:tc>
              </a:tr>
            </a:tbl>
          </a:graphicData>
        </a:graphic>
      </p:graphicFrame>
      <p:pic>
        <p:nvPicPr>
          <p:cNvPr id="237" name="Google Shape;237;p41"/>
          <p:cNvPicPr preferRelativeResize="0"/>
          <p:nvPr/>
        </p:nvPicPr>
        <p:blipFill>
          <a:blip r:embed="rId3">
            <a:alphaModFix/>
          </a:blip>
          <a:stretch>
            <a:fillRect/>
          </a:stretch>
        </p:blipFill>
        <p:spPr>
          <a:xfrm>
            <a:off x="1766026" y="1021775"/>
            <a:ext cx="2320627" cy="1547950"/>
          </a:xfrm>
          <a:prstGeom prst="rect">
            <a:avLst/>
          </a:prstGeom>
          <a:noFill/>
          <a:ln>
            <a:noFill/>
          </a:ln>
        </p:spPr>
      </p:pic>
      <p:pic>
        <p:nvPicPr>
          <p:cNvPr id="238" name="Google Shape;238;p41"/>
          <p:cNvPicPr preferRelativeResize="0"/>
          <p:nvPr/>
        </p:nvPicPr>
        <p:blipFill>
          <a:blip r:embed="rId4">
            <a:alphaModFix/>
          </a:blip>
          <a:stretch>
            <a:fillRect/>
          </a:stretch>
        </p:blipFill>
        <p:spPr>
          <a:xfrm>
            <a:off x="5350350" y="2979775"/>
            <a:ext cx="2236923" cy="1492100"/>
          </a:xfrm>
          <a:prstGeom prst="rect">
            <a:avLst/>
          </a:prstGeom>
          <a:noFill/>
          <a:ln>
            <a:noFill/>
          </a:ln>
        </p:spPr>
      </p:pic>
      <p:pic>
        <p:nvPicPr>
          <p:cNvPr id="239" name="Google Shape;239;p41"/>
          <p:cNvPicPr preferRelativeResize="0"/>
          <p:nvPr/>
        </p:nvPicPr>
        <p:blipFill>
          <a:blip r:embed="rId5">
            <a:alphaModFix/>
          </a:blip>
          <a:stretch>
            <a:fillRect/>
          </a:stretch>
        </p:blipFill>
        <p:spPr>
          <a:xfrm>
            <a:off x="5394100" y="1085850"/>
            <a:ext cx="2168750" cy="1492100"/>
          </a:xfrm>
          <a:prstGeom prst="rect">
            <a:avLst/>
          </a:prstGeom>
          <a:noFill/>
          <a:ln>
            <a:noFill/>
          </a:ln>
        </p:spPr>
      </p:pic>
      <p:pic>
        <p:nvPicPr>
          <p:cNvPr id="240" name="Google Shape;240;p41"/>
          <p:cNvPicPr preferRelativeResize="0"/>
          <p:nvPr/>
        </p:nvPicPr>
        <p:blipFill>
          <a:blip r:embed="rId6">
            <a:alphaModFix/>
          </a:blip>
          <a:stretch>
            <a:fillRect/>
          </a:stretch>
        </p:blipFill>
        <p:spPr>
          <a:xfrm>
            <a:off x="1976865" y="3036251"/>
            <a:ext cx="1685686" cy="1492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368300" lvl="0" marL="457200" rtl="0" algn="l">
              <a:lnSpc>
                <a:spcPct val="115000"/>
              </a:lnSpc>
              <a:spcBef>
                <a:spcPts val="0"/>
              </a:spcBef>
              <a:spcAft>
                <a:spcPts val="0"/>
              </a:spcAft>
              <a:buClr>
                <a:schemeClr val="dk2"/>
              </a:buClr>
              <a:buSzPts val="2200"/>
              <a:buAutoNum type="arabicPeriod"/>
            </a:pPr>
            <a:r>
              <a:rPr lang="en-GB">
                <a:solidFill>
                  <a:schemeClr val="dk2"/>
                </a:solidFill>
              </a:rPr>
              <a:t>Matching clothes</a:t>
            </a:r>
            <a:endParaRPr>
              <a:solidFill>
                <a:schemeClr val="dk2"/>
              </a:solidFill>
            </a:endParaRPr>
          </a:p>
        </p:txBody>
      </p:sp>
      <p:sp>
        <p:nvSpPr>
          <p:cNvPr id="246" name="Google Shape;246;p4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47" name="Google Shape;247;p42"/>
          <p:cNvPicPr preferRelativeResize="0"/>
          <p:nvPr/>
        </p:nvPicPr>
        <p:blipFill>
          <a:blip r:embed="rId3">
            <a:alphaModFix/>
          </a:blip>
          <a:stretch>
            <a:fillRect/>
          </a:stretch>
        </p:blipFill>
        <p:spPr>
          <a:xfrm rot="-5400000">
            <a:off x="2481262" y="345625"/>
            <a:ext cx="3857626" cy="5143501"/>
          </a:xfrm>
          <a:prstGeom prst="rect">
            <a:avLst/>
          </a:prstGeom>
          <a:noFill/>
          <a:ln>
            <a:noFill/>
          </a:ln>
        </p:spPr>
      </p:pic>
      <p:sp>
        <p:nvSpPr>
          <p:cNvPr id="248" name="Google Shape;248;p42"/>
          <p:cNvSpPr txBox="1"/>
          <p:nvPr/>
        </p:nvSpPr>
        <p:spPr>
          <a:xfrm>
            <a:off x="626025" y="484620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000">
                <a:solidFill>
                  <a:srgbClr val="1D1C1D"/>
                </a:solidFill>
                <a:highlight>
                  <a:srgbClr val="F8F8F8"/>
                </a:highlight>
                <a:latin typeface="Montserrat"/>
                <a:ea typeface="Montserrat"/>
                <a:cs typeface="Montserrat"/>
                <a:sym typeface="Montserrat"/>
              </a:rPr>
              <a:t>Image teacher’s own</a:t>
            </a:r>
            <a:endParaRPr sz="1000">
              <a:solidFill>
                <a:schemeClr val="dk2"/>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a:solidFill>
                  <a:schemeClr val="dk2"/>
                </a:solidFill>
              </a:rPr>
              <a:t>Matching clothes</a:t>
            </a:r>
            <a:endParaRPr>
              <a:solidFill>
                <a:schemeClr val="dk2"/>
              </a:solidFill>
            </a:endParaRPr>
          </a:p>
        </p:txBody>
      </p:sp>
      <p:sp>
        <p:nvSpPr>
          <p:cNvPr id="254" name="Google Shape;254;p4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55" name="Google Shape;255;p43"/>
          <p:cNvPicPr preferRelativeResize="0"/>
          <p:nvPr/>
        </p:nvPicPr>
        <p:blipFill>
          <a:blip r:embed="rId3">
            <a:alphaModFix/>
          </a:blip>
          <a:stretch>
            <a:fillRect/>
          </a:stretch>
        </p:blipFill>
        <p:spPr>
          <a:xfrm rot="-5400000">
            <a:off x="906196" y="964525"/>
            <a:ext cx="2684381" cy="3579174"/>
          </a:xfrm>
          <a:prstGeom prst="rect">
            <a:avLst/>
          </a:prstGeom>
          <a:noFill/>
          <a:ln>
            <a:noFill/>
          </a:ln>
        </p:spPr>
      </p:pic>
      <p:pic>
        <p:nvPicPr>
          <p:cNvPr id="256" name="Google Shape;256;p43"/>
          <p:cNvPicPr preferRelativeResize="0"/>
          <p:nvPr/>
        </p:nvPicPr>
        <p:blipFill>
          <a:blip r:embed="rId4">
            <a:alphaModFix/>
          </a:blip>
          <a:stretch>
            <a:fillRect/>
          </a:stretch>
        </p:blipFill>
        <p:spPr>
          <a:xfrm>
            <a:off x="4997475" y="2541525"/>
            <a:ext cx="2935181" cy="2201376"/>
          </a:xfrm>
          <a:prstGeom prst="rect">
            <a:avLst/>
          </a:prstGeom>
          <a:noFill/>
          <a:ln>
            <a:noFill/>
          </a:ln>
        </p:spPr>
      </p:pic>
      <p:pic>
        <p:nvPicPr>
          <p:cNvPr id="257" name="Google Shape;257;p43"/>
          <p:cNvPicPr preferRelativeResize="0"/>
          <p:nvPr/>
        </p:nvPicPr>
        <p:blipFill>
          <a:blip r:embed="rId5">
            <a:alphaModFix/>
          </a:blip>
          <a:stretch>
            <a:fillRect/>
          </a:stretch>
        </p:blipFill>
        <p:spPr>
          <a:xfrm>
            <a:off x="4997475" y="234625"/>
            <a:ext cx="2935181" cy="2201395"/>
          </a:xfrm>
          <a:prstGeom prst="rect">
            <a:avLst/>
          </a:prstGeom>
          <a:noFill/>
          <a:ln>
            <a:noFill/>
          </a:ln>
        </p:spPr>
      </p:pic>
      <p:sp>
        <p:nvSpPr>
          <p:cNvPr id="258" name="Google Shape;258;p43"/>
          <p:cNvSpPr txBox="1"/>
          <p:nvPr/>
        </p:nvSpPr>
        <p:spPr>
          <a:xfrm>
            <a:off x="626025" y="484620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800">
                <a:solidFill>
                  <a:srgbClr val="1D1C1D"/>
                </a:solidFill>
                <a:highlight>
                  <a:srgbClr val="F8F8F8"/>
                </a:highlight>
                <a:latin typeface="Montserrat"/>
                <a:ea typeface="Montserrat"/>
                <a:cs typeface="Montserrat"/>
                <a:sym typeface="Montserrat"/>
              </a:rPr>
              <a:t>Images teacher’s own</a:t>
            </a:r>
            <a:endParaRPr sz="800">
              <a:solidFill>
                <a:schemeClr val="dk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